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D332-4697-4B71-AED8-432B54C62E05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E21A-E05F-4FC5-91A6-183D00AB4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013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D332-4697-4B71-AED8-432B54C62E05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E21A-E05F-4FC5-91A6-183D00AB4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38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D332-4697-4B71-AED8-432B54C62E05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E21A-E05F-4FC5-91A6-183D00AB4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425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D332-4697-4B71-AED8-432B54C62E05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E21A-E05F-4FC5-91A6-183D00AB4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020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D332-4697-4B71-AED8-432B54C62E05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E21A-E05F-4FC5-91A6-183D00AB4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373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D332-4697-4B71-AED8-432B54C62E05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E21A-E05F-4FC5-91A6-183D00AB4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45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D332-4697-4B71-AED8-432B54C62E05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E21A-E05F-4FC5-91A6-183D00AB4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162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D332-4697-4B71-AED8-432B54C62E05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E21A-E05F-4FC5-91A6-183D00AB4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70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D332-4697-4B71-AED8-432B54C62E05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E21A-E05F-4FC5-91A6-183D00AB4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2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D332-4697-4B71-AED8-432B54C62E05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E21A-E05F-4FC5-91A6-183D00AB4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92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D332-4697-4B71-AED8-432B54C62E05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E21A-E05F-4FC5-91A6-183D00AB4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58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9D332-4697-4B71-AED8-432B54C62E05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2E21A-E05F-4FC5-91A6-183D00AB4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72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71650" y="657225"/>
            <a:ext cx="1752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u="sng" dirty="0" smtClean="0">
                <a:solidFill>
                  <a:srgbClr val="C00000"/>
                </a:solidFill>
              </a:rPr>
              <a:t>K</a:t>
            </a:r>
            <a:r>
              <a:rPr lang="en-GB" sz="3200" dirty="0" smtClean="0">
                <a:solidFill>
                  <a:srgbClr val="C00000"/>
                </a:solidFill>
              </a:rPr>
              <a:t>ing</a:t>
            </a:r>
          </a:p>
          <a:p>
            <a:pPr>
              <a:lnSpc>
                <a:spcPct val="150000"/>
              </a:lnSpc>
            </a:pPr>
            <a:r>
              <a:rPr lang="en-GB" sz="3200" u="sng" dirty="0" smtClean="0">
                <a:solidFill>
                  <a:srgbClr val="C00000"/>
                </a:solidFill>
              </a:rPr>
              <a:t>P</a:t>
            </a:r>
            <a:r>
              <a:rPr lang="en-GB" sz="3200" dirty="0" smtClean="0">
                <a:solidFill>
                  <a:srgbClr val="C00000"/>
                </a:solidFill>
              </a:rPr>
              <a:t>hillip</a:t>
            </a:r>
          </a:p>
          <a:p>
            <a:pPr>
              <a:lnSpc>
                <a:spcPct val="150000"/>
              </a:lnSpc>
            </a:pPr>
            <a:r>
              <a:rPr lang="en-GB" sz="3200" u="sng" dirty="0" smtClean="0">
                <a:solidFill>
                  <a:srgbClr val="C00000"/>
                </a:solidFill>
              </a:rPr>
              <a:t>C</a:t>
            </a:r>
            <a:r>
              <a:rPr lang="en-GB" sz="3200" dirty="0" smtClean="0">
                <a:solidFill>
                  <a:srgbClr val="C00000"/>
                </a:solidFill>
              </a:rPr>
              <a:t>an </a:t>
            </a:r>
          </a:p>
          <a:p>
            <a:pPr>
              <a:lnSpc>
                <a:spcPct val="150000"/>
              </a:lnSpc>
            </a:pPr>
            <a:r>
              <a:rPr lang="en-GB" sz="3200" u="sng" dirty="0" smtClean="0">
                <a:solidFill>
                  <a:srgbClr val="C00000"/>
                </a:solidFill>
              </a:rPr>
              <a:t>O</a:t>
            </a:r>
            <a:r>
              <a:rPr lang="en-GB" sz="3200" dirty="0" smtClean="0">
                <a:solidFill>
                  <a:srgbClr val="C00000"/>
                </a:solidFill>
              </a:rPr>
              <a:t>ften</a:t>
            </a:r>
          </a:p>
          <a:p>
            <a:pPr>
              <a:lnSpc>
                <a:spcPct val="150000"/>
              </a:lnSpc>
            </a:pPr>
            <a:r>
              <a:rPr lang="en-GB" sz="3200" u="sng" dirty="0" smtClean="0">
                <a:solidFill>
                  <a:srgbClr val="C00000"/>
                </a:solidFill>
              </a:rPr>
              <a:t>F</a:t>
            </a:r>
            <a:r>
              <a:rPr lang="en-GB" sz="3200" dirty="0" smtClean="0">
                <a:solidFill>
                  <a:srgbClr val="C00000"/>
                </a:solidFill>
              </a:rPr>
              <a:t>ind </a:t>
            </a:r>
          </a:p>
          <a:p>
            <a:pPr>
              <a:lnSpc>
                <a:spcPct val="150000"/>
              </a:lnSpc>
            </a:pPr>
            <a:r>
              <a:rPr lang="en-GB" sz="3200" i="1" u="sng" dirty="0" smtClean="0">
                <a:solidFill>
                  <a:srgbClr val="C00000"/>
                </a:solidFill>
              </a:rPr>
              <a:t>G</a:t>
            </a:r>
            <a:r>
              <a:rPr lang="en-GB" sz="3200" i="1" dirty="0" smtClean="0">
                <a:solidFill>
                  <a:srgbClr val="C00000"/>
                </a:solidFill>
              </a:rPr>
              <a:t>oats</a:t>
            </a:r>
          </a:p>
          <a:p>
            <a:pPr>
              <a:lnSpc>
                <a:spcPct val="150000"/>
              </a:lnSpc>
            </a:pPr>
            <a:r>
              <a:rPr lang="en-GB" sz="3200" i="1" u="sng" dirty="0" smtClean="0">
                <a:solidFill>
                  <a:srgbClr val="C00000"/>
                </a:solidFill>
              </a:rPr>
              <a:t>s</a:t>
            </a:r>
            <a:r>
              <a:rPr lang="en-GB" sz="3200" i="1" dirty="0" smtClean="0">
                <a:solidFill>
                  <a:srgbClr val="C00000"/>
                </a:solidFill>
              </a:rPr>
              <a:t>cary</a:t>
            </a:r>
            <a:endParaRPr lang="en-GB" sz="3200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9600" y="76369"/>
            <a:ext cx="643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Carl Linnaeus' Classification System - Mnemonic</a:t>
            </a:r>
            <a:endParaRPr lang="en-GB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00450" y="657225"/>
            <a:ext cx="1752600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b="1" dirty="0" smtClean="0"/>
              <a:t>Kingdom</a:t>
            </a:r>
          </a:p>
          <a:p>
            <a:pPr>
              <a:lnSpc>
                <a:spcPct val="150000"/>
              </a:lnSpc>
            </a:pPr>
            <a:r>
              <a:rPr lang="en-GB" sz="3200" b="1" dirty="0" smtClean="0"/>
              <a:t>Phylum</a:t>
            </a:r>
          </a:p>
          <a:p>
            <a:pPr>
              <a:lnSpc>
                <a:spcPct val="150000"/>
              </a:lnSpc>
            </a:pPr>
            <a:r>
              <a:rPr lang="en-GB" sz="3200" b="1" dirty="0" smtClean="0"/>
              <a:t>Class</a:t>
            </a:r>
          </a:p>
          <a:p>
            <a:pPr>
              <a:lnSpc>
                <a:spcPct val="150000"/>
              </a:lnSpc>
            </a:pPr>
            <a:r>
              <a:rPr lang="en-GB" sz="3200" b="1" dirty="0" smtClean="0"/>
              <a:t>Order</a:t>
            </a:r>
          </a:p>
          <a:p>
            <a:pPr>
              <a:lnSpc>
                <a:spcPct val="150000"/>
              </a:lnSpc>
            </a:pPr>
            <a:r>
              <a:rPr lang="en-GB" sz="3200" b="1" dirty="0" smtClean="0"/>
              <a:t>Family </a:t>
            </a:r>
          </a:p>
          <a:p>
            <a:pPr>
              <a:lnSpc>
                <a:spcPct val="150000"/>
              </a:lnSpc>
            </a:pPr>
            <a:r>
              <a:rPr lang="en-GB" sz="3200" b="1" i="1" dirty="0" smtClean="0"/>
              <a:t>Genus</a:t>
            </a:r>
          </a:p>
          <a:p>
            <a:pPr>
              <a:lnSpc>
                <a:spcPct val="150000"/>
              </a:lnSpc>
            </a:pPr>
            <a:r>
              <a:rPr lang="en-GB" sz="3200" b="1" i="1" dirty="0"/>
              <a:t>s</a:t>
            </a:r>
            <a:r>
              <a:rPr lang="en-GB" sz="3200" b="1" i="1" dirty="0" smtClean="0"/>
              <a:t>pecies</a:t>
            </a:r>
            <a:endParaRPr lang="en-GB" sz="32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753100" y="657225"/>
            <a:ext cx="1752600" cy="5209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GB" sz="1900" dirty="0" smtClean="0">
                <a:solidFill>
                  <a:schemeClr val="bg1">
                    <a:lumMod val="50000"/>
                  </a:schemeClr>
                </a:solidFill>
              </a:rPr>
              <a:t>Animals</a:t>
            </a:r>
          </a:p>
          <a:p>
            <a:pPr>
              <a:lnSpc>
                <a:spcPct val="250000"/>
              </a:lnSpc>
            </a:pPr>
            <a:r>
              <a:rPr lang="en-GB" sz="1900" dirty="0" smtClean="0">
                <a:solidFill>
                  <a:schemeClr val="bg1">
                    <a:lumMod val="50000"/>
                  </a:schemeClr>
                </a:solidFill>
              </a:rPr>
              <a:t>Chordata</a:t>
            </a:r>
          </a:p>
          <a:p>
            <a:pPr>
              <a:lnSpc>
                <a:spcPct val="250000"/>
              </a:lnSpc>
            </a:pPr>
            <a:r>
              <a:rPr lang="en-GB" sz="1900" dirty="0" smtClean="0">
                <a:solidFill>
                  <a:schemeClr val="bg1">
                    <a:lumMod val="50000"/>
                  </a:schemeClr>
                </a:solidFill>
              </a:rPr>
              <a:t>Mammals</a:t>
            </a:r>
          </a:p>
          <a:p>
            <a:pPr>
              <a:lnSpc>
                <a:spcPct val="250000"/>
              </a:lnSpc>
            </a:pPr>
            <a:r>
              <a:rPr lang="en-GB" sz="1900" dirty="0" smtClean="0">
                <a:solidFill>
                  <a:schemeClr val="bg1">
                    <a:lumMod val="50000"/>
                  </a:schemeClr>
                </a:solidFill>
              </a:rPr>
              <a:t>Primates</a:t>
            </a:r>
          </a:p>
          <a:p>
            <a:pPr>
              <a:lnSpc>
                <a:spcPct val="250000"/>
              </a:lnSpc>
            </a:pPr>
            <a:r>
              <a:rPr lang="en-GB" sz="1900" dirty="0" smtClean="0">
                <a:solidFill>
                  <a:schemeClr val="bg1">
                    <a:lumMod val="50000"/>
                  </a:schemeClr>
                </a:solidFill>
              </a:rPr>
              <a:t>Hominids </a:t>
            </a:r>
          </a:p>
          <a:p>
            <a:pPr>
              <a:lnSpc>
                <a:spcPct val="250000"/>
              </a:lnSpc>
            </a:pPr>
            <a:r>
              <a:rPr lang="en-GB" sz="1900" i="1" dirty="0" smtClean="0">
                <a:solidFill>
                  <a:schemeClr val="bg1">
                    <a:lumMod val="50000"/>
                  </a:schemeClr>
                </a:solidFill>
              </a:rPr>
              <a:t>Homo</a:t>
            </a:r>
          </a:p>
          <a:p>
            <a:pPr>
              <a:lnSpc>
                <a:spcPct val="250000"/>
              </a:lnSpc>
            </a:pPr>
            <a:r>
              <a:rPr lang="en-GB" sz="1900" i="1" dirty="0" smtClean="0">
                <a:solidFill>
                  <a:schemeClr val="bg1">
                    <a:lumMod val="50000"/>
                  </a:schemeClr>
                </a:solidFill>
              </a:rPr>
              <a:t>sapiens</a:t>
            </a:r>
            <a:endParaRPr lang="en-GB" sz="19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24700" y="722627"/>
            <a:ext cx="18859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(Ingest food, multi-cellular, no cell wall)</a:t>
            </a:r>
          </a:p>
          <a:p>
            <a:pPr>
              <a:lnSpc>
                <a:spcPct val="250000"/>
              </a:lnSpc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(Spinal cord)</a:t>
            </a:r>
          </a:p>
          <a:p>
            <a:pPr>
              <a:lnSpc>
                <a:spcPct val="250000"/>
              </a:lnSpc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(Nurse offspring)</a:t>
            </a:r>
          </a:p>
          <a:p>
            <a:pPr>
              <a:lnSpc>
                <a:spcPct val="250000"/>
              </a:lnSpc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(High intelligence)</a:t>
            </a:r>
          </a:p>
          <a:p>
            <a:pPr>
              <a:lnSpc>
                <a:spcPct val="250000"/>
              </a:lnSpc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(Walk upright) </a:t>
            </a:r>
          </a:p>
          <a:p>
            <a:pPr>
              <a:lnSpc>
                <a:spcPct val="250000"/>
              </a:lnSpc>
            </a:pPr>
            <a:r>
              <a:rPr lang="en-GB" i="1" dirty="0" smtClean="0">
                <a:solidFill>
                  <a:schemeClr val="bg1">
                    <a:lumMod val="50000"/>
                  </a:schemeClr>
                </a:solidFill>
              </a:rPr>
              <a:t>(Human)</a:t>
            </a:r>
          </a:p>
          <a:p>
            <a:pPr>
              <a:lnSpc>
                <a:spcPct val="250000"/>
              </a:lnSpc>
            </a:pPr>
            <a:r>
              <a:rPr lang="en-GB" i="1" dirty="0" smtClean="0">
                <a:solidFill>
                  <a:schemeClr val="bg1">
                    <a:lumMod val="50000"/>
                  </a:schemeClr>
                </a:solidFill>
              </a:rPr>
              <a:t>(modern human)</a:t>
            </a:r>
            <a:endParaRPr lang="en-GB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4" y="5470967"/>
            <a:ext cx="982531" cy="112289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155" y="5737203"/>
            <a:ext cx="904874" cy="90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479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61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Southmoor Multi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Mather SHV</dc:creator>
  <cp:lastModifiedBy>Helen Mather SHV</cp:lastModifiedBy>
  <cp:revision>10</cp:revision>
  <dcterms:created xsi:type="dcterms:W3CDTF">2019-09-26T07:48:24Z</dcterms:created>
  <dcterms:modified xsi:type="dcterms:W3CDTF">2019-09-27T07:21:24Z</dcterms:modified>
</cp:coreProperties>
</file>