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7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30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EFC707-2B61-4771-B5C5-938905324F18}" type="datetimeFigureOut">
              <a:rPr lang="en-GB" smtClean="0"/>
              <a:t>13/05/2024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2980578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FC707-2B61-4771-B5C5-938905324F18}" type="datetimeFigureOut">
              <a:rPr lang="en-GB" smtClean="0"/>
              <a:t>13/05/2024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1493900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FC707-2B61-4771-B5C5-938905324F18}" type="datetimeFigureOut">
              <a:rPr lang="en-GB" smtClean="0"/>
              <a:t>13/05/2024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254189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FC707-2B61-4771-B5C5-938905324F18}" type="datetimeFigureOut">
              <a:rPr lang="en-GB" smtClean="0"/>
              <a:t>13/05/2024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781757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EFC707-2B61-4771-B5C5-938905324F18}" type="datetimeFigureOut">
              <a:rPr lang="en-GB" smtClean="0"/>
              <a:t>13/05/2024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97170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EFC707-2B61-4771-B5C5-938905324F18}" type="datetimeFigureOut">
              <a:rPr lang="en-GB" smtClean="0"/>
              <a:t>13/05/2024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523669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EFC707-2B61-4771-B5C5-938905324F18}" type="datetimeFigureOut">
              <a:rPr lang="en-GB" smtClean="0"/>
              <a:t>13/05/2024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271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EFC707-2B61-4771-B5C5-938905324F18}" type="datetimeFigureOut">
              <a:rPr lang="en-GB" smtClean="0"/>
              <a:t>13/05/2024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2270317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FC707-2B61-4771-B5C5-938905324F18}" type="datetimeFigureOut">
              <a:rPr lang="en-GB" smtClean="0"/>
              <a:t>13/05/2024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3690635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3EFC707-2B61-4771-B5C5-938905324F18}" type="datetimeFigureOut">
              <a:rPr lang="en-GB" smtClean="0"/>
              <a:t>13/05/2024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200601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3EFC707-2B61-4771-B5C5-938905324F18}" type="datetimeFigureOut">
              <a:rPr lang="en-GB" smtClean="0"/>
              <a:t>13/05/2024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5AE745-D3FD-49E8-A89E-67AD105CFDE1}" type="slidenum">
              <a:rPr lang="en-GB" smtClean="0"/>
              <a:t>‹#›</a:t>
            </a:fld>
            <a:endParaRPr lang="en-GB"/>
          </a:p>
        </p:txBody>
      </p:sp>
    </p:spTree>
    <p:extLst>
      <p:ext uri="{BB962C8B-B14F-4D97-AF65-F5344CB8AC3E}">
        <p14:creationId xmlns:p14="http://schemas.microsoft.com/office/powerpoint/2010/main" val="660893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3EFC707-2B61-4771-B5C5-938905324F18}" type="datetimeFigureOut">
              <a:rPr lang="en-GB" smtClean="0"/>
              <a:t>13/05/2024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75AE745-D3FD-49E8-A89E-67AD105CFDE1}" type="slidenum">
              <a:rPr lang="en-GB" smtClean="0"/>
              <a:t>‹#›</a:t>
            </a:fld>
            <a:endParaRPr lang="en-GB"/>
          </a:p>
        </p:txBody>
      </p:sp>
    </p:spTree>
    <p:extLst>
      <p:ext uri="{BB962C8B-B14F-4D97-AF65-F5344CB8AC3E}">
        <p14:creationId xmlns:p14="http://schemas.microsoft.com/office/powerpoint/2010/main" val="4131858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6DAF-B37E-4088-8FAA-C7B23B67BFC2}"/>
              </a:ext>
            </a:extLst>
          </p:cNvPr>
          <p:cNvSpPr>
            <a:spLocks noGrp="1"/>
          </p:cNvSpPr>
          <p:nvPr>
            <p:ph type="ctrTitle"/>
          </p:nvPr>
        </p:nvSpPr>
        <p:spPr>
          <a:xfrm>
            <a:off x="149269" y="109719"/>
            <a:ext cx="6559462" cy="2554900"/>
          </a:xfrm>
          <a:solidFill>
            <a:schemeClr val="accent2">
              <a:lumMod val="20000"/>
              <a:lumOff val="80000"/>
            </a:schemeClr>
          </a:solidFill>
          <a:ln w="76200">
            <a:solidFill>
              <a:srgbClr val="FF0000"/>
            </a:solidFill>
          </a:ln>
        </p:spPr>
        <p:txBody>
          <a:bodyPr anchor="ctr">
            <a:normAutofit/>
          </a:bodyPr>
          <a:lstStyle/>
          <a:p>
            <a:pPr algn="l"/>
            <a:r>
              <a:rPr lang="en-GB" b="1" dirty="0">
                <a:latin typeface="+mn-lt"/>
              </a:rPr>
              <a:t>  GCSE Sociology                   Revision: Paper 2</a:t>
            </a:r>
          </a:p>
        </p:txBody>
      </p:sp>
      <p:pic>
        <p:nvPicPr>
          <p:cNvPr id="4" name="Picture 3">
            <a:extLst>
              <a:ext uri="{FF2B5EF4-FFF2-40B4-BE49-F238E27FC236}">
                <a16:creationId xmlns:a16="http://schemas.microsoft.com/office/drawing/2014/main" id="{AC8D1B19-011B-4E67-9196-30B0FF3EBA1D}"/>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pic>
        <p:nvPicPr>
          <p:cNvPr id="8" name="Picture 7">
            <a:extLst>
              <a:ext uri="{FF2B5EF4-FFF2-40B4-BE49-F238E27FC236}">
                <a16:creationId xmlns:a16="http://schemas.microsoft.com/office/drawing/2014/main" id="{7953E42F-A700-45A3-A693-B9E5480C1414}"/>
              </a:ext>
            </a:extLst>
          </p:cNvPr>
          <p:cNvPicPr>
            <a:picLocks noChangeAspect="1"/>
          </p:cNvPicPr>
          <p:nvPr/>
        </p:nvPicPr>
        <p:blipFill rotWithShape="1">
          <a:blip r:embed="rId3"/>
          <a:srcRect t="13773"/>
          <a:stretch/>
        </p:blipFill>
        <p:spPr>
          <a:xfrm>
            <a:off x="127614" y="2759256"/>
            <a:ext cx="6581117" cy="2438705"/>
          </a:xfrm>
          <a:prstGeom prst="rect">
            <a:avLst/>
          </a:prstGeom>
        </p:spPr>
      </p:pic>
      <p:pic>
        <p:nvPicPr>
          <p:cNvPr id="3" name="Picture 2">
            <a:extLst>
              <a:ext uri="{FF2B5EF4-FFF2-40B4-BE49-F238E27FC236}">
                <a16:creationId xmlns:a16="http://schemas.microsoft.com/office/drawing/2014/main" id="{11A68D62-64E7-4C88-84C3-94B371B13D5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89" b="94222" l="6667" r="94667">
                        <a14:foregroundMark x1="32000" y1="15111" x2="20000" y2="33778"/>
                        <a14:foregroundMark x1="20000" y1="33778" x2="26667" y2="57778"/>
                        <a14:foregroundMark x1="26667" y1="57778" x2="39111" y2="70667"/>
                        <a14:foregroundMark x1="39111" y1="70667" x2="65333" y2="82667"/>
                        <a14:foregroundMark x1="65333" y1="82667" x2="85778" y2="64000"/>
                        <a14:foregroundMark x1="85778" y1="64000" x2="86667" y2="46667"/>
                        <a14:foregroundMark x1="86667" y1="46667" x2="83556" y2="34667"/>
                        <a14:foregroundMark x1="83556" y1="34667" x2="75111" y2="19556"/>
                        <a14:foregroundMark x1="75111" y1="19556" x2="64000" y2="12000"/>
                        <a14:foregroundMark x1="64000" y1="12000" x2="40000" y2="10667"/>
                        <a14:foregroundMark x1="40000" y1="10667" x2="31111" y2="13778"/>
                        <a14:foregroundMark x1="31111" y1="13778" x2="30667" y2="14222"/>
                        <a14:foregroundMark x1="20889" y1="26667" x2="11556" y2="36000"/>
                        <a14:foregroundMark x1="11556" y1="36000" x2="7111" y2="44000"/>
                        <a14:foregroundMark x1="7111" y1="44000" x2="12889" y2="55111"/>
                        <a14:foregroundMark x1="12889" y1="55111" x2="12889" y2="67556"/>
                        <a14:foregroundMark x1="12889" y1="67556" x2="16000" y2="76889"/>
                        <a14:foregroundMark x1="16000" y1="76889" x2="24000" y2="86667"/>
                        <a14:foregroundMark x1="24000" y1="86667" x2="42667" y2="92889"/>
                        <a14:foregroundMark x1="42667" y1="92889" x2="56444" y2="93778"/>
                        <a14:foregroundMark x1="56444" y1="93778" x2="65333" y2="91111"/>
                        <a14:foregroundMark x1="65333" y1="91111" x2="87111" y2="69333"/>
                        <a14:foregroundMark x1="87111" y1="69333" x2="91556" y2="58222"/>
                        <a14:foregroundMark x1="91556" y1="58222" x2="91111" y2="34667"/>
                        <a14:foregroundMark x1="91111" y1="34667" x2="91111" y2="34667"/>
                        <a14:foregroundMark x1="49778" y1="5333" x2="58667" y2="6667"/>
                        <a14:foregroundMark x1="58667" y1="6667" x2="60889" y2="8000"/>
                        <a14:foregroundMark x1="49333" y1="5333" x2="40889" y2="6667"/>
                        <a14:foregroundMark x1="14667" y1="77778" x2="6667" y2="59556"/>
                        <a14:foregroundMark x1="92889" y1="37778" x2="94667" y2="47111"/>
                        <a14:foregroundMark x1="94667" y1="47111" x2="92889" y2="61778"/>
                        <a14:foregroundMark x1="42222" y1="94222" x2="53333" y2="94222"/>
                      </a14:backgroundRemoval>
                    </a14:imgEffect>
                  </a14:imgLayer>
                </a14:imgProps>
              </a:ext>
            </a:extLst>
          </a:blip>
          <a:stretch>
            <a:fillRect/>
          </a:stretch>
        </p:blipFill>
        <p:spPr>
          <a:xfrm>
            <a:off x="4656221" y="345257"/>
            <a:ext cx="1850847" cy="1850847"/>
          </a:xfrm>
          <a:prstGeom prst="rect">
            <a:avLst/>
          </a:prstGeom>
        </p:spPr>
      </p:pic>
      <p:graphicFrame>
        <p:nvGraphicFramePr>
          <p:cNvPr id="6" name="Table 5">
            <a:extLst>
              <a:ext uri="{FF2B5EF4-FFF2-40B4-BE49-F238E27FC236}">
                <a16:creationId xmlns:a16="http://schemas.microsoft.com/office/drawing/2014/main" id="{D905C106-0C0C-47CC-99A9-F261B833AAE0}"/>
              </a:ext>
            </a:extLst>
          </p:cNvPr>
          <p:cNvGraphicFramePr>
            <a:graphicFrameLocks noGrp="1"/>
          </p:cNvGraphicFramePr>
          <p:nvPr>
            <p:extLst>
              <p:ext uri="{D42A27DB-BD31-4B8C-83A1-F6EECF244321}">
                <p14:modId xmlns:p14="http://schemas.microsoft.com/office/powerpoint/2010/main" val="3922431855"/>
              </p:ext>
            </p:extLst>
          </p:nvPr>
        </p:nvGraphicFramePr>
        <p:xfrm>
          <a:off x="3608348" y="5244790"/>
          <a:ext cx="3018799" cy="3969736"/>
        </p:xfrm>
        <a:graphic>
          <a:graphicData uri="http://schemas.openxmlformats.org/drawingml/2006/table">
            <a:tbl>
              <a:tblPr firstRow="1" bandRow="1">
                <a:tableStyleId>{5C22544A-7EE6-4342-B048-85BDC9FD1C3A}</a:tableStyleId>
              </a:tblPr>
              <a:tblGrid>
                <a:gridCol w="3018799">
                  <a:extLst>
                    <a:ext uri="{9D8B030D-6E8A-4147-A177-3AD203B41FA5}">
                      <a16:colId xmlns:a16="http://schemas.microsoft.com/office/drawing/2014/main" val="972267443"/>
                    </a:ext>
                  </a:extLst>
                </a:gridCol>
              </a:tblGrid>
              <a:tr h="496217">
                <a:tc>
                  <a:txBody>
                    <a:bodyPr/>
                    <a:lstStyle/>
                    <a:p>
                      <a:pPr algn="ctr"/>
                      <a:r>
                        <a:rPr lang="en-GB" sz="1200" b="1" dirty="0">
                          <a:solidFill>
                            <a:schemeClr val="tx1"/>
                          </a:solidFill>
                        </a:rPr>
                        <a:t>Stratification Key Thinker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extLst>
                  <a:ext uri="{0D108BD9-81ED-4DB2-BD59-A6C34878D82A}">
                    <a16:rowId xmlns:a16="http://schemas.microsoft.com/office/drawing/2014/main" val="3448290992"/>
                  </a:ext>
                </a:extLst>
              </a:tr>
              <a:tr h="496217">
                <a:tc>
                  <a:txBody>
                    <a:bodyPr/>
                    <a:lstStyle/>
                    <a:p>
                      <a:pPr algn="ctr"/>
                      <a:r>
                        <a:rPr lang="en-GB" sz="1200" b="1" dirty="0">
                          <a:solidFill>
                            <a:schemeClr val="tx1"/>
                          </a:solidFill>
                        </a:rPr>
                        <a:t>Davis and Moore- Functionalist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2337770655"/>
                  </a:ext>
                </a:extLst>
              </a:tr>
              <a:tr h="496217">
                <a:tc>
                  <a:txBody>
                    <a:bodyPr/>
                    <a:lstStyle/>
                    <a:p>
                      <a:pPr algn="ctr"/>
                      <a:r>
                        <a:rPr lang="en-GB" sz="1200" b="1" dirty="0"/>
                        <a:t>Marx - Marxist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522057528"/>
                  </a:ext>
                </a:extLst>
              </a:tr>
              <a:tr h="496217">
                <a:tc>
                  <a:txBody>
                    <a:bodyPr/>
                    <a:lstStyle/>
                    <a:p>
                      <a:pPr algn="ctr"/>
                      <a:r>
                        <a:rPr lang="en-GB" sz="1200" b="1" dirty="0"/>
                        <a:t>Weber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1130402576"/>
                  </a:ext>
                </a:extLst>
              </a:tr>
              <a:tr h="496217">
                <a:tc>
                  <a:txBody>
                    <a:bodyPr/>
                    <a:lstStyle/>
                    <a:p>
                      <a:pPr algn="ctr"/>
                      <a:r>
                        <a:rPr lang="en-GB" sz="1200" b="1" dirty="0"/>
                        <a:t>Townsend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3885516416"/>
                  </a:ext>
                </a:extLst>
              </a:tr>
              <a:tr h="496217">
                <a:tc>
                  <a:txBody>
                    <a:bodyPr/>
                    <a:lstStyle/>
                    <a:p>
                      <a:pPr algn="ctr"/>
                      <a:r>
                        <a:rPr lang="en-GB" sz="1200" b="1" dirty="0"/>
                        <a:t>Devine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2061765443"/>
                  </a:ext>
                </a:extLst>
              </a:tr>
              <a:tr h="496217">
                <a:tc>
                  <a:txBody>
                    <a:bodyPr/>
                    <a:lstStyle/>
                    <a:p>
                      <a:pPr algn="ctr"/>
                      <a:r>
                        <a:rPr lang="en-GB" sz="1200" b="1" dirty="0" err="1"/>
                        <a:t>Walby</a:t>
                      </a:r>
                      <a:r>
                        <a:rPr lang="en-GB" sz="1200" b="1" dirty="0"/>
                        <a:t> - Feminist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2566305726"/>
                  </a:ext>
                </a:extLst>
              </a:tr>
              <a:tr h="496217">
                <a:tc>
                  <a:txBody>
                    <a:bodyPr/>
                    <a:lstStyle/>
                    <a:p>
                      <a:pPr algn="ctr"/>
                      <a:r>
                        <a:rPr lang="en-GB" sz="1200" b="1" dirty="0"/>
                        <a:t>Murray - New Right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7FF"/>
                    </a:solidFill>
                  </a:tcPr>
                </a:tc>
                <a:extLst>
                  <a:ext uri="{0D108BD9-81ED-4DB2-BD59-A6C34878D82A}">
                    <a16:rowId xmlns:a16="http://schemas.microsoft.com/office/drawing/2014/main" val="793108635"/>
                  </a:ext>
                </a:extLst>
              </a:tr>
            </a:tbl>
          </a:graphicData>
        </a:graphic>
      </p:graphicFrame>
      <p:graphicFrame>
        <p:nvGraphicFramePr>
          <p:cNvPr id="9" name="Table 8">
            <a:extLst>
              <a:ext uri="{FF2B5EF4-FFF2-40B4-BE49-F238E27FC236}">
                <a16:creationId xmlns:a16="http://schemas.microsoft.com/office/drawing/2014/main" id="{F9166003-9E4E-4093-8798-EF08403D39B5}"/>
              </a:ext>
            </a:extLst>
          </p:cNvPr>
          <p:cNvGraphicFramePr>
            <a:graphicFrameLocks noGrp="1"/>
          </p:cNvGraphicFramePr>
          <p:nvPr>
            <p:extLst>
              <p:ext uri="{D42A27DB-BD31-4B8C-83A1-F6EECF244321}">
                <p14:modId xmlns:p14="http://schemas.microsoft.com/office/powerpoint/2010/main" val="3558440264"/>
              </p:ext>
            </p:extLst>
          </p:nvPr>
        </p:nvGraphicFramePr>
        <p:xfrm>
          <a:off x="431717" y="5255207"/>
          <a:ext cx="3018799" cy="3969736"/>
        </p:xfrm>
        <a:graphic>
          <a:graphicData uri="http://schemas.openxmlformats.org/drawingml/2006/table">
            <a:tbl>
              <a:tblPr firstRow="1" bandRow="1">
                <a:tableStyleId>{5C22544A-7EE6-4342-B048-85BDC9FD1C3A}</a:tableStyleId>
              </a:tblPr>
              <a:tblGrid>
                <a:gridCol w="3018799">
                  <a:extLst>
                    <a:ext uri="{9D8B030D-6E8A-4147-A177-3AD203B41FA5}">
                      <a16:colId xmlns:a16="http://schemas.microsoft.com/office/drawing/2014/main" val="1396661777"/>
                    </a:ext>
                  </a:extLst>
                </a:gridCol>
              </a:tblGrid>
              <a:tr h="403526">
                <a:tc>
                  <a:txBody>
                    <a:bodyPr/>
                    <a:lstStyle/>
                    <a:p>
                      <a:pPr algn="ctr"/>
                      <a:r>
                        <a:rPr lang="en-GB" sz="1200" b="1" dirty="0">
                          <a:solidFill>
                            <a:schemeClr val="tx1"/>
                          </a:solidFill>
                        </a:rPr>
                        <a:t>Crime Key Thinker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719656291"/>
                  </a:ext>
                </a:extLst>
              </a:tr>
              <a:tr h="713242">
                <a:tc>
                  <a:txBody>
                    <a:bodyPr/>
                    <a:lstStyle/>
                    <a:p>
                      <a:pPr algn="ctr"/>
                      <a:r>
                        <a:rPr lang="en-GB" sz="1200" b="1" dirty="0">
                          <a:solidFill>
                            <a:schemeClr val="tx1"/>
                          </a:solidFill>
                        </a:rPr>
                        <a:t>Merton – Functionalist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42857642"/>
                  </a:ext>
                </a:extLst>
              </a:tr>
              <a:tr h="713242">
                <a:tc>
                  <a:txBody>
                    <a:bodyPr/>
                    <a:lstStyle/>
                    <a:p>
                      <a:pPr algn="ctr"/>
                      <a:r>
                        <a:rPr lang="en-GB" sz="1200" b="1" dirty="0"/>
                        <a:t>Becker – Interactionalist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25138838"/>
                  </a:ext>
                </a:extLst>
              </a:tr>
              <a:tr h="713242">
                <a:tc>
                  <a:txBody>
                    <a:bodyPr/>
                    <a:lstStyle/>
                    <a:p>
                      <a:pPr algn="ctr"/>
                      <a:r>
                        <a:rPr lang="en-GB" sz="1200" b="1" dirty="0"/>
                        <a:t>Cohen – Functionalist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14504189"/>
                  </a:ext>
                </a:extLst>
              </a:tr>
              <a:tr h="713242">
                <a:tc>
                  <a:txBody>
                    <a:bodyPr/>
                    <a:lstStyle/>
                    <a:p>
                      <a:pPr algn="ctr"/>
                      <a:r>
                        <a:rPr lang="en-GB" sz="1200" b="1" dirty="0"/>
                        <a:t>Carlen – Feminist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18310332"/>
                  </a:ext>
                </a:extLst>
              </a:tr>
              <a:tr h="713242">
                <a:tc>
                  <a:txBody>
                    <a:bodyPr/>
                    <a:lstStyle/>
                    <a:p>
                      <a:pPr algn="ctr"/>
                      <a:r>
                        <a:rPr lang="en-GB" sz="1200" b="1" dirty="0"/>
                        <a:t>Heidensohn - Feminist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7853330"/>
                  </a:ext>
                </a:extLst>
              </a:tr>
            </a:tbl>
          </a:graphicData>
        </a:graphic>
      </p:graphicFrame>
    </p:spTree>
    <p:extLst>
      <p:ext uri="{BB962C8B-B14F-4D97-AF65-F5344CB8AC3E}">
        <p14:creationId xmlns:p14="http://schemas.microsoft.com/office/powerpoint/2010/main" val="2394810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A3401-4476-4339-B4B3-267AEE8420C6}"/>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3474B1AA-0ECD-4F51-9DA7-67F56B0553C9}"/>
              </a:ext>
            </a:extLst>
          </p:cNvPr>
          <p:cNvGraphicFramePr>
            <a:graphicFrameLocks noGrp="1"/>
          </p:cNvGraphicFramePr>
          <p:nvPr>
            <p:ph idx="1"/>
            <p:extLst>
              <p:ext uri="{D42A27DB-BD31-4B8C-83A1-F6EECF244321}">
                <p14:modId xmlns:p14="http://schemas.microsoft.com/office/powerpoint/2010/main" val="3067780869"/>
              </p:ext>
            </p:extLst>
          </p:nvPr>
        </p:nvGraphicFramePr>
        <p:xfrm>
          <a:off x="0" y="686313"/>
          <a:ext cx="6858001" cy="5760720"/>
        </p:xfrm>
        <a:graphic>
          <a:graphicData uri="http://schemas.openxmlformats.org/drawingml/2006/table">
            <a:tbl>
              <a:tblPr firstRow="1" bandRow="1">
                <a:tableStyleId>{5C22544A-7EE6-4342-B048-85BDC9FD1C3A}</a:tableStyleId>
              </a:tblPr>
              <a:tblGrid>
                <a:gridCol w="950495">
                  <a:extLst>
                    <a:ext uri="{9D8B030D-6E8A-4147-A177-3AD203B41FA5}">
                      <a16:colId xmlns:a16="http://schemas.microsoft.com/office/drawing/2014/main" val="2222111840"/>
                    </a:ext>
                  </a:extLst>
                </a:gridCol>
                <a:gridCol w="2379863">
                  <a:extLst>
                    <a:ext uri="{9D8B030D-6E8A-4147-A177-3AD203B41FA5}">
                      <a16:colId xmlns:a16="http://schemas.microsoft.com/office/drawing/2014/main" val="1813101540"/>
                    </a:ext>
                  </a:extLst>
                </a:gridCol>
                <a:gridCol w="1963455">
                  <a:extLst>
                    <a:ext uri="{9D8B030D-6E8A-4147-A177-3AD203B41FA5}">
                      <a16:colId xmlns:a16="http://schemas.microsoft.com/office/drawing/2014/main" val="4163651538"/>
                    </a:ext>
                  </a:extLst>
                </a:gridCol>
                <a:gridCol w="1564188">
                  <a:extLst>
                    <a:ext uri="{9D8B030D-6E8A-4147-A177-3AD203B41FA5}">
                      <a16:colId xmlns:a16="http://schemas.microsoft.com/office/drawing/2014/main" val="1575833751"/>
                    </a:ext>
                  </a:extLst>
                </a:gridCol>
              </a:tblGrid>
              <a:tr h="1186675">
                <a:tc>
                  <a:txBody>
                    <a:bodyPr/>
                    <a:lstStyle/>
                    <a:p>
                      <a:pPr algn="ctr"/>
                      <a:r>
                        <a:rPr lang="en-GB" sz="1200" b="1" dirty="0">
                          <a:solidFill>
                            <a:schemeClr val="tx1"/>
                          </a:solidFill>
                        </a:rPr>
                        <a:t>Devine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r>
                        <a:rPr lang="en-GB" sz="1200" b="0" i="0" u="none" strike="noStrike" kern="1200" baseline="0" dirty="0">
                          <a:solidFill>
                            <a:schemeClr val="tx1"/>
                          </a:solidFill>
                          <a:latin typeface="+mn-lt"/>
                          <a:ea typeface="+mn-ea"/>
                          <a:cs typeface="+mn-cs"/>
                        </a:rPr>
                        <a:t>Retested embourgeoisement thesis after economic depression. </a:t>
                      </a:r>
                    </a:p>
                    <a:p>
                      <a:r>
                        <a:rPr lang="en-GB" sz="1200" b="0" i="0" u="none" strike="noStrike" kern="1200" baseline="0" dirty="0">
                          <a:solidFill>
                            <a:schemeClr val="tx1"/>
                          </a:solidFill>
                          <a:latin typeface="+mn-lt"/>
                          <a:ea typeface="+mn-ea"/>
                          <a:cs typeface="+mn-cs"/>
                        </a:rPr>
                        <a:t>•Found no evidence of </a:t>
                      </a:r>
                      <a:r>
                        <a:rPr lang="en-GB" sz="1200" b="1" i="0" u="none" strike="noStrike" kern="1200" baseline="0" dirty="0">
                          <a:solidFill>
                            <a:schemeClr val="tx1"/>
                          </a:solidFill>
                          <a:latin typeface="+mn-lt"/>
                          <a:ea typeface="+mn-ea"/>
                          <a:cs typeface="+mn-cs"/>
                        </a:rPr>
                        <a:t>privatised instrumentalist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•She rejected the ideas of the </a:t>
                      </a:r>
                      <a:r>
                        <a:rPr lang="en-GB" sz="1200" b="1" i="0" u="none" strike="noStrike" kern="1200" baseline="0" dirty="0">
                          <a:solidFill>
                            <a:schemeClr val="tx1"/>
                          </a:solidFill>
                          <a:latin typeface="+mn-lt"/>
                          <a:ea typeface="+mn-ea"/>
                          <a:cs typeface="+mn-cs"/>
                        </a:rPr>
                        <a:t>new working class </a:t>
                      </a:r>
                      <a:r>
                        <a:rPr lang="en-GB" sz="1200" b="0" i="0" u="none" strike="noStrike" kern="1200" baseline="0" dirty="0">
                          <a:solidFill>
                            <a:schemeClr val="tx1"/>
                          </a:solidFill>
                          <a:latin typeface="+mn-lt"/>
                          <a:ea typeface="+mn-ea"/>
                          <a:cs typeface="+mn-cs"/>
                        </a:rPr>
                        <a:t>and did not believe that workers accepted capitalism unquestioningly </a:t>
                      </a:r>
                    </a:p>
                    <a:p>
                      <a:r>
                        <a:rPr lang="en-GB" sz="1200" b="0" i="0" u="none" strike="noStrike" kern="1200" baseline="0" dirty="0">
                          <a:solidFill>
                            <a:schemeClr val="tx1"/>
                          </a:solidFill>
                          <a:latin typeface="+mn-lt"/>
                          <a:ea typeface="+mn-ea"/>
                          <a:cs typeface="+mn-cs"/>
                        </a:rPr>
                        <a:t>•they retained values of the </a:t>
                      </a:r>
                      <a:r>
                        <a:rPr lang="en-GB" sz="1200" b="1" i="0" u="none" strike="noStrike" kern="1200" baseline="0" dirty="0">
                          <a:solidFill>
                            <a:schemeClr val="tx1"/>
                          </a:solidFill>
                          <a:latin typeface="+mn-lt"/>
                          <a:ea typeface="+mn-ea"/>
                          <a:cs typeface="+mn-cs"/>
                        </a:rPr>
                        <a:t>traditional working class </a:t>
                      </a:r>
                      <a:r>
                        <a:rPr lang="en-GB" sz="1200" b="0" i="0" u="none" strike="noStrike" kern="1200" baseline="0" dirty="0">
                          <a:solidFill>
                            <a:schemeClr val="tx1"/>
                          </a:solidFill>
                          <a:latin typeface="+mn-lt"/>
                          <a:ea typeface="+mn-ea"/>
                          <a:cs typeface="+mn-cs"/>
                        </a:rPr>
                        <a:t>many had lost faith in the ability of the </a:t>
                      </a:r>
                      <a:r>
                        <a:rPr lang="en-GB" sz="1200" b="1" i="0" u="none" strike="noStrike" kern="1200" baseline="0" dirty="0">
                          <a:solidFill>
                            <a:schemeClr val="tx1"/>
                          </a:solidFill>
                          <a:latin typeface="+mn-lt"/>
                          <a:ea typeface="+mn-ea"/>
                          <a:cs typeface="+mn-cs"/>
                        </a:rPr>
                        <a:t>Labour Party </a:t>
                      </a:r>
                      <a:r>
                        <a:rPr lang="en-GB" sz="1200" b="0" i="0" u="none" strike="noStrike" kern="1200" baseline="0" dirty="0">
                          <a:solidFill>
                            <a:schemeClr val="tx1"/>
                          </a:solidFill>
                          <a:latin typeface="+mn-lt"/>
                          <a:ea typeface="+mn-ea"/>
                          <a:cs typeface="+mn-cs"/>
                        </a:rPr>
                        <a:t>to provide a more equal society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Revisited and repeated Goldthorpe's study but found new conclusions.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Only considers 62 Luton residents – this cant be generalised to the entire population.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14666874"/>
                  </a:ext>
                </a:extLst>
              </a:tr>
              <a:tr h="970916">
                <a:tc>
                  <a:txBody>
                    <a:bodyPr/>
                    <a:lstStyle/>
                    <a:p>
                      <a:pPr algn="ctr"/>
                      <a:r>
                        <a:rPr lang="en-GB" sz="1200" b="1" dirty="0" err="1">
                          <a:solidFill>
                            <a:schemeClr val="tx1"/>
                          </a:solidFill>
                        </a:rPr>
                        <a:t>Walby</a:t>
                      </a:r>
                      <a:endParaRPr lang="en-GB" sz="1200" b="1" dirty="0">
                        <a:solidFill>
                          <a:schemeClr val="tx1"/>
                        </a:solidFill>
                      </a:endParaRPr>
                    </a:p>
                    <a:p>
                      <a:pPr algn="ctr"/>
                      <a:endParaRPr lang="en-GB" sz="1200" b="1" dirty="0">
                        <a:solidFill>
                          <a:schemeClr val="tx1"/>
                        </a:solidFill>
                      </a:endParaRPr>
                    </a:p>
                    <a:p>
                      <a:pPr algn="ctr"/>
                      <a:r>
                        <a:rPr lang="en-GB" sz="1000" b="1" dirty="0">
                          <a:solidFill>
                            <a:schemeClr val="tx1"/>
                          </a:solidFill>
                        </a:rPr>
                        <a:t>Feminist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r>
                        <a:rPr lang="en-GB" sz="1200" b="0" i="0" u="none" strike="noStrike" kern="1200" baseline="0" dirty="0">
                          <a:solidFill>
                            <a:schemeClr val="tx1"/>
                          </a:solidFill>
                          <a:latin typeface="+mn-lt"/>
                          <a:ea typeface="+mn-ea"/>
                          <a:cs typeface="+mn-cs"/>
                        </a:rPr>
                        <a:t>S</a:t>
                      </a:r>
                      <a:r>
                        <a:rPr lang="en-GB" sz="1200" b="1" i="0" u="none" strike="noStrike" kern="1200" baseline="0" dirty="0">
                          <a:solidFill>
                            <a:schemeClr val="tx1"/>
                          </a:solidFill>
                          <a:latin typeface="+mn-lt"/>
                          <a:ea typeface="+mn-ea"/>
                          <a:cs typeface="+mn-cs"/>
                        </a:rPr>
                        <a:t>ix patriarchal structures</a:t>
                      </a:r>
                      <a:r>
                        <a:rPr lang="en-GB" sz="1200" b="0" i="0" u="none" strike="noStrike" kern="1200" baseline="0" dirty="0">
                          <a:solidFill>
                            <a:schemeClr val="tx1"/>
                          </a:solidFill>
                          <a:latin typeface="+mn-lt"/>
                          <a:ea typeface="+mn-ea"/>
                          <a:cs typeface="+mn-cs"/>
                        </a:rPr>
                        <a:t>: </a:t>
                      </a:r>
                    </a:p>
                    <a:p>
                      <a:pPr marL="0" indent="0">
                        <a:buNone/>
                      </a:pPr>
                      <a:r>
                        <a:rPr lang="en-GB" sz="1200" b="1" i="0" u="none" strike="noStrike" kern="1200" baseline="0" dirty="0">
                          <a:solidFill>
                            <a:schemeClr val="tx1"/>
                          </a:solidFill>
                          <a:latin typeface="+mn-lt"/>
                          <a:ea typeface="+mn-ea"/>
                          <a:cs typeface="+mn-cs"/>
                        </a:rPr>
                        <a:t>1. </a:t>
                      </a:r>
                      <a:r>
                        <a:rPr lang="en-GB" sz="1200" b="0" i="0" u="none" strike="noStrike" kern="1200" baseline="0" dirty="0">
                          <a:solidFill>
                            <a:schemeClr val="tx1"/>
                          </a:solidFill>
                          <a:latin typeface="+mn-lt"/>
                          <a:ea typeface="+mn-ea"/>
                          <a:cs typeface="+mn-cs"/>
                        </a:rPr>
                        <a:t>Paid work </a:t>
                      </a:r>
                      <a:r>
                        <a:rPr lang="en-GB" sz="1200" b="1" i="0" u="none" strike="noStrike" kern="1200" baseline="0" dirty="0">
                          <a:solidFill>
                            <a:schemeClr val="tx1"/>
                          </a:solidFill>
                          <a:latin typeface="+mn-lt"/>
                          <a:ea typeface="+mn-ea"/>
                          <a:cs typeface="+mn-cs"/>
                        </a:rPr>
                        <a:t>2. </a:t>
                      </a:r>
                      <a:r>
                        <a:rPr lang="en-GB" sz="1200" b="0" i="0" u="none" strike="noStrike" kern="1200" baseline="0" dirty="0">
                          <a:solidFill>
                            <a:schemeClr val="tx1"/>
                          </a:solidFill>
                          <a:latin typeface="+mn-lt"/>
                          <a:ea typeface="+mn-ea"/>
                          <a:cs typeface="+mn-cs"/>
                        </a:rPr>
                        <a:t>Patriarchal relations of production </a:t>
                      </a:r>
                      <a:r>
                        <a:rPr lang="fr-FR" sz="1200" b="1" i="0" u="none" strike="noStrike" kern="1200" baseline="0" dirty="0">
                          <a:solidFill>
                            <a:schemeClr val="tx1"/>
                          </a:solidFill>
                          <a:latin typeface="+mn-lt"/>
                          <a:ea typeface="+mn-ea"/>
                          <a:cs typeface="+mn-cs"/>
                        </a:rPr>
                        <a:t>3. </a:t>
                      </a:r>
                      <a:r>
                        <a:rPr lang="fr-FR" sz="1200" b="0" i="0" u="none" strike="noStrike" kern="1200" baseline="0" dirty="0">
                          <a:solidFill>
                            <a:schemeClr val="tx1"/>
                          </a:solidFill>
                          <a:latin typeface="+mn-lt"/>
                          <a:ea typeface="+mn-ea"/>
                          <a:cs typeface="+mn-cs"/>
                        </a:rPr>
                        <a:t>Patriarcal culture </a:t>
                      </a:r>
                    </a:p>
                    <a:p>
                      <a:pPr marL="0" indent="0">
                        <a:buNone/>
                      </a:pPr>
                      <a:r>
                        <a:rPr lang="fr-FR" sz="1200" b="1" i="0" u="none" strike="noStrike" kern="1200" baseline="0" dirty="0">
                          <a:solidFill>
                            <a:schemeClr val="tx1"/>
                          </a:solidFill>
                          <a:latin typeface="+mn-lt"/>
                          <a:ea typeface="+mn-ea"/>
                          <a:cs typeface="+mn-cs"/>
                        </a:rPr>
                        <a:t>4. </a:t>
                      </a:r>
                      <a:r>
                        <a:rPr lang="fr-FR" sz="1200" b="0" i="0" u="none" strike="noStrike" kern="1200" baseline="0" dirty="0" err="1">
                          <a:solidFill>
                            <a:schemeClr val="tx1"/>
                          </a:solidFill>
                          <a:latin typeface="+mn-lt"/>
                          <a:ea typeface="+mn-ea"/>
                          <a:cs typeface="+mn-cs"/>
                        </a:rPr>
                        <a:t>Sexuality</a:t>
                      </a:r>
                      <a:r>
                        <a:rPr lang="fr-FR" sz="1200" b="1" i="0" u="none" strike="noStrike" kern="1200" baseline="0" dirty="0">
                          <a:solidFill>
                            <a:schemeClr val="tx1"/>
                          </a:solidFill>
                          <a:latin typeface="+mn-lt"/>
                          <a:ea typeface="+mn-ea"/>
                          <a:cs typeface="+mn-cs"/>
                        </a:rPr>
                        <a:t> </a:t>
                      </a:r>
                      <a:r>
                        <a:rPr lang="en-GB" sz="1200" b="1" i="0" u="none" strike="noStrike" kern="1200" baseline="0" dirty="0">
                          <a:solidFill>
                            <a:schemeClr val="tx1"/>
                          </a:solidFill>
                          <a:latin typeface="+mn-lt"/>
                          <a:ea typeface="+mn-ea"/>
                          <a:cs typeface="+mn-cs"/>
                        </a:rPr>
                        <a:t>5. </a:t>
                      </a:r>
                      <a:r>
                        <a:rPr lang="en-GB" sz="1200" b="0" i="0" u="none" strike="noStrike" kern="1200" baseline="0" dirty="0">
                          <a:solidFill>
                            <a:schemeClr val="tx1"/>
                          </a:solidFill>
                          <a:latin typeface="+mn-lt"/>
                          <a:ea typeface="+mn-ea"/>
                          <a:cs typeface="+mn-cs"/>
                        </a:rPr>
                        <a:t>Male violence towards women </a:t>
                      </a:r>
                      <a:r>
                        <a:rPr lang="en-GB" sz="1200" b="1" i="0" u="none" strike="noStrike" kern="1200" baseline="0" dirty="0">
                          <a:solidFill>
                            <a:schemeClr val="tx1"/>
                          </a:solidFill>
                          <a:latin typeface="+mn-lt"/>
                          <a:ea typeface="+mn-ea"/>
                          <a:cs typeface="+mn-cs"/>
                        </a:rPr>
                        <a:t>6. </a:t>
                      </a:r>
                      <a:r>
                        <a:rPr lang="en-GB" sz="1200" b="0" i="0" u="none" strike="noStrike" kern="1200" baseline="0" dirty="0">
                          <a:solidFill>
                            <a:schemeClr val="tx1"/>
                          </a:solidFill>
                          <a:latin typeface="+mn-lt"/>
                          <a:ea typeface="+mn-ea"/>
                          <a:cs typeface="+mn-cs"/>
                        </a:rPr>
                        <a:t>The state </a:t>
                      </a:r>
                    </a:p>
                    <a:p>
                      <a:pPr marL="0" indent="0">
                        <a:buNone/>
                      </a:pPr>
                      <a:r>
                        <a:rPr lang="en-GB" sz="1200" b="0" i="0" u="none" strike="noStrike" kern="1200" baseline="0" dirty="0">
                          <a:solidFill>
                            <a:schemeClr val="tx1"/>
                          </a:solidFill>
                          <a:latin typeface="+mn-lt"/>
                          <a:ea typeface="+mn-ea"/>
                          <a:cs typeface="+mn-cs"/>
                        </a:rPr>
                        <a:t>Changed from </a:t>
                      </a:r>
                      <a:r>
                        <a:rPr lang="en-GB" sz="1200" b="1" i="0" u="none" strike="noStrike" kern="1200" baseline="0" dirty="0">
                          <a:solidFill>
                            <a:schemeClr val="tx1"/>
                          </a:solidFill>
                          <a:latin typeface="+mn-lt"/>
                          <a:ea typeface="+mn-ea"/>
                          <a:cs typeface="+mn-cs"/>
                        </a:rPr>
                        <a:t>private patriarchy </a:t>
                      </a:r>
                      <a:r>
                        <a:rPr lang="en-GB" sz="1200" b="0" i="0" u="none" strike="noStrike" kern="1200" baseline="0" dirty="0">
                          <a:solidFill>
                            <a:schemeClr val="tx1"/>
                          </a:solidFill>
                          <a:latin typeface="+mn-lt"/>
                          <a:ea typeface="+mn-ea"/>
                          <a:cs typeface="+mn-cs"/>
                        </a:rPr>
                        <a:t>to </a:t>
                      </a:r>
                      <a:r>
                        <a:rPr lang="en-GB" sz="1200" b="1" i="0" u="none" strike="noStrike" kern="1200" baseline="0" dirty="0">
                          <a:solidFill>
                            <a:schemeClr val="tx1"/>
                          </a:solidFill>
                          <a:latin typeface="+mn-lt"/>
                          <a:ea typeface="+mn-ea"/>
                          <a:cs typeface="+mn-cs"/>
                        </a:rPr>
                        <a:t>public patriarchy </a:t>
                      </a:r>
                      <a:r>
                        <a:rPr lang="en-GB" sz="1200" b="0" i="0" u="none" strike="noStrike" kern="1200" baseline="0" dirty="0">
                          <a:solidFill>
                            <a:schemeClr val="tx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solidFill>
                            <a:schemeClr val="tx1"/>
                          </a:solidFill>
                        </a:rPr>
                        <a:t>Shows how social structures create and reproduce a patriarchal society.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solidFill>
                            <a:schemeClr val="tx1"/>
                          </a:solidFill>
                        </a:rPr>
                        <a:t>Laws and education have made these issues more equal – </a:t>
                      </a:r>
                      <a:r>
                        <a:rPr lang="en-GB" sz="1200" dirty="0" err="1">
                          <a:solidFill>
                            <a:schemeClr val="tx1"/>
                          </a:solidFill>
                        </a:rPr>
                        <a:t>eg</a:t>
                      </a:r>
                      <a:r>
                        <a:rPr lang="en-GB" sz="1200" dirty="0">
                          <a:solidFill>
                            <a:schemeClr val="tx1"/>
                          </a:solidFill>
                        </a:rPr>
                        <a:t> Equality Act and Equal Pay 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4435257"/>
                  </a:ext>
                </a:extLst>
              </a:tr>
              <a:tr h="1186675">
                <a:tc>
                  <a:txBody>
                    <a:bodyPr/>
                    <a:lstStyle/>
                    <a:p>
                      <a:pPr algn="ctr"/>
                      <a:r>
                        <a:rPr lang="en-GB" sz="1200" b="1" dirty="0">
                          <a:solidFill>
                            <a:schemeClr val="tx1"/>
                          </a:solidFill>
                        </a:rPr>
                        <a:t>Murray</a:t>
                      </a:r>
                    </a:p>
                    <a:p>
                      <a:pPr algn="ctr"/>
                      <a:endParaRPr lang="en-GB" sz="1200" b="1" dirty="0">
                        <a:solidFill>
                          <a:schemeClr val="tx1"/>
                        </a:solidFill>
                      </a:endParaRPr>
                    </a:p>
                    <a:p>
                      <a:pPr algn="ctr"/>
                      <a:r>
                        <a:rPr lang="en-GB" sz="1000" b="1" dirty="0">
                          <a:solidFill>
                            <a:schemeClr val="tx1"/>
                          </a:solidFill>
                        </a:rPr>
                        <a:t>New Right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r>
                        <a:rPr lang="en-GB" sz="1200" b="0" i="0" u="none" strike="noStrike" kern="1200" baseline="0" dirty="0">
                          <a:solidFill>
                            <a:schemeClr val="tx1"/>
                          </a:solidFill>
                          <a:latin typeface="+mn-lt"/>
                          <a:ea typeface="+mn-ea"/>
                          <a:cs typeface="+mn-cs"/>
                        </a:rPr>
                        <a:t>Government welfare reforms in American society led to a </a:t>
                      </a:r>
                      <a:r>
                        <a:rPr lang="en-GB" sz="1200" b="1" i="0" u="none" strike="noStrike" kern="1200" baseline="0" dirty="0">
                          <a:solidFill>
                            <a:schemeClr val="tx1"/>
                          </a:solidFill>
                          <a:latin typeface="+mn-lt"/>
                          <a:ea typeface="+mn-ea"/>
                          <a:cs typeface="+mn-cs"/>
                        </a:rPr>
                        <a:t>dependency culture </a:t>
                      </a:r>
                      <a:r>
                        <a:rPr lang="en-GB" sz="1200" b="0" i="0" u="none" strike="noStrike" kern="1200" baseline="0" dirty="0">
                          <a:solidFill>
                            <a:schemeClr val="tx1"/>
                          </a:solidFill>
                          <a:latin typeface="+mn-lt"/>
                          <a:ea typeface="+mn-ea"/>
                          <a:cs typeface="+mn-cs"/>
                        </a:rPr>
                        <a:t>and a growing </a:t>
                      </a:r>
                      <a:r>
                        <a:rPr lang="en-GB" sz="1200" b="1" i="0" u="none" strike="noStrike" kern="1200" baseline="0" dirty="0">
                          <a:solidFill>
                            <a:schemeClr val="tx1"/>
                          </a:solidFill>
                          <a:latin typeface="+mn-lt"/>
                          <a:ea typeface="+mn-ea"/>
                          <a:cs typeface="+mn-cs"/>
                        </a:rPr>
                        <a:t>underclass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Increased benefits led to: </a:t>
                      </a:r>
                    </a:p>
                    <a:p>
                      <a:r>
                        <a:rPr lang="en-GB" sz="1200" b="1" i="0" u="none" strike="noStrike" kern="1200" baseline="0" dirty="0">
                          <a:solidFill>
                            <a:schemeClr val="tx1"/>
                          </a:solidFill>
                          <a:latin typeface="+mn-lt"/>
                          <a:ea typeface="+mn-ea"/>
                          <a:cs typeface="+mn-cs"/>
                        </a:rPr>
                        <a:t>1.Discouragement of self sufficiency </a:t>
                      </a:r>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2.More single parents </a:t>
                      </a:r>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3.Young people losing interest in getting a job </a:t>
                      </a:r>
                      <a:endParaRPr lang="en-GB" sz="1200" b="0" i="0" u="none" strike="noStrike" kern="1200" baseline="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solidFill>
                            <a:schemeClr val="tx1"/>
                          </a:solidFill>
                        </a:rPr>
                        <a:t>Highlights and links issues of welfare dependency and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solidFill>
                            <a:schemeClr val="tx1"/>
                          </a:solidFill>
                        </a:rPr>
                        <a:t>Labels like ‘underclass’ stigmatise people.</a:t>
                      </a:r>
                    </a:p>
                    <a:p>
                      <a:pPr algn="l"/>
                      <a:r>
                        <a:rPr lang="en-GB" sz="1200" dirty="0">
                          <a:solidFill>
                            <a:schemeClr val="tx1"/>
                          </a:solidFill>
                        </a:rPr>
                        <a:t>Should focus on the structure of society to explain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2554329"/>
                  </a:ext>
                </a:extLst>
              </a:tr>
            </a:tbl>
          </a:graphicData>
        </a:graphic>
      </p:graphicFrame>
      <p:graphicFrame>
        <p:nvGraphicFramePr>
          <p:cNvPr id="5" name="Table 4">
            <a:extLst>
              <a:ext uri="{FF2B5EF4-FFF2-40B4-BE49-F238E27FC236}">
                <a16:creationId xmlns:a16="http://schemas.microsoft.com/office/drawing/2014/main" id="{758B0B1C-8A43-4905-8535-344CD26B1539}"/>
              </a:ext>
            </a:extLst>
          </p:cNvPr>
          <p:cNvGraphicFramePr>
            <a:graphicFrameLocks noGrp="1"/>
          </p:cNvGraphicFramePr>
          <p:nvPr>
            <p:extLst>
              <p:ext uri="{D42A27DB-BD31-4B8C-83A1-F6EECF244321}">
                <p14:modId xmlns:p14="http://schemas.microsoft.com/office/powerpoint/2010/main" val="183685350"/>
              </p:ext>
            </p:extLst>
          </p:nvPr>
        </p:nvGraphicFramePr>
        <p:xfrm>
          <a:off x="0" y="-46204"/>
          <a:ext cx="6858000" cy="732517"/>
        </p:xfrm>
        <a:graphic>
          <a:graphicData uri="http://schemas.openxmlformats.org/drawingml/2006/table">
            <a:tbl>
              <a:tblPr firstRow="1" bandRow="1">
                <a:tableStyleId>{5C22544A-7EE6-4342-B048-85BDC9FD1C3A}</a:tableStyleId>
              </a:tblPr>
              <a:tblGrid>
                <a:gridCol w="950495">
                  <a:extLst>
                    <a:ext uri="{9D8B030D-6E8A-4147-A177-3AD203B41FA5}">
                      <a16:colId xmlns:a16="http://schemas.microsoft.com/office/drawing/2014/main" val="497076280"/>
                    </a:ext>
                  </a:extLst>
                </a:gridCol>
                <a:gridCol w="2379863">
                  <a:extLst>
                    <a:ext uri="{9D8B030D-6E8A-4147-A177-3AD203B41FA5}">
                      <a16:colId xmlns:a16="http://schemas.microsoft.com/office/drawing/2014/main" val="2283086928"/>
                    </a:ext>
                  </a:extLst>
                </a:gridCol>
                <a:gridCol w="1963454">
                  <a:extLst>
                    <a:ext uri="{9D8B030D-6E8A-4147-A177-3AD203B41FA5}">
                      <a16:colId xmlns:a16="http://schemas.microsoft.com/office/drawing/2014/main" val="3959601817"/>
                    </a:ext>
                  </a:extLst>
                </a:gridCol>
                <a:gridCol w="1564188">
                  <a:extLst>
                    <a:ext uri="{9D8B030D-6E8A-4147-A177-3AD203B41FA5}">
                      <a16:colId xmlns:a16="http://schemas.microsoft.com/office/drawing/2014/main" val="2960633447"/>
                    </a:ext>
                  </a:extLst>
                </a:gridCol>
              </a:tblGrid>
              <a:tr h="732517">
                <a:tc>
                  <a:txBody>
                    <a:bodyPr/>
                    <a:lstStyle/>
                    <a:p>
                      <a:pPr algn="ctr"/>
                      <a:r>
                        <a:rPr lang="en-GB" sz="1200" b="1" dirty="0">
                          <a:solidFill>
                            <a:schemeClr val="tx1"/>
                          </a:solidFill>
                        </a:rPr>
                        <a:t>Key Thinker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ctr"/>
                      <a:r>
                        <a:rPr lang="en-GB" sz="1200" dirty="0">
                          <a:solidFill>
                            <a:schemeClr val="tx1"/>
                          </a:solidFill>
                        </a:rPr>
                        <a:t>Key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ctr"/>
                      <a:r>
                        <a:rPr lang="en-GB" sz="1200" dirty="0">
                          <a:solidFill>
                            <a:schemeClr val="tx1"/>
                          </a:solidFill>
                        </a:rPr>
                        <a:t>Strengths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ctr"/>
                      <a:r>
                        <a:rPr lang="en-GB" sz="1200" dirty="0">
                          <a:solidFill>
                            <a:schemeClr val="tx1"/>
                          </a:solidFill>
                        </a:rPr>
                        <a:t>Criticisms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extLst>
                  <a:ext uri="{0D108BD9-81ED-4DB2-BD59-A6C34878D82A}">
                    <a16:rowId xmlns:a16="http://schemas.microsoft.com/office/drawing/2014/main" val="710778493"/>
                  </a:ext>
                </a:extLst>
              </a:tr>
            </a:tbl>
          </a:graphicData>
        </a:graphic>
      </p:graphicFrame>
      <p:pic>
        <p:nvPicPr>
          <p:cNvPr id="6" name="Picture 5">
            <a:extLst>
              <a:ext uri="{FF2B5EF4-FFF2-40B4-BE49-F238E27FC236}">
                <a16:creationId xmlns:a16="http://schemas.microsoft.com/office/drawing/2014/main" id="{3FA8C86C-D798-4918-BB3A-8092DB9E3120}"/>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graphicFrame>
        <p:nvGraphicFramePr>
          <p:cNvPr id="7" name="Table 6">
            <a:extLst>
              <a:ext uri="{FF2B5EF4-FFF2-40B4-BE49-F238E27FC236}">
                <a16:creationId xmlns:a16="http://schemas.microsoft.com/office/drawing/2014/main" id="{8B4B78D8-CCF9-475F-AB6A-122E63B8D3EF}"/>
              </a:ext>
            </a:extLst>
          </p:cNvPr>
          <p:cNvGraphicFramePr>
            <a:graphicFrameLocks noGrp="1"/>
          </p:cNvGraphicFramePr>
          <p:nvPr>
            <p:extLst>
              <p:ext uri="{D42A27DB-BD31-4B8C-83A1-F6EECF244321}">
                <p14:modId xmlns:p14="http://schemas.microsoft.com/office/powerpoint/2010/main" val="2100069426"/>
              </p:ext>
            </p:extLst>
          </p:nvPr>
        </p:nvGraphicFramePr>
        <p:xfrm>
          <a:off x="0" y="6455956"/>
          <a:ext cx="6858000" cy="3426587"/>
        </p:xfrm>
        <a:graphic>
          <a:graphicData uri="http://schemas.openxmlformats.org/drawingml/2006/table">
            <a:tbl>
              <a:tblPr firstRow="1" bandRow="1">
                <a:tableStyleId>{5C22544A-7EE6-4342-B048-85BDC9FD1C3A}</a:tableStyleId>
              </a:tblPr>
              <a:tblGrid>
                <a:gridCol w="1977083">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582523">
                <a:tc gridSpan="2">
                  <a:txBody>
                    <a:bodyPr/>
                    <a:lstStyle/>
                    <a:p>
                      <a:pPr algn="ctr"/>
                      <a:r>
                        <a:rPr lang="en-GB" dirty="0">
                          <a:solidFill>
                            <a:schemeClr val="tx1"/>
                          </a:solidFill>
                        </a:rPr>
                        <a:t>Explanations for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582523">
                <a:tc>
                  <a:txBody>
                    <a:bodyPr/>
                    <a:lstStyle/>
                    <a:p>
                      <a:pPr algn="ctr"/>
                      <a:r>
                        <a:rPr lang="en-GB" b="1" dirty="0"/>
                        <a:t>Life cycle of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a:solidFill>
                            <a:schemeClr val="tx1"/>
                          </a:solidFill>
                        </a:rPr>
                        <a:t>The life cycle of poverty highlights an individuals movement into and out of poverty over their life and suggests that people may move into and out of poverty over their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582523">
                <a:tc>
                  <a:txBody>
                    <a:bodyPr/>
                    <a:lstStyle/>
                    <a:p>
                      <a:pPr algn="ctr"/>
                      <a:r>
                        <a:rPr lang="en-GB" b="1" dirty="0"/>
                        <a:t>Cycle of deprivation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Cycle of deprivation was developed to explain the intergenerational persistence of poverty. </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r h="1530021">
                <a:tc>
                  <a:txBody>
                    <a:bodyPr/>
                    <a:lstStyle/>
                    <a:p>
                      <a:pPr algn="ctr"/>
                      <a:r>
                        <a:rPr lang="en-GB" b="1" dirty="0"/>
                        <a:t>Culture of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Individuals in poverty developed a way of life and set of values to cope with their position.</a:t>
                      </a:r>
                    </a:p>
                    <a:p>
                      <a:pPr marL="285750" indent="-285750">
                        <a:buFont typeface="Arial" panose="020B0604020202020204" pitchFamily="34" charset="0"/>
                        <a:buChar char="•"/>
                      </a:pPr>
                      <a:r>
                        <a:rPr lang="en-GB" dirty="0">
                          <a:solidFill>
                            <a:schemeClr val="tx1"/>
                          </a:solidFill>
                        </a:rPr>
                        <a:t>People can do little to change their position so it might as well be accepted</a:t>
                      </a:r>
                    </a:p>
                    <a:p>
                      <a:pPr marL="285750" indent="-285750">
                        <a:buFont typeface="Arial" panose="020B0604020202020204" pitchFamily="34" charset="0"/>
                        <a:buChar char="•"/>
                      </a:pPr>
                      <a:r>
                        <a:rPr lang="en-GB" dirty="0">
                          <a:solidFill>
                            <a:schemeClr val="tx1"/>
                          </a:solidFill>
                        </a:rPr>
                        <a:t>Live for today and don’t worry about what happens tomorrow</a:t>
                      </a:r>
                    </a:p>
                    <a:p>
                      <a:pPr marL="285750" indent="-285750">
                        <a:buFont typeface="Arial" panose="020B0604020202020204" pitchFamily="34" charset="0"/>
                        <a:buChar char="•"/>
                      </a:pPr>
                      <a:r>
                        <a:rPr lang="en-GB" dirty="0">
                          <a:solidFill>
                            <a:schemeClr val="tx1"/>
                          </a:solidFill>
                        </a:rPr>
                        <a:t>There is no point in saving or planning for the future. </a:t>
                      </a:r>
                      <a:endParaRPr lang="en-GB"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9174450"/>
                  </a:ext>
                </a:extLst>
              </a:tr>
            </a:tbl>
          </a:graphicData>
        </a:graphic>
      </p:graphicFrame>
    </p:spTree>
    <p:extLst>
      <p:ext uri="{BB962C8B-B14F-4D97-AF65-F5344CB8AC3E}">
        <p14:creationId xmlns:p14="http://schemas.microsoft.com/office/powerpoint/2010/main" val="1151548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D25F91C-C132-4CA8-A521-78A72E4556CE}"/>
              </a:ext>
            </a:extLst>
          </p:cNvPr>
          <p:cNvGraphicFramePr>
            <a:graphicFrameLocks noGrp="1"/>
          </p:cNvGraphicFramePr>
          <p:nvPr>
            <p:extLst>
              <p:ext uri="{D42A27DB-BD31-4B8C-83A1-F6EECF244321}">
                <p14:modId xmlns:p14="http://schemas.microsoft.com/office/powerpoint/2010/main" val="71457242"/>
              </p:ext>
            </p:extLst>
          </p:nvPr>
        </p:nvGraphicFramePr>
        <p:xfrm>
          <a:off x="0" y="0"/>
          <a:ext cx="6858000" cy="5126671"/>
        </p:xfrm>
        <a:graphic>
          <a:graphicData uri="http://schemas.openxmlformats.org/drawingml/2006/table">
            <a:tbl>
              <a:tblPr firstRow="1" bandRow="1">
                <a:tableStyleId>{5C22544A-7EE6-4342-B048-85BDC9FD1C3A}</a:tableStyleId>
              </a:tblPr>
              <a:tblGrid>
                <a:gridCol w="6858000">
                  <a:extLst>
                    <a:ext uri="{9D8B030D-6E8A-4147-A177-3AD203B41FA5}">
                      <a16:colId xmlns:a16="http://schemas.microsoft.com/office/drawing/2014/main" val="408794780"/>
                    </a:ext>
                  </a:extLst>
                </a:gridCol>
              </a:tblGrid>
              <a:tr h="348931">
                <a:tc>
                  <a:txBody>
                    <a:bodyPr/>
                    <a:lstStyle/>
                    <a:p>
                      <a:pPr algn="ctr"/>
                      <a:r>
                        <a:rPr lang="en-GB" dirty="0">
                          <a:solidFill>
                            <a:schemeClr val="tx1"/>
                          </a:solidFill>
                        </a:rPr>
                        <a:t>Who is most likely to face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extLst>
                  <a:ext uri="{0D108BD9-81ED-4DB2-BD59-A6C34878D82A}">
                    <a16:rowId xmlns:a16="http://schemas.microsoft.com/office/drawing/2014/main" val="736257697"/>
                  </a:ext>
                </a:extLst>
              </a:tr>
              <a:tr h="699530">
                <a:tc>
                  <a:txBody>
                    <a:bodyPr/>
                    <a:lstStyle/>
                    <a:p>
                      <a:pPr algn="ctr"/>
                      <a:r>
                        <a:rPr lang="en-GB" b="1" dirty="0"/>
                        <a:t>Gender</a:t>
                      </a:r>
                    </a:p>
                    <a:p>
                      <a:pPr algn="ctr"/>
                      <a:endParaRPr lang="en-GB" b="1"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schemeClr val="tx1"/>
                          </a:solidFill>
                        </a:rPr>
                        <a:t>Women are more at risk of poverty than men.</a:t>
                      </a:r>
                    </a:p>
                    <a:p>
                      <a:pPr algn="ctr"/>
                      <a:endParaRPr lang="en-GB"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699530">
                <a:tc>
                  <a:txBody>
                    <a:bodyPr/>
                    <a:lstStyle/>
                    <a:p>
                      <a:pPr algn="ctr"/>
                      <a:r>
                        <a:rPr lang="en-GB" b="1" dirty="0"/>
                        <a:t>Children</a:t>
                      </a:r>
                    </a:p>
                    <a:p>
                      <a:pPr algn="ctr"/>
                      <a:endParaRPr lang="en-GB" b="1"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schemeClr val="tx1"/>
                          </a:solidFill>
                        </a:rPr>
                        <a:t>Children of more than 4, lone parents, EM groups and no paid workers.</a:t>
                      </a:r>
                    </a:p>
                    <a:p>
                      <a:pPr algn="ctr"/>
                      <a:endParaRPr lang="en-GB"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r h="787276">
                <a:tc>
                  <a:txBody>
                    <a:bodyPr/>
                    <a:lstStyle/>
                    <a:p>
                      <a:pPr algn="ctr"/>
                      <a:r>
                        <a:rPr lang="en-GB" b="1" dirty="0"/>
                        <a:t>Ethnicity</a:t>
                      </a:r>
                    </a:p>
                    <a:p>
                      <a:pPr algn="ctr"/>
                      <a:endParaRPr lang="en-GB" b="1"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schemeClr val="tx1"/>
                          </a:solidFill>
                        </a:rPr>
                        <a:t>EM are more likely to face racism and discrimination which creates pay inequalities and unemployment.</a:t>
                      </a:r>
                      <a:endParaRPr lang="en-GB" b="1" dirty="0">
                        <a:solidFill>
                          <a:schemeClr val="tx1"/>
                        </a:solidFil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9174450"/>
                  </a:ext>
                </a:extLst>
              </a:tr>
              <a:tr h="699530">
                <a:tc>
                  <a:txBody>
                    <a:bodyPr/>
                    <a:lstStyle/>
                    <a:p>
                      <a:pPr algn="ctr"/>
                      <a:r>
                        <a:rPr lang="en-GB" b="1" dirty="0"/>
                        <a:t>Age</a:t>
                      </a:r>
                    </a:p>
                    <a:p>
                      <a:pPr algn="ctr"/>
                      <a:endParaRPr lang="en-GB" b="1"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b="1" dirty="0">
                          <a:solidFill>
                            <a:schemeClr val="tx1"/>
                          </a:solidFill>
                        </a:rPr>
                        <a:t>Ageism</a:t>
                      </a:r>
                      <a:r>
                        <a:rPr lang="en-GB" dirty="0">
                          <a:solidFill>
                            <a:schemeClr val="tx1"/>
                          </a:solidFill>
                        </a:rPr>
                        <a:t> – not getting employment as a result of age. </a:t>
                      </a:r>
                      <a:r>
                        <a:rPr lang="en-GB" b="1" dirty="0">
                          <a:solidFill>
                            <a:schemeClr val="tx1"/>
                          </a:solidFill>
                        </a:rPr>
                        <a:t>Likely to live on low income</a:t>
                      </a:r>
                      <a:r>
                        <a:rPr lang="en-GB" dirty="0">
                          <a:solidFill>
                            <a:schemeClr val="tx1"/>
                          </a:solidFill>
                        </a:rPr>
                        <a:t>.</a:t>
                      </a:r>
                    </a:p>
                    <a:p>
                      <a:pPr algn="ctr"/>
                      <a:endParaRPr lang="en-GB"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1177437"/>
                  </a:ext>
                </a:extLst>
              </a:tr>
              <a:tr h="699530">
                <a:tc>
                  <a:txBody>
                    <a:bodyPr/>
                    <a:lstStyle/>
                    <a:p>
                      <a:pPr algn="ctr"/>
                      <a:r>
                        <a:rPr lang="en-GB" b="1" dirty="0"/>
                        <a:t>Disabilities</a:t>
                      </a:r>
                    </a:p>
                    <a:p>
                      <a:pPr algn="ctr"/>
                      <a:endParaRPr lang="en-GB" b="1"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schemeClr val="tx1"/>
                          </a:solidFill>
                        </a:rPr>
                        <a:t>Additional needs create extra expenses such as resources needed.</a:t>
                      </a:r>
                    </a:p>
                    <a:p>
                      <a:pPr algn="ctr"/>
                      <a:endParaRPr lang="en-GB"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6083411"/>
                  </a:ext>
                </a:extLst>
              </a:tr>
            </a:tbl>
          </a:graphicData>
        </a:graphic>
      </p:graphicFrame>
      <p:pic>
        <p:nvPicPr>
          <p:cNvPr id="5" name="Picture 4">
            <a:extLst>
              <a:ext uri="{FF2B5EF4-FFF2-40B4-BE49-F238E27FC236}">
                <a16:creationId xmlns:a16="http://schemas.microsoft.com/office/drawing/2014/main" id="{14E567A5-F08F-4D30-9BAD-32E1CC16ECB3}"/>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spTree>
    <p:extLst>
      <p:ext uri="{BB962C8B-B14F-4D97-AF65-F5344CB8AC3E}">
        <p14:creationId xmlns:p14="http://schemas.microsoft.com/office/powerpoint/2010/main" val="2851678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1F1491-86DF-423F-9637-581F610E07BD}"/>
              </a:ext>
            </a:extLst>
          </p:cNvPr>
          <p:cNvSpPr txBox="1">
            <a:spLocks/>
          </p:cNvSpPr>
          <p:nvPr/>
        </p:nvSpPr>
        <p:spPr>
          <a:xfrm>
            <a:off x="149269" y="109719"/>
            <a:ext cx="6559462" cy="774187"/>
          </a:xfrm>
          <a:prstGeom prst="rect">
            <a:avLst/>
          </a:prstGeom>
          <a:solidFill>
            <a:schemeClr val="accent4">
              <a:lumMod val="20000"/>
              <a:lumOff val="80000"/>
            </a:schemeClr>
          </a:solidFill>
          <a:ln w="76200">
            <a:solidFill>
              <a:srgbClr val="FFFF00"/>
            </a:solidFill>
          </a:ln>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b="1" dirty="0">
                <a:latin typeface="+mn-lt"/>
              </a:rPr>
              <a:t>Key Words</a:t>
            </a:r>
          </a:p>
        </p:txBody>
      </p:sp>
      <p:graphicFrame>
        <p:nvGraphicFramePr>
          <p:cNvPr id="5" name="Table 4">
            <a:extLst>
              <a:ext uri="{FF2B5EF4-FFF2-40B4-BE49-F238E27FC236}">
                <a16:creationId xmlns:a16="http://schemas.microsoft.com/office/drawing/2014/main" id="{B765EA4A-48AB-44B2-9464-F5450B146C2D}"/>
              </a:ext>
            </a:extLst>
          </p:cNvPr>
          <p:cNvGraphicFramePr>
            <a:graphicFrameLocks noGrp="1"/>
          </p:cNvGraphicFramePr>
          <p:nvPr>
            <p:extLst>
              <p:ext uri="{D42A27DB-BD31-4B8C-83A1-F6EECF244321}">
                <p14:modId xmlns:p14="http://schemas.microsoft.com/office/powerpoint/2010/main" val="2841734767"/>
              </p:ext>
            </p:extLst>
          </p:nvPr>
        </p:nvGraphicFramePr>
        <p:xfrm>
          <a:off x="0" y="1060817"/>
          <a:ext cx="6858000" cy="8167407"/>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685484"/>
                    </a:ext>
                  </a:extLst>
                </a:gridCol>
                <a:gridCol w="1371600">
                  <a:extLst>
                    <a:ext uri="{9D8B030D-6E8A-4147-A177-3AD203B41FA5}">
                      <a16:colId xmlns:a16="http://schemas.microsoft.com/office/drawing/2014/main" val="1565706915"/>
                    </a:ext>
                  </a:extLst>
                </a:gridCol>
                <a:gridCol w="1371600">
                  <a:extLst>
                    <a:ext uri="{9D8B030D-6E8A-4147-A177-3AD203B41FA5}">
                      <a16:colId xmlns:a16="http://schemas.microsoft.com/office/drawing/2014/main" val="898938958"/>
                    </a:ext>
                  </a:extLst>
                </a:gridCol>
                <a:gridCol w="1371600">
                  <a:extLst>
                    <a:ext uri="{9D8B030D-6E8A-4147-A177-3AD203B41FA5}">
                      <a16:colId xmlns:a16="http://schemas.microsoft.com/office/drawing/2014/main" val="44460431"/>
                    </a:ext>
                  </a:extLst>
                </a:gridCol>
                <a:gridCol w="1371600">
                  <a:extLst>
                    <a:ext uri="{9D8B030D-6E8A-4147-A177-3AD203B41FA5}">
                      <a16:colId xmlns:a16="http://schemas.microsoft.com/office/drawing/2014/main" val="63367686"/>
                    </a:ext>
                  </a:extLst>
                </a:gridCol>
              </a:tblGrid>
              <a:tr h="609508">
                <a:tc>
                  <a:txBody>
                    <a:bodyPr/>
                    <a:lstStyle/>
                    <a:p>
                      <a:pPr algn="ctr"/>
                      <a:r>
                        <a:rPr lang="en-GB" sz="1200" b="0" dirty="0">
                          <a:solidFill>
                            <a:schemeClr val="tx1"/>
                          </a:solidFill>
                          <a:latin typeface="+mn-lt"/>
                        </a:rPr>
                        <a:t>Agenda setting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Crime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Identity theft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Media amplification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Scapegoat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6582528"/>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Agent of social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Criminal justice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Indictable offence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Miscarriage of justice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Social stigma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5043092"/>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Alienation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Dark figure of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Injustice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Moral panic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Surveillance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0117849"/>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Anomie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Data protection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Institutional racism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News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dk1"/>
                          </a:solidFill>
                          <a:effectLst/>
                          <a:latin typeface="+mn-lt"/>
                          <a:ea typeface="+mn-ea"/>
                          <a:cs typeface="+mn-cs"/>
                        </a:rPr>
                        <a:t>Subculture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6291491"/>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Anti-social behaviour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Delinquency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Intelligence quotient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Official crime statistics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Technological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85745228"/>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Attitude survey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Deviancy amplification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Judiciary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Pluralism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Terrorism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50704584"/>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Bias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Deviant career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Labelling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Popular press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Unwritten rules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8081562"/>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Chivalry thesis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Discrimination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Law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Prison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Urban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4173847"/>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Community service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Ethnic diversity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Legislation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Racial discrimination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Value consensus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0687278"/>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Conformity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Ethnic minority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Legislative process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Recorded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Victim survey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2446143"/>
                  </a:ext>
                </a:extLst>
              </a:tr>
              <a:tr h="8533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Content analysis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Ethnography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Magistrate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Reported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Welfare scrounger/benefit cheat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1163262"/>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Control theory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Folk devils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Mass media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Right of appeal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White collar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246133"/>
                  </a:ext>
                </a:extLst>
              </a:tr>
              <a:tr h="609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Corporate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Gender deal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Master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Role conflict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Youth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4104067"/>
                  </a:ext>
                </a:extLst>
              </a:tr>
            </a:tbl>
          </a:graphicData>
        </a:graphic>
      </p:graphicFrame>
      <p:pic>
        <p:nvPicPr>
          <p:cNvPr id="6" name="Picture 5">
            <a:extLst>
              <a:ext uri="{FF2B5EF4-FFF2-40B4-BE49-F238E27FC236}">
                <a16:creationId xmlns:a16="http://schemas.microsoft.com/office/drawing/2014/main" id="{69538407-5336-475D-A1D9-2B1133970DB1}"/>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spTree>
    <p:extLst>
      <p:ext uri="{BB962C8B-B14F-4D97-AF65-F5344CB8AC3E}">
        <p14:creationId xmlns:p14="http://schemas.microsoft.com/office/powerpoint/2010/main" val="4017808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6EDED46-E5A7-41A3-A6F7-18EFAD3A899E}"/>
              </a:ext>
            </a:extLst>
          </p:cNvPr>
          <p:cNvGraphicFramePr>
            <a:graphicFrameLocks noGrp="1"/>
          </p:cNvGraphicFramePr>
          <p:nvPr>
            <p:extLst>
              <p:ext uri="{D42A27DB-BD31-4B8C-83A1-F6EECF244321}">
                <p14:modId xmlns:p14="http://schemas.microsoft.com/office/powerpoint/2010/main" val="3770532047"/>
              </p:ext>
            </p:extLst>
          </p:nvPr>
        </p:nvGraphicFramePr>
        <p:xfrm>
          <a:off x="0" y="0"/>
          <a:ext cx="6858000" cy="4367532"/>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3668137652"/>
                    </a:ext>
                  </a:extLst>
                </a:gridCol>
                <a:gridCol w="3429000">
                  <a:extLst>
                    <a:ext uri="{9D8B030D-6E8A-4147-A177-3AD203B41FA5}">
                      <a16:colId xmlns:a16="http://schemas.microsoft.com/office/drawing/2014/main" val="1765867099"/>
                    </a:ext>
                  </a:extLst>
                </a:gridCol>
              </a:tblGrid>
              <a:tr h="1043868">
                <a:tc gridSpan="2">
                  <a:txBody>
                    <a:bodyPr/>
                    <a:lstStyle/>
                    <a:p>
                      <a:pPr algn="ctr"/>
                      <a:r>
                        <a:rPr lang="en-GB" dirty="0">
                          <a:solidFill>
                            <a:schemeClr val="tx1"/>
                          </a:solidFill>
                        </a:rPr>
                        <a:t>Crime 12 Mark Question Theme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5085053"/>
                  </a:ext>
                </a:extLst>
              </a:tr>
              <a:tr h="1151488">
                <a:tc>
                  <a:txBody>
                    <a:bodyPr/>
                    <a:lstStyle/>
                    <a:p>
                      <a:pPr algn="ctr"/>
                      <a:r>
                        <a:rPr lang="en-GB" dirty="0"/>
                        <a:t>Crime as a social construction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Becker – master status / deviant career</a:t>
                      </a:r>
                    </a:p>
                    <a:p>
                      <a:pPr algn="ctr"/>
                      <a:r>
                        <a:rPr lang="en-GB" dirty="0"/>
                        <a:t>Statistics</a:t>
                      </a:r>
                    </a:p>
                    <a:p>
                      <a:pPr algn="ctr"/>
                      <a:r>
                        <a:rPr lang="en-GB" dirty="0"/>
                        <a:t>Chivalry thesis</a:t>
                      </a:r>
                    </a:p>
                    <a:p>
                      <a:pPr algn="ctr"/>
                      <a:r>
                        <a:rPr lang="en-GB" dirty="0"/>
                        <a:t>Historical and cultural crimes</a:t>
                      </a:r>
                    </a:p>
                    <a:p>
                      <a:pPr algn="ctr"/>
                      <a:r>
                        <a:rPr lang="en-GB" dirty="0"/>
                        <a:t>Media and deviancy amplification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0939653"/>
                  </a:ext>
                </a:extLst>
              </a:tr>
              <a:tr h="1043868">
                <a:tc>
                  <a:txBody>
                    <a:bodyPr/>
                    <a:lstStyle/>
                    <a:p>
                      <a:pPr algn="ctr"/>
                      <a:r>
                        <a:rPr lang="en-GB" dirty="0"/>
                        <a:t>Trends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Class</a:t>
                      </a:r>
                    </a:p>
                    <a:p>
                      <a:pPr algn="ctr"/>
                      <a:r>
                        <a:rPr lang="en-GB" dirty="0"/>
                        <a:t>Gender</a:t>
                      </a:r>
                    </a:p>
                    <a:p>
                      <a:pPr algn="ctr"/>
                      <a:r>
                        <a:rPr lang="en-GB" dirty="0"/>
                        <a:t>Age</a:t>
                      </a:r>
                    </a:p>
                    <a:p>
                      <a:pPr algn="ctr"/>
                      <a:r>
                        <a:rPr lang="en-GB" dirty="0"/>
                        <a:t>Ethnicity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6208713"/>
                  </a:ext>
                </a:extLst>
              </a:tr>
              <a:tr h="1128308">
                <a:tc>
                  <a:txBody>
                    <a:bodyPr/>
                    <a:lstStyle/>
                    <a:p>
                      <a:pPr algn="ctr"/>
                      <a:r>
                        <a:rPr lang="en-GB" dirty="0"/>
                        <a:t>Main reason for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Merton – strain theory</a:t>
                      </a:r>
                    </a:p>
                    <a:p>
                      <a:pPr algn="ctr"/>
                      <a:r>
                        <a:rPr lang="en-GB" dirty="0"/>
                        <a:t>Cohen – subcultures / status frustration</a:t>
                      </a:r>
                    </a:p>
                    <a:p>
                      <a:pPr algn="ctr"/>
                      <a:r>
                        <a:rPr lang="en-GB" dirty="0"/>
                        <a:t>Inadequate socialisation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785468"/>
                  </a:ext>
                </a:extLst>
              </a:tr>
            </a:tbl>
          </a:graphicData>
        </a:graphic>
      </p:graphicFrame>
      <p:pic>
        <p:nvPicPr>
          <p:cNvPr id="5" name="Picture 4">
            <a:extLst>
              <a:ext uri="{FF2B5EF4-FFF2-40B4-BE49-F238E27FC236}">
                <a16:creationId xmlns:a16="http://schemas.microsoft.com/office/drawing/2014/main" id="{CE93711A-4E47-493A-B77D-4364C3683FFB}"/>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graphicFrame>
        <p:nvGraphicFramePr>
          <p:cNvPr id="6" name="Table 5">
            <a:extLst>
              <a:ext uri="{FF2B5EF4-FFF2-40B4-BE49-F238E27FC236}">
                <a16:creationId xmlns:a16="http://schemas.microsoft.com/office/drawing/2014/main" id="{251CDC83-0240-4DE7-A277-00DBFF103FBF}"/>
              </a:ext>
            </a:extLst>
          </p:cNvPr>
          <p:cNvGraphicFramePr>
            <a:graphicFrameLocks noGrp="1"/>
          </p:cNvGraphicFramePr>
          <p:nvPr>
            <p:extLst>
              <p:ext uri="{D42A27DB-BD31-4B8C-83A1-F6EECF244321}">
                <p14:modId xmlns:p14="http://schemas.microsoft.com/office/powerpoint/2010/main" val="3547317598"/>
              </p:ext>
            </p:extLst>
          </p:nvPr>
        </p:nvGraphicFramePr>
        <p:xfrm>
          <a:off x="-1" y="4367532"/>
          <a:ext cx="6857999" cy="3222057"/>
        </p:xfrm>
        <a:graphic>
          <a:graphicData uri="http://schemas.openxmlformats.org/drawingml/2006/table">
            <a:tbl>
              <a:tblPr firstRow="1" bandRow="1">
                <a:tableStyleId>{5C22544A-7EE6-4342-B048-85BDC9FD1C3A}</a:tableStyleId>
              </a:tblPr>
              <a:tblGrid>
                <a:gridCol w="1977082">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776037">
                <a:tc gridSpan="2">
                  <a:txBody>
                    <a:bodyPr/>
                    <a:lstStyle/>
                    <a:p>
                      <a:pPr algn="ctr"/>
                      <a:r>
                        <a:rPr lang="en-GB" dirty="0">
                          <a:solidFill>
                            <a:schemeClr val="tx1"/>
                          </a:solidFill>
                        </a:rPr>
                        <a:t>Methods of social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776037">
                <a:tc>
                  <a:txBody>
                    <a:bodyPr/>
                    <a:lstStyle/>
                    <a:p>
                      <a:pPr algn="ctr"/>
                      <a:r>
                        <a:rPr lang="en-GB" dirty="0"/>
                        <a:t>Formal social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Formal social control is based on written rules and laws. It is usually associated with the ways in which the state regulates and controls people’s actions and behaviour. The ‘agencies of formal social control’ are the bodies in society that make the laws, enforce them or punish people who break them.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776037">
                <a:tc>
                  <a:txBody>
                    <a:bodyPr/>
                    <a:lstStyle/>
                    <a:p>
                      <a:pPr algn="ctr"/>
                      <a:r>
                        <a:rPr lang="en-GB" dirty="0"/>
                        <a:t>Informal social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Informal social control is based on unwritten rules and processes such as the approval or disapproval of other people. It is enforced via social pressure – by the reactions of agencies of informal social control such as family members, peers, teachers or work colleagues. These reactions to behaviour may be in the form of positive or negative sanctions.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bl>
          </a:graphicData>
        </a:graphic>
      </p:graphicFrame>
      <p:graphicFrame>
        <p:nvGraphicFramePr>
          <p:cNvPr id="7" name="Table 6">
            <a:extLst>
              <a:ext uri="{FF2B5EF4-FFF2-40B4-BE49-F238E27FC236}">
                <a16:creationId xmlns:a16="http://schemas.microsoft.com/office/drawing/2014/main" id="{C8B5C0C8-6244-4925-8459-1915682600DD}"/>
              </a:ext>
            </a:extLst>
          </p:cNvPr>
          <p:cNvGraphicFramePr>
            <a:graphicFrameLocks noGrp="1"/>
          </p:cNvGraphicFramePr>
          <p:nvPr>
            <p:extLst>
              <p:ext uri="{D42A27DB-BD31-4B8C-83A1-F6EECF244321}">
                <p14:modId xmlns:p14="http://schemas.microsoft.com/office/powerpoint/2010/main" val="2752980658"/>
              </p:ext>
            </p:extLst>
          </p:nvPr>
        </p:nvGraphicFramePr>
        <p:xfrm>
          <a:off x="-3" y="7571008"/>
          <a:ext cx="6857999" cy="1777962"/>
        </p:xfrm>
        <a:graphic>
          <a:graphicData uri="http://schemas.openxmlformats.org/drawingml/2006/table">
            <a:tbl>
              <a:tblPr firstRow="1" bandRow="1">
                <a:tableStyleId>{5C22544A-7EE6-4342-B048-85BDC9FD1C3A}</a:tableStyleId>
              </a:tblPr>
              <a:tblGrid>
                <a:gridCol w="1977082">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610466">
                <a:tc gridSpan="2">
                  <a:txBody>
                    <a:bodyPr/>
                    <a:lstStyle/>
                    <a:p>
                      <a:pPr algn="ctr"/>
                      <a:r>
                        <a:rPr lang="en-GB" dirty="0">
                          <a:solidFill>
                            <a:schemeClr val="tx1"/>
                          </a:solidFill>
                        </a:rPr>
                        <a:t>Media and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1167496">
                <a:tc>
                  <a:txBody>
                    <a:bodyPr/>
                    <a:lstStyle/>
                    <a:p>
                      <a:pPr algn="ctr"/>
                      <a:r>
                        <a:rPr lang="en-GB" dirty="0"/>
                        <a:t>Cohen – Mods and Rockers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bl>
          </a:graphicData>
        </a:graphic>
      </p:graphicFrame>
    </p:spTree>
    <p:extLst>
      <p:ext uri="{BB962C8B-B14F-4D97-AF65-F5344CB8AC3E}">
        <p14:creationId xmlns:p14="http://schemas.microsoft.com/office/powerpoint/2010/main" val="90580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318A7A6-FABC-42DF-9045-5154237F138B}"/>
              </a:ext>
            </a:extLst>
          </p:cNvPr>
          <p:cNvGraphicFramePr>
            <a:graphicFrameLocks noGrp="1"/>
          </p:cNvGraphicFramePr>
          <p:nvPr>
            <p:extLst>
              <p:ext uri="{D42A27DB-BD31-4B8C-83A1-F6EECF244321}">
                <p14:modId xmlns:p14="http://schemas.microsoft.com/office/powerpoint/2010/main" val="3088963799"/>
              </p:ext>
            </p:extLst>
          </p:nvPr>
        </p:nvGraphicFramePr>
        <p:xfrm>
          <a:off x="0" y="0"/>
          <a:ext cx="6858000" cy="8446169"/>
        </p:xfrm>
        <a:graphic>
          <a:graphicData uri="http://schemas.openxmlformats.org/drawingml/2006/table">
            <a:tbl>
              <a:tblPr firstRow="1" bandRow="1">
                <a:tableStyleId>{5C22544A-7EE6-4342-B048-85BDC9FD1C3A}</a:tableStyleId>
              </a:tblPr>
              <a:tblGrid>
                <a:gridCol w="921974">
                  <a:extLst>
                    <a:ext uri="{9D8B030D-6E8A-4147-A177-3AD203B41FA5}">
                      <a16:colId xmlns:a16="http://schemas.microsoft.com/office/drawing/2014/main" val="3831157975"/>
                    </a:ext>
                  </a:extLst>
                </a:gridCol>
                <a:gridCol w="2509869">
                  <a:extLst>
                    <a:ext uri="{9D8B030D-6E8A-4147-A177-3AD203B41FA5}">
                      <a16:colId xmlns:a16="http://schemas.microsoft.com/office/drawing/2014/main" val="298868975"/>
                    </a:ext>
                  </a:extLst>
                </a:gridCol>
                <a:gridCol w="1711657">
                  <a:extLst>
                    <a:ext uri="{9D8B030D-6E8A-4147-A177-3AD203B41FA5}">
                      <a16:colId xmlns:a16="http://schemas.microsoft.com/office/drawing/2014/main" val="2695182966"/>
                    </a:ext>
                  </a:extLst>
                </a:gridCol>
                <a:gridCol w="1714500">
                  <a:extLst>
                    <a:ext uri="{9D8B030D-6E8A-4147-A177-3AD203B41FA5}">
                      <a16:colId xmlns:a16="http://schemas.microsoft.com/office/drawing/2014/main" val="570307024"/>
                    </a:ext>
                  </a:extLst>
                </a:gridCol>
              </a:tblGrid>
              <a:tr h="743124">
                <a:tc>
                  <a:txBody>
                    <a:bodyPr/>
                    <a:lstStyle/>
                    <a:p>
                      <a:pPr algn="ctr"/>
                      <a:r>
                        <a:rPr lang="en-GB" sz="1200" b="1" dirty="0">
                          <a:solidFill>
                            <a:schemeClr val="tx1"/>
                          </a:solidFill>
                        </a:rPr>
                        <a:t>Key Thinker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1200" dirty="0">
                          <a:solidFill>
                            <a:schemeClr val="tx1"/>
                          </a:solidFill>
                        </a:rPr>
                        <a:t>Key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1200" dirty="0">
                          <a:solidFill>
                            <a:schemeClr val="tx1"/>
                          </a:solidFill>
                        </a:rPr>
                        <a:t>Strengths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1200" dirty="0">
                          <a:solidFill>
                            <a:schemeClr val="tx1"/>
                          </a:solidFill>
                        </a:rPr>
                        <a:t>Criticisms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593772922"/>
                  </a:ext>
                </a:extLst>
              </a:tr>
              <a:tr h="3052150">
                <a:tc>
                  <a:txBody>
                    <a:bodyPr/>
                    <a:lstStyle/>
                    <a:p>
                      <a:pPr algn="ctr"/>
                      <a:r>
                        <a:rPr lang="en-GB" sz="1200" b="1" dirty="0">
                          <a:solidFill>
                            <a:schemeClr val="tx1"/>
                          </a:solidFill>
                        </a:rPr>
                        <a:t>Merton</a:t>
                      </a:r>
                    </a:p>
                    <a:p>
                      <a:pPr algn="ctr"/>
                      <a:endParaRPr lang="en-GB" sz="1200" b="1" dirty="0">
                        <a:solidFill>
                          <a:schemeClr val="tx1"/>
                        </a:solidFill>
                      </a:endParaRPr>
                    </a:p>
                    <a:p>
                      <a:pPr algn="ctr"/>
                      <a:r>
                        <a:rPr lang="en-GB" sz="1000" b="1" dirty="0">
                          <a:solidFill>
                            <a:schemeClr val="tx1"/>
                          </a:solidFill>
                        </a:rPr>
                        <a:t>Functionalist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r>
                        <a:rPr lang="en-GB" sz="1200" b="1" dirty="0"/>
                        <a:t>Five reactions to strain</a:t>
                      </a:r>
                    </a:p>
                    <a:p>
                      <a:pPr algn="l"/>
                      <a:r>
                        <a:rPr lang="en-GB" sz="1200" dirty="0"/>
                        <a:t>1.Conformity – where people follow the accepted means of success (ambition, job)</a:t>
                      </a:r>
                    </a:p>
                    <a:p>
                      <a:pPr algn="l"/>
                      <a:r>
                        <a:rPr lang="en-GB" sz="1200" dirty="0"/>
                        <a:t>2.Innovation – working class turn to new ways to achieve the goals of society</a:t>
                      </a:r>
                    </a:p>
                    <a:p>
                      <a:pPr algn="l"/>
                      <a:r>
                        <a:rPr lang="en-GB" sz="1200" dirty="0"/>
                        <a:t>3.Ritualism – m/class who go through the motions, stuck in low paid but respectable jobs</a:t>
                      </a:r>
                    </a:p>
                    <a:p>
                      <a:pPr algn="l"/>
                      <a:r>
                        <a:rPr lang="en-GB" sz="1200" dirty="0"/>
                        <a:t>4.Retreatism – any social class, people who ‘drop out’ of society</a:t>
                      </a:r>
                    </a:p>
                    <a:p>
                      <a:pPr algn="l"/>
                      <a:r>
                        <a:rPr lang="en-GB" sz="1200" dirty="0"/>
                        <a:t>5.Rebellion- reject means and goals of society and seek to create a new society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Clearly links lack of opportunities to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Over exaggerates the importance of monetary success.</a:t>
                      </a:r>
                    </a:p>
                    <a:p>
                      <a:pPr algn="l"/>
                      <a:r>
                        <a:rPr lang="en-GB" sz="1200" dirty="0"/>
                        <a:t>Underestimates the amount of crime committed by those who have achieved societal goals. </a:t>
                      </a:r>
                    </a:p>
                    <a:p>
                      <a:pPr algn="l"/>
                      <a:r>
                        <a:rPr lang="en-GB" sz="1200" dirty="0"/>
                        <a:t>Doesn’t explain why groups choose the response they do.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4158620"/>
                  </a:ext>
                </a:extLst>
              </a:tr>
              <a:tr h="2083214">
                <a:tc>
                  <a:txBody>
                    <a:bodyPr/>
                    <a:lstStyle/>
                    <a:p>
                      <a:pPr algn="ctr"/>
                      <a:r>
                        <a:rPr lang="en-GB" sz="1200" b="1" dirty="0"/>
                        <a:t>Becker</a:t>
                      </a:r>
                    </a:p>
                    <a:p>
                      <a:pPr algn="ctr"/>
                      <a:endParaRPr lang="en-GB" sz="1200" b="1" dirty="0"/>
                    </a:p>
                    <a:p>
                      <a:pPr algn="ctr"/>
                      <a:r>
                        <a:rPr lang="en-GB" sz="1000" b="1" dirty="0"/>
                        <a:t>Interactionalist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r>
                        <a:rPr lang="en-GB" sz="1200" dirty="0"/>
                        <a:t>Ideas of crime and deviance change over time due to labelling. </a:t>
                      </a:r>
                    </a:p>
                    <a:p>
                      <a:pPr algn="l"/>
                      <a:r>
                        <a:rPr lang="en-GB" sz="1200" dirty="0"/>
                        <a:t>Example = Nudity.</a:t>
                      </a:r>
                    </a:p>
                    <a:p>
                      <a:pPr algn="l"/>
                      <a:r>
                        <a:rPr lang="en-GB" sz="1200" dirty="0"/>
                        <a:t>Naked in the shower = not illegal</a:t>
                      </a:r>
                    </a:p>
                    <a:p>
                      <a:pPr algn="l"/>
                      <a:r>
                        <a:rPr lang="en-GB" sz="1200" dirty="0"/>
                        <a:t>Naked in the street = arrested.</a:t>
                      </a:r>
                    </a:p>
                    <a:p>
                      <a:pPr algn="l"/>
                      <a:r>
                        <a:rPr lang="en-GB" sz="1200" dirty="0"/>
                        <a:t>Once </a:t>
                      </a:r>
                      <a:r>
                        <a:rPr lang="en-GB" sz="1200" b="1" dirty="0"/>
                        <a:t>labelled</a:t>
                      </a:r>
                      <a:r>
                        <a:rPr lang="en-GB" sz="1200" dirty="0"/>
                        <a:t> a criminal –can then turn into a </a:t>
                      </a:r>
                      <a:r>
                        <a:rPr lang="en-GB" sz="1200" b="1" dirty="0"/>
                        <a:t>master status </a:t>
                      </a:r>
                      <a:r>
                        <a:rPr lang="en-GB" sz="1200" dirty="0"/>
                        <a:t>leading them to have a deviant career.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Shows how deviant careers can be established.</a:t>
                      </a:r>
                    </a:p>
                    <a:p>
                      <a:pPr algn="l"/>
                      <a:endParaRPr lang="en-GB" sz="1200" dirty="0"/>
                    </a:p>
                    <a:p>
                      <a:pPr algn="l"/>
                      <a:r>
                        <a:rPr lang="en-GB" sz="1200" dirty="0"/>
                        <a:t>Emphasises the social construction of crime and deviance.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i="0" kern="1200" dirty="0">
                          <a:solidFill>
                            <a:schemeClr val="dk1"/>
                          </a:solidFill>
                          <a:effectLst/>
                          <a:latin typeface="+mn-lt"/>
                          <a:ea typeface="+mn-ea"/>
                          <a:cs typeface="+mn-cs"/>
                        </a:rPr>
                        <a:t>Deviant becomes the victim and therefore not to blame for behaviour.</a:t>
                      </a:r>
                    </a:p>
                    <a:p>
                      <a:pPr algn="l"/>
                      <a:r>
                        <a:rPr lang="en-GB" sz="1200" dirty="0"/>
                        <a:t>Doesn’t explain where the stereotypes come from.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3487783"/>
                  </a:ext>
                </a:extLst>
              </a:tr>
              <a:tr h="2567681">
                <a:tc>
                  <a:txBody>
                    <a:bodyPr/>
                    <a:lstStyle/>
                    <a:p>
                      <a:pPr algn="ctr"/>
                      <a:r>
                        <a:rPr lang="en-GB" sz="1200" b="1" dirty="0"/>
                        <a:t>Cohen</a:t>
                      </a:r>
                    </a:p>
                    <a:p>
                      <a:pPr algn="ctr"/>
                      <a:endParaRPr lang="en-GB" sz="1200" b="1" dirty="0"/>
                    </a:p>
                    <a:p>
                      <a:pPr algn="ctr"/>
                      <a:r>
                        <a:rPr lang="en-GB" sz="1000" b="1" dirty="0"/>
                        <a:t>Functionalist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r>
                        <a:rPr lang="en-GB" sz="1200" dirty="0"/>
                        <a:t>Looked at working class boys. Found the working class become </a:t>
                      </a:r>
                      <a:r>
                        <a:rPr lang="en-GB" sz="1200" b="1" dirty="0"/>
                        <a:t>frustrated</a:t>
                      </a:r>
                      <a:r>
                        <a:rPr lang="en-GB" sz="1200" dirty="0"/>
                        <a:t> as they can’t achieve the means of society through legitimate</a:t>
                      </a:r>
                    </a:p>
                    <a:p>
                      <a:pPr algn="l"/>
                      <a:r>
                        <a:rPr lang="en-GB" sz="1200" dirty="0"/>
                        <a:t>Working class create their own deviant subculture which is different from mainstream culture. Criminal activities such as vandalism, stealing and truancy</a:t>
                      </a:r>
                    </a:p>
                    <a:p>
                      <a:pPr algn="l"/>
                      <a:r>
                        <a:rPr lang="en-GB" sz="1200" dirty="0"/>
                        <a:t>They can’t achieve success through legal means so turn to turn crime instead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Explains why young W/C boys are most likely to commit crimes.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Willis –W/C boys do not share the same ideas of status as M/C boys. </a:t>
                      </a:r>
                    </a:p>
                    <a:p>
                      <a:pPr algn="l"/>
                      <a:r>
                        <a:rPr lang="en-GB" sz="1200" dirty="0"/>
                        <a:t>Ignores female delinquency Only discusses youth crime.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5247363"/>
                  </a:ext>
                </a:extLst>
              </a:tr>
            </a:tbl>
          </a:graphicData>
        </a:graphic>
      </p:graphicFrame>
      <p:pic>
        <p:nvPicPr>
          <p:cNvPr id="5" name="Picture 4">
            <a:extLst>
              <a:ext uri="{FF2B5EF4-FFF2-40B4-BE49-F238E27FC236}">
                <a16:creationId xmlns:a16="http://schemas.microsoft.com/office/drawing/2014/main" id="{45815A45-9A5E-47BA-AD2A-0F43E0BB4073}"/>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spTree>
    <p:extLst>
      <p:ext uri="{BB962C8B-B14F-4D97-AF65-F5344CB8AC3E}">
        <p14:creationId xmlns:p14="http://schemas.microsoft.com/office/powerpoint/2010/main" val="258150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DD48C-5650-45A9-B62E-C70B131CBBE7}"/>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92F1C211-1690-4669-A203-D1820B5D8342}"/>
              </a:ext>
            </a:extLst>
          </p:cNvPr>
          <p:cNvGraphicFramePr>
            <a:graphicFrameLocks noGrp="1"/>
          </p:cNvGraphicFramePr>
          <p:nvPr>
            <p:ph idx="1"/>
            <p:extLst>
              <p:ext uri="{D42A27DB-BD31-4B8C-83A1-F6EECF244321}">
                <p14:modId xmlns:p14="http://schemas.microsoft.com/office/powerpoint/2010/main" val="507034489"/>
              </p:ext>
            </p:extLst>
          </p:nvPr>
        </p:nvGraphicFramePr>
        <p:xfrm>
          <a:off x="0" y="673767"/>
          <a:ext cx="6858000" cy="5113421"/>
        </p:xfrm>
        <a:graphic>
          <a:graphicData uri="http://schemas.openxmlformats.org/drawingml/2006/table">
            <a:tbl>
              <a:tblPr firstRow="1" bandRow="1">
                <a:tableStyleId>{5C22544A-7EE6-4342-B048-85BDC9FD1C3A}</a:tableStyleId>
              </a:tblPr>
              <a:tblGrid>
                <a:gridCol w="921974">
                  <a:extLst>
                    <a:ext uri="{9D8B030D-6E8A-4147-A177-3AD203B41FA5}">
                      <a16:colId xmlns:a16="http://schemas.microsoft.com/office/drawing/2014/main" val="560843721"/>
                    </a:ext>
                  </a:extLst>
                </a:gridCol>
                <a:gridCol w="2509869">
                  <a:extLst>
                    <a:ext uri="{9D8B030D-6E8A-4147-A177-3AD203B41FA5}">
                      <a16:colId xmlns:a16="http://schemas.microsoft.com/office/drawing/2014/main" val="1428701079"/>
                    </a:ext>
                  </a:extLst>
                </a:gridCol>
                <a:gridCol w="1711657">
                  <a:extLst>
                    <a:ext uri="{9D8B030D-6E8A-4147-A177-3AD203B41FA5}">
                      <a16:colId xmlns:a16="http://schemas.microsoft.com/office/drawing/2014/main" val="1814472600"/>
                    </a:ext>
                  </a:extLst>
                </a:gridCol>
                <a:gridCol w="1714500">
                  <a:extLst>
                    <a:ext uri="{9D8B030D-6E8A-4147-A177-3AD203B41FA5}">
                      <a16:colId xmlns:a16="http://schemas.microsoft.com/office/drawing/2014/main" val="2008767791"/>
                    </a:ext>
                  </a:extLst>
                </a:gridCol>
              </a:tblGrid>
              <a:tr h="1988553">
                <a:tc>
                  <a:txBody>
                    <a:bodyPr/>
                    <a:lstStyle/>
                    <a:p>
                      <a:pPr algn="ctr"/>
                      <a:r>
                        <a:rPr lang="en-GB" sz="1200" b="1" dirty="0">
                          <a:solidFill>
                            <a:schemeClr val="tx1"/>
                          </a:solidFill>
                        </a:rPr>
                        <a:t>Carlen</a:t>
                      </a:r>
                    </a:p>
                    <a:p>
                      <a:pPr algn="ctr"/>
                      <a:endParaRPr lang="en-GB" sz="1200" b="1" dirty="0">
                        <a:solidFill>
                          <a:schemeClr val="tx1"/>
                        </a:solidFill>
                      </a:endParaRPr>
                    </a:p>
                    <a:p>
                      <a:pPr algn="ctr"/>
                      <a:r>
                        <a:rPr lang="en-GB" sz="1000" b="1" dirty="0">
                          <a:solidFill>
                            <a:schemeClr val="tx1"/>
                          </a:solidFill>
                        </a:rPr>
                        <a:t>Feminist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GB" sz="1200" b="0" i="0" u="none" strike="noStrike" kern="1200" baseline="0" dirty="0">
                          <a:solidFill>
                            <a:schemeClr val="tx1"/>
                          </a:solidFill>
                          <a:latin typeface="+mn-lt"/>
                          <a:ea typeface="+mn-ea"/>
                          <a:cs typeface="+mn-cs"/>
                        </a:rPr>
                        <a:t>Working class women are controlled by promising them rewards. </a:t>
                      </a:r>
                    </a:p>
                    <a:p>
                      <a:r>
                        <a:rPr lang="en-GB" sz="1200" b="1" i="0" u="none" strike="noStrike" kern="1200" baseline="0" dirty="0">
                          <a:solidFill>
                            <a:schemeClr val="tx1"/>
                          </a:solidFill>
                          <a:latin typeface="+mn-lt"/>
                          <a:ea typeface="+mn-ea"/>
                          <a:cs typeface="+mn-cs"/>
                        </a:rPr>
                        <a:t>1.Class deal- </a:t>
                      </a:r>
                      <a:r>
                        <a:rPr lang="en-GB" sz="1200" b="0" i="0" u="none" strike="noStrike" kern="1200" baseline="0" dirty="0">
                          <a:solidFill>
                            <a:schemeClr val="tx1"/>
                          </a:solidFill>
                          <a:latin typeface="+mn-lt"/>
                          <a:ea typeface="+mn-ea"/>
                          <a:cs typeface="+mn-cs"/>
                        </a:rPr>
                        <a:t>working class women can buy goods in return </a:t>
                      </a:r>
                    </a:p>
                    <a:p>
                      <a:r>
                        <a:rPr lang="en-GB" sz="1200" b="1" i="0" u="none" strike="noStrike" kern="1200" baseline="0" dirty="0">
                          <a:solidFill>
                            <a:schemeClr val="tx1"/>
                          </a:solidFill>
                          <a:latin typeface="+mn-lt"/>
                          <a:ea typeface="+mn-ea"/>
                          <a:cs typeface="+mn-cs"/>
                        </a:rPr>
                        <a:t>2.Gender deal </a:t>
                      </a:r>
                      <a:r>
                        <a:rPr lang="en-GB" sz="1200" b="0" i="0" u="none" strike="noStrike" kern="1200" baseline="0" dirty="0">
                          <a:solidFill>
                            <a:schemeClr val="tx1"/>
                          </a:solidFill>
                          <a:latin typeface="+mn-lt"/>
                          <a:ea typeface="+mn-ea"/>
                          <a:cs typeface="+mn-cs"/>
                        </a:rPr>
                        <a:t>– women make a deal that for their love and domestic labour they get material rewards from a male breadwinner </a:t>
                      </a:r>
                    </a:p>
                    <a:p>
                      <a:r>
                        <a:rPr lang="en-GB" sz="1200" b="0" i="0" u="none" strike="noStrike" kern="1200" baseline="0" dirty="0">
                          <a:solidFill>
                            <a:schemeClr val="tx1"/>
                          </a:solidFill>
                          <a:latin typeface="+mn-lt"/>
                          <a:ea typeface="+mn-ea"/>
                          <a:cs typeface="+mn-cs"/>
                        </a:rPr>
                        <a:t>When there’s no rewards they may turn to crime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In depth research using unstructured interviews.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Sample in the original study making it hard to generalise to all women. </a:t>
                      </a:r>
                    </a:p>
                    <a:p>
                      <a:pPr algn="l"/>
                      <a:r>
                        <a:rPr lang="en-GB" sz="1200" b="0" dirty="0">
                          <a:solidFill>
                            <a:schemeClr val="tx1"/>
                          </a:solidFill>
                        </a:rPr>
                        <a:t>Suggests that women are influenced by external factors which under plays the role of free will.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9150979"/>
                  </a:ext>
                </a:extLst>
              </a:tr>
              <a:tr h="3124868">
                <a:tc>
                  <a:txBody>
                    <a:bodyPr/>
                    <a:lstStyle/>
                    <a:p>
                      <a:pPr algn="ctr"/>
                      <a:r>
                        <a:rPr lang="en-GB" sz="1150" b="1" dirty="0">
                          <a:solidFill>
                            <a:schemeClr val="tx1"/>
                          </a:solidFill>
                        </a:rPr>
                        <a:t>Heidensohn</a:t>
                      </a:r>
                    </a:p>
                    <a:p>
                      <a:pPr algn="ctr"/>
                      <a:endParaRPr lang="en-GB" sz="1200" b="1" dirty="0">
                        <a:solidFill>
                          <a:schemeClr val="tx1"/>
                        </a:solidFill>
                      </a:endParaRPr>
                    </a:p>
                    <a:p>
                      <a:pPr algn="ctr"/>
                      <a:r>
                        <a:rPr lang="en-GB" sz="1000" b="1" dirty="0">
                          <a:solidFill>
                            <a:schemeClr val="tx1"/>
                          </a:solidFill>
                        </a:rPr>
                        <a:t>Feminist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GB" sz="1200" b="0" i="0" u="none" strike="noStrike" kern="1200" baseline="0" dirty="0">
                          <a:solidFill>
                            <a:schemeClr val="tx1"/>
                          </a:solidFill>
                          <a:latin typeface="+mn-lt"/>
                          <a:ea typeface="+mn-ea"/>
                          <a:cs typeface="+mn-cs"/>
                        </a:rPr>
                        <a:t>Theorising patriarchy – showed several ways patriarchy exists in society </a:t>
                      </a:r>
                    </a:p>
                    <a:p>
                      <a:r>
                        <a:rPr lang="en-GB" sz="1200" b="1" i="0" u="none" strike="noStrike" kern="1200" baseline="0" dirty="0">
                          <a:solidFill>
                            <a:schemeClr val="tx1"/>
                          </a:solidFill>
                          <a:latin typeface="+mn-lt"/>
                          <a:ea typeface="+mn-ea"/>
                          <a:cs typeface="+mn-cs"/>
                        </a:rPr>
                        <a:t>Private </a:t>
                      </a:r>
                      <a:r>
                        <a:rPr lang="en-GB" sz="1200" b="0" i="0" u="none" strike="noStrike" kern="1200" baseline="0" dirty="0">
                          <a:solidFill>
                            <a:schemeClr val="tx1"/>
                          </a:solidFill>
                          <a:latin typeface="+mn-lt"/>
                          <a:ea typeface="+mn-ea"/>
                          <a:cs typeface="+mn-cs"/>
                        </a:rPr>
                        <a:t>and </a:t>
                      </a:r>
                      <a:r>
                        <a:rPr lang="en-GB" sz="1200" b="1" i="0" u="none" strike="noStrike" kern="1200" baseline="0" dirty="0">
                          <a:solidFill>
                            <a:schemeClr val="tx1"/>
                          </a:solidFill>
                          <a:latin typeface="+mn-lt"/>
                          <a:ea typeface="+mn-ea"/>
                          <a:cs typeface="+mn-cs"/>
                        </a:rPr>
                        <a:t>public spheres</a:t>
                      </a:r>
                      <a:r>
                        <a:rPr lang="en-GB" sz="1200" b="0" i="0" u="none" strike="noStrike" kern="1200" baseline="0" dirty="0">
                          <a:solidFill>
                            <a:schemeClr val="tx1"/>
                          </a:solidFill>
                          <a:latin typeface="+mn-lt"/>
                          <a:ea typeface="+mn-ea"/>
                          <a:cs typeface="+mn-cs"/>
                        </a:rPr>
                        <a:t>. </a:t>
                      </a:r>
                    </a:p>
                    <a:p>
                      <a:r>
                        <a:rPr lang="en-GB" sz="1200" b="0" i="0" u="none" strike="noStrike" kern="1200" baseline="0" dirty="0">
                          <a:solidFill>
                            <a:schemeClr val="tx1"/>
                          </a:solidFill>
                          <a:latin typeface="+mn-lt"/>
                          <a:ea typeface="+mn-ea"/>
                          <a:cs typeface="+mn-cs"/>
                        </a:rPr>
                        <a:t>Public = in society (this is seen as male dominated) </a:t>
                      </a:r>
                    </a:p>
                    <a:p>
                      <a:r>
                        <a:rPr lang="en-GB" sz="1200" b="0" i="0" u="none" strike="noStrike" kern="1200" baseline="0" dirty="0">
                          <a:solidFill>
                            <a:schemeClr val="tx1"/>
                          </a:solidFill>
                          <a:latin typeface="+mn-lt"/>
                          <a:ea typeface="+mn-ea"/>
                          <a:cs typeface="+mn-cs"/>
                        </a:rPr>
                        <a:t>Private = in the home (this is seen as where women belong) </a:t>
                      </a:r>
                    </a:p>
                    <a:p>
                      <a:r>
                        <a:rPr lang="en-GB" sz="1200" b="0" i="0" u="none" strike="noStrike" kern="1200" baseline="0" dirty="0">
                          <a:solidFill>
                            <a:schemeClr val="tx1"/>
                          </a:solidFill>
                          <a:latin typeface="+mn-lt"/>
                          <a:ea typeface="+mn-ea"/>
                          <a:cs typeface="+mn-cs"/>
                        </a:rPr>
                        <a:t>Men are main breadwinners – they use this to control women public spheres </a:t>
                      </a:r>
                    </a:p>
                    <a:p>
                      <a:r>
                        <a:rPr lang="en-GB" sz="1200" b="0" i="0" u="none" strike="noStrike" kern="1200" baseline="0" dirty="0">
                          <a:solidFill>
                            <a:schemeClr val="tx1"/>
                          </a:solidFill>
                          <a:latin typeface="+mn-lt"/>
                          <a:ea typeface="+mn-ea"/>
                          <a:cs typeface="+mn-cs"/>
                        </a:rPr>
                        <a:t>Daughter are controlled more than sons. </a:t>
                      </a:r>
                    </a:p>
                    <a:p>
                      <a:r>
                        <a:rPr lang="en-GB" sz="1200" b="0" i="0" u="none" strike="noStrike" kern="1200" baseline="0" dirty="0">
                          <a:solidFill>
                            <a:schemeClr val="tx1"/>
                          </a:solidFill>
                          <a:latin typeface="+mn-lt"/>
                          <a:ea typeface="+mn-ea"/>
                          <a:cs typeface="+mn-cs"/>
                        </a:rPr>
                        <a:t>Women have less opportunity to commit crime than men due to control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solidFill>
                            <a:schemeClr val="tx1"/>
                          </a:solidFill>
                        </a:rPr>
                        <a:t>Explains why women statistically commit less crimes than 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solidFill>
                            <a:schemeClr val="tx1"/>
                          </a:solidFill>
                        </a:rPr>
                        <a:t>Patriarchal control can push people into crime rather than preventing it. </a:t>
                      </a:r>
                    </a:p>
                    <a:p>
                      <a:pPr algn="l"/>
                      <a:r>
                        <a:rPr lang="en-GB" sz="1200" dirty="0">
                          <a:solidFill>
                            <a:schemeClr val="tx1"/>
                          </a:solidFill>
                        </a:rPr>
                        <a:t>Equal opportunities could be reducing patriarchal control.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3670963"/>
                  </a:ext>
                </a:extLst>
              </a:tr>
            </a:tbl>
          </a:graphicData>
        </a:graphic>
      </p:graphicFrame>
      <p:graphicFrame>
        <p:nvGraphicFramePr>
          <p:cNvPr id="5" name="Table 4">
            <a:extLst>
              <a:ext uri="{FF2B5EF4-FFF2-40B4-BE49-F238E27FC236}">
                <a16:creationId xmlns:a16="http://schemas.microsoft.com/office/drawing/2014/main" id="{EACC2147-4158-403D-A217-990BCF7074B3}"/>
              </a:ext>
            </a:extLst>
          </p:cNvPr>
          <p:cNvGraphicFramePr>
            <a:graphicFrameLocks noGrp="1"/>
          </p:cNvGraphicFramePr>
          <p:nvPr>
            <p:extLst>
              <p:ext uri="{D42A27DB-BD31-4B8C-83A1-F6EECF244321}">
                <p14:modId xmlns:p14="http://schemas.microsoft.com/office/powerpoint/2010/main" val="3429970685"/>
              </p:ext>
            </p:extLst>
          </p:nvPr>
        </p:nvGraphicFramePr>
        <p:xfrm>
          <a:off x="0" y="-22384"/>
          <a:ext cx="6858000" cy="743124"/>
        </p:xfrm>
        <a:graphic>
          <a:graphicData uri="http://schemas.openxmlformats.org/drawingml/2006/table">
            <a:tbl>
              <a:tblPr firstRow="1" bandRow="1">
                <a:tableStyleId>{5C22544A-7EE6-4342-B048-85BDC9FD1C3A}</a:tableStyleId>
              </a:tblPr>
              <a:tblGrid>
                <a:gridCol w="921974">
                  <a:extLst>
                    <a:ext uri="{9D8B030D-6E8A-4147-A177-3AD203B41FA5}">
                      <a16:colId xmlns:a16="http://schemas.microsoft.com/office/drawing/2014/main" val="1491229849"/>
                    </a:ext>
                  </a:extLst>
                </a:gridCol>
                <a:gridCol w="2509869">
                  <a:extLst>
                    <a:ext uri="{9D8B030D-6E8A-4147-A177-3AD203B41FA5}">
                      <a16:colId xmlns:a16="http://schemas.microsoft.com/office/drawing/2014/main" val="1508520890"/>
                    </a:ext>
                  </a:extLst>
                </a:gridCol>
                <a:gridCol w="1711657">
                  <a:extLst>
                    <a:ext uri="{9D8B030D-6E8A-4147-A177-3AD203B41FA5}">
                      <a16:colId xmlns:a16="http://schemas.microsoft.com/office/drawing/2014/main" val="2210915853"/>
                    </a:ext>
                  </a:extLst>
                </a:gridCol>
                <a:gridCol w="1714500">
                  <a:extLst>
                    <a:ext uri="{9D8B030D-6E8A-4147-A177-3AD203B41FA5}">
                      <a16:colId xmlns:a16="http://schemas.microsoft.com/office/drawing/2014/main" val="2299190508"/>
                    </a:ext>
                  </a:extLst>
                </a:gridCol>
              </a:tblGrid>
              <a:tr h="743124">
                <a:tc>
                  <a:txBody>
                    <a:bodyPr/>
                    <a:lstStyle/>
                    <a:p>
                      <a:pPr algn="ctr"/>
                      <a:r>
                        <a:rPr lang="en-GB" sz="1200" b="1" dirty="0">
                          <a:solidFill>
                            <a:schemeClr val="tx1"/>
                          </a:solidFill>
                        </a:rPr>
                        <a:t>Key Thinker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1200" dirty="0">
                          <a:solidFill>
                            <a:schemeClr val="tx1"/>
                          </a:solidFill>
                        </a:rPr>
                        <a:t>Key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1200" dirty="0">
                          <a:solidFill>
                            <a:schemeClr val="tx1"/>
                          </a:solidFill>
                        </a:rPr>
                        <a:t>Strengths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1200" dirty="0">
                          <a:solidFill>
                            <a:schemeClr val="tx1"/>
                          </a:solidFill>
                        </a:rPr>
                        <a:t>Criticisms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4070467"/>
                  </a:ext>
                </a:extLst>
              </a:tr>
            </a:tbl>
          </a:graphicData>
        </a:graphic>
      </p:graphicFrame>
      <p:pic>
        <p:nvPicPr>
          <p:cNvPr id="6" name="Picture 5">
            <a:extLst>
              <a:ext uri="{FF2B5EF4-FFF2-40B4-BE49-F238E27FC236}">
                <a16:creationId xmlns:a16="http://schemas.microsoft.com/office/drawing/2014/main" id="{F1DC9EBA-9EE7-48D4-B508-ED8784A93325}"/>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graphicFrame>
        <p:nvGraphicFramePr>
          <p:cNvPr id="7" name="Table 6">
            <a:extLst>
              <a:ext uri="{FF2B5EF4-FFF2-40B4-BE49-F238E27FC236}">
                <a16:creationId xmlns:a16="http://schemas.microsoft.com/office/drawing/2014/main" id="{FB154668-0DB1-49F9-8D87-3952ED211015}"/>
              </a:ext>
            </a:extLst>
          </p:cNvPr>
          <p:cNvGraphicFramePr>
            <a:graphicFrameLocks noGrp="1"/>
          </p:cNvGraphicFramePr>
          <p:nvPr>
            <p:extLst>
              <p:ext uri="{D42A27DB-BD31-4B8C-83A1-F6EECF244321}">
                <p14:modId xmlns:p14="http://schemas.microsoft.com/office/powerpoint/2010/main" val="2546374800"/>
              </p:ext>
            </p:extLst>
          </p:nvPr>
        </p:nvGraphicFramePr>
        <p:xfrm>
          <a:off x="0" y="5913732"/>
          <a:ext cx="6858000" cy="3222057"/>
        </p:xfrm>
        <a:graphic>
          <a:graphicData uri="http://schemas.openxmlformats.org/drawingml/2006/table">
            <a:tbl>
              <a:tblPr firstRow="1" bandRow="1">
                <a:tableStyleId>{5C22544A-7EE6-4342-B048-85BDC9FD1C3A}</a:tableStyleId>
              </a:tblPr>
              <a:tblGrid>
                <a:gridCol w="1977083">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776037">
                <a:tc gridSpan="2">
                  <a:txBody>
                    <a:bodyPr/>
                    <a:lstStyle/>
                    <a:p>
                      <a:pPr algn="ctr"/>
                      <a:r>
                        <a:rPr lang="en-GB" dirty="0">
                          <a:solidFill>
                            <a:schemeClr val="tx1"/>
                          </a:solidFill>
                        </a:rPr>
                        <a:t>What are the main sources of statistical data on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776037">
                <a:tc>
                  <a:txBody>
                    <a:bodyPr/>
                    <a:lstStyle/>
                    <a:p>
                      <a:pPr algn="ctr"/>
                      <a:r>
                        <a:rPr lang="en-GB" dirty="0"/>
                        <a:t>Victim surveys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Victim surveys ask people about their experiences of crime. The Crime The victim survey measures crime each year, with a sample of 35000 households in England and Wales. The survey asks respondents whether they have experienced particular crimes during the previous 12 months. If so, it asks which crimes they or their households have been victim of and whether they reported them to the police.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776037">
                <a:tc>
                  <a:txBody>
                    <a:bodyPr/>
                    <a:lstStyle/>
                    <a:p>
                      <a:pPr algn="ctr"/>
                      <a:r>
                        <a:rPr lang="en-GB" dirty="0"/>
                        <a:t>Self report studies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Self-report studies ask people about their offending. By asking people about their offending, it provided information on offenders and offences that were not necessarily dealt with by the police or courts.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bl>
          </a:graphicData>
        </a:graphic>
      </p:graphicFrame>
    </p:spTree>
    <p:extLst>
      <p:ext uri="{BB962C8B-B14F-4D97-AF65-F5344CB8AC3E}">
        <p14:creationId xmlns:p14="http://schemas.microsoft.com/office/powerpoint/2010/main" val="2507968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BCF9F2-DB6A-4309-91BB-F77EF8AEB6A4}"/>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graphicFrame>
        <p:nvGraphicFramePr>
          <p:cNvPr id="4" name="Table 3">
            <a:extLst>
              <a:ext uri="{FF2B5EF4-FFF2-40B4-BE49-F238E27FC236}">
                <a16:creationId xmlns:a16="http://schemas.microsoft.com/office/drawing/2014/main" id="{2CD3D28B-2AE5-4CF7-BD32-2DC8D3C2ABF1}"/>
              </a:ext>
            </a:extLst>
          </p:cNvPr>
          <p:cNvGraphicFramePr>
            <a:graphicFrameLocks noGrp="1"/>
          </p:cNvGraphicFramePr>
          <p:nvPr>
            <p:extLst>
              <p:ext uri="{D42A27DB-BD31-4B8C-83A1-F6EECF244321}">
                <p14:modId xmlns:p14="http://schemas.microsoft.com/office/powerpoint/2010/main" val="2614051744"/>
              </p:ext>
            </p:extLst>
          </p:nvPr>
        </p:nvGraphicFramePr>
        <p:xfrm>
          <a:off x="0" y="0"/>
          <a:ext cx="6858000" cy="6954654"/>
        </p:xfrm>
        <a:graphic>
          <a:graphicData uri="http://schemas.openxmlformats.org/drawingml/2006/table">
            <a:tbl>
              <a:tblPr firstRow="1" bandRow="1">
                <a:tableStyleId>{5C22544A-7EE6-4342-B048-85BDC9FD1C3A}</a:tableStyleId>
              </a:tblPr>
              <a:tblGrid>
                <a:gridCol w="1977083">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776037">
                <a:tc gridSpan="2">
                  <a:txBody>
                    <a:bodyPr/>
                    <a:lstStyle/>
                    <a:p>
                      <a:pPr algn="ctr"/>
                      <a:r>
                        <a:rPr lang="en-GB" dirty="0">
                          <a:solidFill>
                            <a:schemeClr val="tx1"/>
                          </a:solidFill>
                        </a:rPr>
                        <a:t>What are the main trends for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776037">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t>Maguire (2007) notes that there are many more males, young people, black people, poor people and poorly educated people in the prison population relative to the general population.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3502856879"/>
                  </a:ext>
                </a:extLst>
              </a:tr>
              <a:tr h="776037">
                <a:tc>
                  <a:txBody>
                    <a:bodyPr/>
                    <a:lstStyle/>
                    <a:p>
                      <a:pPr algn="ctr"/>
                      <a:r>
                        <a:rPr lang="en-GB" b="1" dirty="0"/>
                        <a:t>Gender</a:t>
                      </a:r>
                    </a:p>
                    <a:p>
                      <a:pPr algn="ctr"/>
                      <a:endParaRPr lang="en-GB" dirty="0"/>
                    </a:p>
                    <a:p>
                      <a:pPr algn="ctr"/>
                      <a:r>
                        <a:rPr lang="en-GB" sz="1100" dirty="0"/>
                        <a:t>95% of the prison population is made up of men.</a:t>
                      </a:r>
                    </a:p>
                    <a:p>
                      <a:pPr algn="ct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Gender socialisation</a:t>
                      </a:r>
                    </a:p>
                    <a:p>
                      <a:pPr algn="ctr"/>
                      <a:r>
                        <a:rPr lang="en-GB" dirty="0"/>
                        <a:t>Chivalry thesis</a:t>
                      </a:r>
                    </a:p>
                    <a:p>
                      <a:pPr algn="ctr"/>
                      <a:r>
                        <a:rPr lang="en-GB" dirty="0"/>
                        <a:t>Control theory (Heidensohn)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776037">
                <a:tc>
                  <a:txBody>
                    <a:bodyPr/>
                    <a:lstStyle/>
                    <a:p>
                      <a:pPr algn="ctr"/>
                      <a:r>
                        <a:rPr lang="en-GB" b="1" dirty="0"/>
                        <a:t>Class</a:t>
                      </a:r>
                    </a:p>
                    <a:p>
                      <a:pPr algn="ctr"/>
                      <a:endParaRPr lang="en-GB" b="1" dirty="0"/>
                    </a:p>
                    <a:p>
                      <a:pPr algn="ctr"/>
                      <a:r>
                        <a:rPr lang="en-GB" sz="1100" dirty="0"/>
                        <a:t>The highest levels of criminal behaviour are associated with the lowest positions on the class scale. </a:t>
                      </a:r>
                    </a:p>
                    <a:p>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Strain theory - Merton</a:t>
                      </a: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Status frustration – Cohen</a:t>
                      </a: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Bias law enforcement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r h="776037">
                <a:tc>
                  <a:txBody>
                    <a:bodyPr/>
                    <a:lstStyle/>
                    <a:p>
                      <a:pPr algn="ctr"/>
                      <a:r>
                        <a:rPr lang="en-GB" b="1" dirty="0"/>
                        <a:t>Ethnicity</a:t>
                      </a:r>
                    </a:p>
                    <a:p>
                      <a:pPr algn="ctr"/>
                      <a:endParaRPr lang="en-GB" dirty="0"/>
                    </a:p>
                    <a:p>
                      <a:pPr algn="ctr"/>
                      <a:r>
                        <a:rPr lang="en-GB" sz="1100" dirty="0"/>
                        <a:t>12% of the prison population is made up of black inmates whereas black people only make up 3% of the population in England and Wales</a:t>
                      </a:r>
                    </a:p>
                    <a:p>
                      <a:pPr algn="ctr"/>
                      <a:endParaRPr lang="en-GB" sz="1100" dirty="0"/>
                    </a:p>
                    <a:p>
                      <a:pPr algn="ct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b="0" dirty="0"/>
                        <a:t>Black people, for example, are around four times more likely than white people to be in prison.</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b="0"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EM more likely to be targeted/labelled (McPherson Report)</a:t>
                      </a: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Anti-school Black masculinity (Sewell)</a:t>
                      </a: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Family structure/lack of role model</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9174450"/>
                  </a:ext>
                </a:extLst>
              </a:tr>
              <a:tr h="776037">
                <a:tc>
                  <a:txBody>
                    <a:bodyPr/>
                    <a:lstStyle/>
                    <a:p>
                      <a:pPr algn="ctr"/>
                      <a:r>
                        <a:rPr lang="en-GB" b="1" dirty="0"/>
                        <a:t>Age</a:t>
                      </a:r>
                    </a:p>
                    <a:p>
                      <a:pPr algn="ctr"/>
                      <a:endParaRPr lang="en-GB" b="1" dirty="0"/>
                    </a:p>
                    <a:p>
                      <a:pPr marL="0" marR="0" lvl="0" indent="0" algn="ctr" defTabSz="685800" rtl="0" eaLnBrk="1" fontAlgn="auto" latinLnBrk="0" hangingPunct="1">
                        <a:lnSpc>
                          <a:spcPct val="100000"/>
                        </a:lnSpc>
                        <a:spcBef>
                          <a:spcPts val="0"/>
                        </a:spcBef>
                        <a:spcAft>
                          <a:spcPts val="0"/>
                        </a:spcAft>
                        <a:buClrTx/>
                        <a:buSzTx/>
                        <a:buFontTx/>
                        <a:buNone/>
                        <a:tabLst/>
                        <a:defRPr/>
                      </a:pPr>
                      <a:r>
                        <a:rPr lang="en-GB" sz="1100" dirty="0"/>
                        <a:t>Young people are more likely. Those who do engage in crime tend to commit relatively </a:t>
                      </a:r>
                      <a:r>
                        <a:rPr lang="en-GB" sz="1100" b="1" dirty="0"/>
                        <a:t>minor offences.</a:t>
                      </a:r>
                    </a:p>
                    <a:p>
                      <a:pPr algn="ctr"/>
                      <a:endParaRPr lang="en-GB"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Inadequate socialisation</a:t>
                      </a: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Subcultures (Cohen)</a:t>
                      </a:r>
                    </a:p>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1177437"/>
                  </a:ext>
                </a:extLst>
              </a:tr>
            </a:tbl>
          </a:graphicData>
        </a:graphic>
      </p:graphicFrame>
      <p:graphicFrame>
        <p:nvGraphicFramePr>
          <p:cNvPr id="5" name="Table 4">
            <a:extLst>
              <a:ext uri="{FF2B5EF4-FFF2-40B4-BE49-F238E27FC236}">
                <a16:creationId xmlns:a16="http://schemas.microsoft.com/office/drawing/2014/main" id="{464A59B6-7358-41D9-88E5-16AC4E48408B}"/>
              </a:ext>
            </a:extLst>
          </p:cNvPr>
          <p:cNvGraphicFramePr>
            <a:graphicFrameLocks noGrp="1"/>
          </p:cNvGraphicFramePr>
          <p:nvPr>
            <p:extLst>
              <p:ext uri="{D42A27DB-BD31-4B8C-83A1-F6EECF244321}">
                <p14:modId xmlns:p14="http://schemas.microsoft.com/office/powerpoint/2010/main" val="1323125776"/>
              </p:ext>
            </p:extLst>
          </p:nvPr>
        </p:nvGraphicFramePr>
        <p:xfrm>
          <a:off x="0" y="6970696"/>
          <a:ext cx="6858000" cy="2810577"/>
        </p:xfrm>
        <a:graphic>
          <a:graphicData uri="http://schemas.openxmlformats.org/drawingml/2006/table">
            <a:tbl>
              <a:tblPr firstRow="1" bandRow="1">
                <a:tableStyleId>{5C22544A-7EE6-4342-B048-85BDC9FD1C3A}</a:tableStyleId>
              </a:tblPr>
              <a:tblGrid>
                <a:gridCol w="1977083">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776037">
                <a:tc gridSpan="2">
                  <a:txBody>
                    <a:bodyPr/>
                    <a:lstStyle/>
                    <a:p>
                      <a:pPr algn="ctr"/>
                      <a:r>
                        <a:rPr lang="en-GB" dirty="0">
                          <a:solidFill>
                            <a:schemeClr val="tx1"/>
                          </a:solidFill>
                        </a:rPr>
                        <a:t>How useful are statistics for measuring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776037">
                <a:tc>
                  <a:txBody>
                    <a:bodyPr/>
                    <a:lstStyle/>
                    <a:p>
                      <a:pPr algn="ctr"/>
                      <a:r>
                        <a:rPr lang="en-GB" dirty="0"/>
                        <a:t>Strengths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 it allows trends in particular crimes (for example, domestic</a:t>
                      </a:r>
                    </a:p>
                    <a:p>
                      <a:r>
                        <a:rPr lang="en-GB" dirty="0"/>
                        <a:t>burglary) to be identified</a:t>
                      </a:r>
                    </a:p>
                    <a:p>
                      <a:r>
                        <a:rPr lang="en-GB" dirty="0"/>
                        <a:t>• the results help policy makers to devise policies to tackle crime,</a:t>
                      </a:r>
                    </a:p>
                    <a:p>
                      <a:r>
                        <a:rPr lang="en-GB" dirty="0"/>
                        <a:t>such as designing programmes to reduce crime against young</a:t>
                      </a:r>
                    </a:p>
                    <a:p>
                      <a:r>
                        <a:rPr lang="en-GB" dirty="0"/>
                        <a:t>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776037">
                <a:tc>
                  <a:txBody>
                    <a:bodyPr/>
                    <a:lstStyle/>
                    <a:p>
                      <a:pPr algn="ctr"/>
                      <a:r>
                        <a:rPr lang="en-GB" dirty="0"/>
                        <a:t>Weaknesses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 dark figure of crime – not all crimes are discovered, seen, reported or recorded.</a:t>
                      </a:r>
                    </a:p>
                    <a:p>
                      <a:r>
                        <a:rPr lang="en-GB" dirty="0"/>
                        <a:t>• Selective law enforcement – statistics do not cover the extent of some crimes </a:t>
                      </a:r>
                      <a:r>
                        <a:rPr lang="en-GB" dirty="0" err="1"/>
                        <a:t>eg</a:t>
                      </a:r>
                      <a:r>
                        <a:rPr lang="en-GB" dirty="0"/>
                        <a:t> white collar crimes.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bl>
          </a:graphicData>
        </a:graphic>
      </p:graphicFrame>
    </p:spTree>
    <p:extLst>
      <p:ext uri="{BB962C8B-B14F-4D97-AF65-F5344CB8AC3E}">
        <p14:creationId xmlns:p14="http://schemas.microsoft.com/office/powerpoint/2010/main" val="1102502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E612D2-03D1-4DEB-83E4-BAD491486B54}"/>
              </a:ext>
            </a:extLst>
          </p:cNvPr>
          <p:cNvSpPr txBox="1">
            <a:spLocks/>
          </p:cNvSpPr>
          <p:nvPr/>
        </p:nvSpPr>
        <p:spPr>
          <a:xfrm>
            <a:off x="149269" y="109719"/>
            <a:ext cx="6559462" cy="774187"/>
          </a:xfrm>
          <a:prstGeom prst="rect">
            <a:avLst/>
          </a:prstGeom>
          <a:solidFill>
            <a:srgbClr val="FFE7FF"/>
          </a:solidFill>
          <a:ln w="76200">
            <a:solidFill>
              <a:srgbClr val="FF00FF"/>
            </a:solidFill>
          </a:ln>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b="1" dirty="0">
                <a:latin typeface="+mn-lt"/>
              </a:rPr>
              <a:t>Key Words</a:t>
            </a:r>
          </a:p>
        </p:txBody>
      </p:sp>
      <p:graphicFrame>
        <p:nvGraphicFramePr>
          <p:cNvPr id="5" name="Table 4">
            <a:extLst>
              <a:ext uri="{FF2B5EF4-FFF2-40B4-BE49-F238E27FC236}">
                <a16:creationId xmlns:a16="http://schemas.microsoft.com/office/drawing/2014/main" id="{B003CE52-C4D9-4C9E-A93F-CB5697A620AF}"/>
              </a:ext>
            </a:extLst>
          </p:cNvPr>
          <p:cNvGraphicFramePr>
            <a:graphicFrameLocks noGrp="1"/>
          </p:cNvGraphicFramePr>
          <p:nvPr>
            <p:extLst>
              <p:ext uri="{D42A27DB-BD31-4B8C-83A1-F6EECF244321}">
                <p14:modId xmlns:p14="http://schemas.microsoft.com/office/powerpoint/2010/main" val="3009821955"/>
              </p:ext>
            </p:extLst>
          </p:nvPr>
        </p:nvGraphicFramePr>
        <p:xfrm>
          <a:off x="1" y="1060818"/>
          <a:ext cx="6858000" cy="8210712"/>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685484"/>
                    </a:ext>
                  </a:extLst>
                </a:gridCol>
                <a:gridCol w="1371600">
                  <a:extLst>
                    <a:ext uri="{9D8B030D-6E8A-4147-A177-3AD203B41FA5}">
                      <a16:colId xmlns:a16="http://schemas.microsoft.com/office/drawing/2014/main" val="1565706915"/>
                    </a:ext>
                  </a:extLst>
                </a:gridCol>
                <a:gridCol w="1371600">
                  <a:extLst>
                    <a:ext uri="{9D8B030D-6E8A-4147-A177-3AD203B41FA5}">
                      <a16:colId xmlns:a16="http://schemas.microsoft.com/office/drawing/2014/main" val="898938958"/>
                    </a:ext>
                  </a:extLst>
                </a:gridCol>
                <a:gridCol w="1371600">
                  <a:extLst>
                    <a:ext uri="{9D8B030D-6E8A-4147-A177-3AD203B41FA5}">
                      <a16:colId xmlns:a16="http://schemas.microsoft.com/office/drawing/2014/main" val="44460431"/>
                    </a:ext>
                  </a:extLst>
                </a:gridCol>
                <a:gridCol w="1371600">
                  <a:extLst>
                    <a:ext uri="{9D8B030D-6E8A-4147-A177-3AD203B41FA5}">
                      <a16:colId xmlns:a16="http://schemas.microsoft.com/office/drawing/2014/main" val="63367686"/>
                    </a:ext>
                  </a:extLst>
                </a:gridCol>
              </a:tblGrid>
              <a:tr h="630886">
                <a:tc>
                  <a:txBody>
                    <a:bodyPr/>
                    <a:lstStyle/>
                    <a:p>
                      <a:pPr algn="ctr"/>
                      <a:r>
                        <a:rPr lang="en-GB" sz="1200" b="0" dirty="0">
                          <a:solidFill>
                            <a:schemeClr val="tx1"/>
                          </a:solidFill>
                          <a:latin typeface="+mn-lt"/>
                        </a:rPr>
                        <a:t>Absolute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Censorship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Economy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Immigrant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Poverty trap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6582528"/>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Achieved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Census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Egalitarian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Institutional racism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Selective use of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5043092"/>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Affluence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Charismatic authority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Elite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Legal rational authority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Slavery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0117849"/>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Ageism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Class alignment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50" b="0" dirty="0">
                          <a:solidFill>
                            <a:schemeClr val="tx1"/>
                          </a:solidFill>
                          <a:latin typeface="+mn-lt"/>
                        </a:rPr>
                        <a:t>Embourgeoisement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err="1">
                          <a:solidFill>
                            <a:schemeClr val="tx1"/>
                          </a:solidFill>
                          <a:latin typeface="+mn-lt"/>
                        </a:rPr>
                        <a:t>Lumpenproletariat</a:t>
                      </a:r>
                      <a:endParaRPr lang="en-GB" sz="1200" b="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Social class/socio-economic class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6291491"/>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Aristocracy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Class struggle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Emigration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Migration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Social construct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85745228"/>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Ascribed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Communism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Environmental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Multiculturalism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Social mobility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50704584"/>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Assimilation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Conformity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Ethical considerations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Neo-conservatism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Socialism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8081562"/>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Asylum seeker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Constituency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Ethnography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Neo-liberalism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State standard of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4173847"/>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Attitude survey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Culture of dependency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False class consciousness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Oligarchy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rPr>
                        <a:t>Subjective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0687278"/>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Bourgeoisie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Cycle of deprivation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Fascism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Petty Bourgeoisie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Surplus wealth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2446143"/>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Bureaucracy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Dictatorship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Feudalism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Propaganda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Trade union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1163262"/>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Capitalism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Discrimination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First past the post (electoral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Relative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Triangulation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246133"/>
                  </a:ext>
                </a:extLst>
              </a:tr>
              <a:tr h="6308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effectLst/>
                          <a:latin typeface="+mn-lt"/>
                        </a:rPr>
                        <a:t>Caste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Distribution (of power and of wealth)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Functionally important roles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Ruling class ideology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b="0" dirty="0">
                          <a:solidFill>
                            <a:schemeClr val="tx1"/>
                          </a:solidFill>
                          <a:latin typeface="+mn-lt"/>
                        </a:rPr>
                        <a:t>Welfare reform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4104067"/>
                  </a:ext>
                </a:extLst>
              </a:tr>
            </a:tbl>
          </a:graphicData>
        </a:graphic>
      </p:graphicFrame>
      <p:pic>
        <p:nvPicPr>
          <p:cNvPr id="6" name="Picture 5">
            <a:extLst>
              <a:ext uri="{FF2B5EF4-FFF2-40B4-BE49-F238E27FC236}">
                <a16:creationId xmlns:a16="http://schemas.microsoft.com/office/drawing/2014/main" id="{72D38424-E49E-4203-A7F3-9C7A82B74424}"/>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spTree>
    <p:extLst>
      <p:ext uri="{BB962C8B-B14F-4D97-AF65-F5344CB8AC3E}">
        <p14:creationId xmlns:p14="http://schemas.microsoft.com/office/powerpoint/2010/main" val="2761967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97357FB-DEB0-4564-A0EC-3F6E64C72DB4}"/>
              </a:ext>
            </a:extLst>
          </p:cNvPr>
          <p:cNvGraphicFramePr>
            <a:graphicFrameLocks noGrp="1"/>
          </p:cNvGraphicFramePr>
          <p:nvPr>
            <p:extLst>
              <p:ext uri="{D42A27DB-BD31-4B8C-83A1-F6EECF244321}">
                <p14:modId xmlns:p14="http://schemas.microsoft.com/office/powerpoint/2010/main" val="1674532864"/>
              </p:ext>
            </p:extLst>
          </p:nvPr>
        </p:nvGraphicFramePr>
        <p:xfrm>
          <a:off x="0" y="0"/>
          <a:ext cx="6858000" cy="5271695"/>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3668137652"/>
                    </a:ext>
                  </a:extLst>
                </a:gridCol>
                <a:gridCol w="3429000">
                  <a:extLst>
                    <a:ext uri="{9D8B030D-6E8A-4147-A177-3AD203B41FA5}">
                      <a16:colId xmlns:a16="http://schemas.microsoft.com/office/drawing/2014/main" val="1765867099"/>
                    </a:ext>
                  </a:extLst>
                </a:gridCol>
              </a:tblGrid>
              <a:tr h="992248">
                <a:tc gridSpan="2">
                  <a:txBody>
                    <a:bodyPr/>
                    <a:lstStyle/>
                    <a:p>
                      <a:pPr algn="ctr"/>
                      <a:r>
                        <a:rPr lang="en-GB" dirty="0">
                          <a:solidFill>
                            <a:schemeClr val="tx1"/>
                          </a:solidFill>
                        </a:rPr>
                        <a:t>Stratification 12 Mark Question Theme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hMerge="1">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5085053"/>
                  </a:ext>
                </a:extLst>
              </a:tr>
              <a:tr h="10945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Meritocracy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Davis and Moore</a:t>
                      </a:r>
                    </a:p>
                    <a:p>
                      <a:pPr algn="ctr"/>
                      <a:r>
                        <a:rPr lang="en-GB" dirty="0"/>
                        <a:t>Marx</a:t>
                      </a:r>
                    </a:p>
                    <a:p>
                      <a:pPr algn="ctr"/>
                      <a:r>
                        <a:rPr lang="en-GB" dirty="0"/>
                        <a:t>Weber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0939653"/>
                  </a:ext>
                </a:extLst>
              </a:tr>
              <a:tr h="992248">
                <a:tc>
                  <a:txBody>
                    <a:bodyPr/>
                    <a:lstStyle/>
                    <a:p>
                      <a:pPr algn="ctr"/>
                      <a:r>
                        <a:rPr lang="en-GB" dirty="0"/>
                        <a:t>Main reason for division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Class </a:t>
                      </a:r>
                    </a:p>
                    <a:p>
                      <a:pPr algn="ctr"/>
                      <a:r>
                        <a:rPr lang="en-GB" dirty="0"/>
                        <a:t>Gender</a:t>
                      </a:r>
                    </a:p>
                    <a:p>
                      <a:pPr algn="ctr"/>
                      <a:r>
                        <a:rPr lang="en-GB" dirty="0"/>
                        <a:t>Ethnicity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6208713"/>
                  </a:ext>
                </a:extLst>
              </a:tr>
              <a:tr h="1101373">
                <a:tc>
                  <a:txBody>
                    <a:bodyPr/>
                    <a:lstStyle/>
                    <a:p>
                      <a:pPr algn="ctr"/>
                      <a:r>
                        <a:rPr lang="en-GB" dirty="0"/>
                        <a:t>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Life cycle of poverty</a:t>
                      </a:r>
                    </a:p>
                    <a:p>
                      <a:pPr algn="ctr"/>
                      <a:r>
                        <a:rPr lang="en-GB" dirty="0"/>
                        <a:t>Culture of poverty</a:t>
                      </a:r>
                    </a:p>
                    <a:p>
                      <a:pPr algn="ctr"/>
                      <a:r>
                        <a:rPr lang="en-GB" dirty="0"/>
                        <a:t>People in poverty</a:t>
                      </a:r>
                    </a:p>
                    <a:p>
                      <a:pPr algn="ctr"/>
                      <a:r>
                        <a:rPr lang="en-GB" dirty="0"/>
                        <a:t>Cycle of poverty</a:t>
                      </a:r>
                    </a:p>
                    <a:p>
                      <a:pPr algn="ctr"/>
                      <a:r>
                        <a:rPr lang="en-GB" dirty="0"/>
                        <a:t>Responsibilities for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785468"/>
                  </a:ext>
                </a:extLst>
              </a:tr>
              <a:tr h="1072513">
                <a:tc>
                  <a:txBody>
                    <a:bodyPr/>
                    <a:lstStyle/>
                    <a:p>
                      <a:pPr algn="ctr"/>
                      <a:r>
                        <a:rPr lang="en-GB" dirty="0"/>
                        <a:t>Power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Weber</a:t>
                      </a:r>
                    </a:p>
                    <a:p>
                      <a:pPr algn="ctr"/>
                      <a:r>
                        <a:rPr lang="en-GB" dirty="0"/>
                        <a:t>Marx</a:t>
                      </a:r>
                    </a:p>
                    <a:p>
                      <a:pPr algn="ctr"/>
                      <a:r>
                        <a:rPr lang="en-GB" dirty="0"/>
                        <a:t>Feminism - </a:t>
                      </a:r>
                      <a:r>
                        <a:rPr lang="en-GB" dirty="0" err="1"/>
                        <a:t>Walby</a:t>
                      </a: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3112677"/>
                  </a:ext>
                </a:extLst>
              </a:tr>
            </a:tbl>
          </a:graphicData>
        </a:graphic>
      </p:graphicFrame>
      <p:pic>
        <p:nvPicPr>
          <p:cNvPr id="5" name="Picture 4">
            <a:extLst>
              <a:ext uri="{FF2B5EF4-FFF2-40B4-BE49-F238E27FC236}">
                <a16:creationId xmlns:a16="http://schemas.microsoft.com/office/drawing/2014/main" id="{0D382995-8F4E-4A79-A863-20EB9EA130D5}"/>
              </a:ext>
            </a:extLst>
          </p:cNvPr>
          <p:cNvPicPr>
            <a:picLocks noChangeAspect="1"/>
          </p:cNvPicPr>
          <p:nvPr/>
        </p:nvPicPr>
        <p:blipFill rotWithShape="1">
          <a:blip r:embed="rId2"/>
          <a:srcRect l="6093" t="36439" r="67372" b="56868"/>
          <a:stretch/>
        </p:blipFill>
        <p:spPr>
          <a:xfrm>
            <a:off x="0" y="9262334"/>
            <a:ext cx="6901032" cy="643666"/>
          </a:xfrm>
          <a:prstGeom prst="rect">
            <a:avLst/>
          </a:prstGeom>
        </p:spPr>
      </p:pic>
      <p:graphicFrame>
        <p:nvGraphicFramePr>
          <p:cNvPr id="7" name="Table 6">
            <a:extLst>
              <a:ext uri="{FF2B5EF4-FFF2-40B4-BE49-F238E27FC236}">
                <a16:creationId xmlns:a16="http://schemas.microsoft.com/office/drawing/2014/main" id="{521E9CF5-0670-42EA-9F9A-E171EF01FEDB}"/>
              </a:ext>
            </a:extLst>
          </p:cNvPr>
          <p:cNvGraphicFramePr>
            <a:graphicFrameLocks noGrp="1"/>
          </p:cNvGraphicFramePr>
          <p:nvPr>
            <p:extLst>
              <p:ext uri="{D42A27DB-BD31-4B8C-83A1-F6EECF244321}">
                <p14:modId xmlns:p14="http://schemas.microsoft.com/office/powerpoint/2010/main" val="1457958943"/>
              </p:ext>
            </p:extLst>
          </p:nvPr>
        </p:nvGraphicFramePr>
        <p:xfrm>
          <a:off x="0" y="5355919"/>
          <a:ext cx="6858000" cy="4409574"/>
        </p:xfrm>
        <a:graphic>
          <a:graphicData uri="http://schemas.openxmlformats.org/drawingml/2006/table">
            <a:tbl>
              <a:tblPr firstRow="1" bandRow="1">
                <a:tableStyleId>{5C22544A-7EE6-4342-B048-85BDC9FD1C3A}</a:tableStyleId>
              </a:tblPr>
              <a:tblGrid>
                <a:gridCol w="1977083">
                  <a:extLst>
                    <a:ext uri="{9D8B030D-6E8A-4147-A177-3AD203B41FA5}">
                      <a16:colId xmlns:a16="http://schemas.microsoft.com/office/drawing/2014/main" val="408794780"/>
                    </a:ext>
                  </a:extLst>
                </a:gridCol>
                <a:gridCol w="4880917">
                  <a:extLst>
                    <a:ext uri="{9D8B030D-6E8A-4147-A177-3AD203B41FA5}">
                      <a16:colId xmlns:a16="http://schemas.microsoft.com/office/drawing/2014/main" val="1498889802"/>
                    </a:ext>
                  </a:extLst>
                </a:gridCol>
              </a:tblGrid>
              <a:tr h="776037">
                <a:tc gridSpan="2">
                  <a:txBody>
                    <a:bodyPr/>
                    <a:lstStyle/>
                    <a:p>
                      <a:pPr algn="ctr"/>
                      <a:r>
                        <a:rPr lang="en-GB" dirty="0">
                          <a:solidFill>
                            <a:schemeClr val="tx1"/>
                          </a:solidFill>
                        </a:rPr>
                        <a:t>Types of social mobility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257697"/>
                  </a:ext>
                </a:extLst>
              </a:tr>
              <a:tr h="776037">
                <a:tc>
                  <a:txBody>
                    <a:bodyPr/>
                    <a:lstStyle/>
                    <a:p>
                      <a:pPr algn="ctr"/>
                      <a:r>
                        <a:rPr lang="en-GB" dirty="0"/>
                        <a:t>Int</a:t>
                      </a:r>
                      <a:r>
                        <a:rPr lang="en-GB" b="1" dirty="0">
                          <a:solidFill>
                            <a:srgbClr val="FF00FF"/>
                          </a:solidFill>
                        </a:rPr>
                        <a:t>ra</a:t>
                      </a:r>
                      <a:r>
                        <a:rPr lang="en-GB" dirty="0"/>
                        <a:t>-generational social mobility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Refers to the movement of an individual between social classes over their lifetime as a result, for example, of promotion.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285052"/>
                  </a:ext>
                </a:extLst>
              </a:tr>
              <a:tr h="776037">
                <a:tc>
                  <a:txBody>
                    <a:bodyPr/>
                    <a:lstStyle/>
                    <a:p>
                      <a:pPr algn="ctr"/>
                      <a:r>
                        <a:rPr lang="en-GB" dirty="0"/>
                        <a:t>Int</a:t>
                      </a:r>
                      <a:r>
                        <a:rPr lang="en-GB" b="1" dirty="0">
                          <a:solidFill>
                            <a:srgbClr val="FF00FF"/>
                          </a:solidFill>
                        </a:rPr>
                        <a:t>er</a:t>
                      </a:r>
                      <a:r>
                        <a:rPr lang="en-GB" dirty="0"/>
                        <a:t>-generational social mobility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Refers to movement between the generations of a family and occurs when a child enters a different social class from his or her parents.</a:t>
                      </a:r>
                    </a:p>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9732677"/>
                  </a:ext>
                </a:extLst>
              </a:tr>
              <a:tr h="776037">
                <a:tc>
                  <a:txBody>
                    <a:bodyPr/>
                    <a:lstStyle/>
                    <a:p>
                      <a:pPr algn="ctr"/>
                      <a:r>
                        <a:rPr lang="en-GB" dirty="0"/>
                        <a:t>Routes to mobility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 educational achievements and credentials</a:t>
                      </a:r>
                    </a:p>
                    <a:p>
                      <a:r>
                        <a:rPr lang="en-GB" dirty="0"/>
                        <a:t>• marriage – although most people marry partners who have</a:t>
                      </a:r>
                    </a:p>
                    <a:p>
                      <a:r>
                        <a:rPr lang="en-GB" dirty="0"/>
                        <a:t>similar educational and occupational profiles to themselves</a:t>
                      </a:r>
                    </a:p>
                    <a:p>
                      <a:r>
                        <a:rPr lang="en-GB" dirty="0"/>
                        <a:t>• windfalls such as an inheritance or a huge National Lottery win</a:t>
                      </a:r>
                    </a:p>
                    <a:p>
                      <a:r>
                        <a:rPr lang="en-GB" dirty="0"/>
                        <a:t>• changes in the occupational structure; for example, a growth in</a:t>
                      </a:r>
                    </a:p>
                    <a:p>
                      <a:r>
                        <a:rPr lang="en-GB" dirty="0"/>
                        <a:t>white-collar work and a reduction in manual work may result</a:t>
                      </a:r>
                    </a:p>
                    <a:p>
                      <a:r>
                        <a:rPr lang="en-GB" dirty="0"/>
                        <a:t>in more chances of upward mobility and fewer chances of</a:t>
                      </a:r>
                    </a:p>
                    <a:p>
                      <a:r>
                        <a:rPr lang="en-GB" dirty="0"/>
                        <a:t>downward mobility.</a:t>
                      </a:r>
                    </a:p>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7195016"/>
                  </a:ext>
                </a:extLst>
              </a:tr>
            </a:tbl>
          </a:graphicData>
        </a:graphic>
      </p:graphicFrame>
    </p:spTree>
    <p:extLst>
      <p:ext uri="{BB962C8B-B14F-4D97-AF65-F5344CB8AC3E}">
        <p14:creationId xmlns:p14="http://schemas.microsoft.com/office/powerpoint/2010/main" val="518786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C70F8-207A-44EA-AB3E-C59FB5542E6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BC7E34A-15A1-4D7E-89E0-ABB537FEE4CC}"/>
              </a:ext>
            </a:extLst>
          </p:cNvPr>
          <p:cNvSpPr>
            <a:spLocks noGrp="1"/>
          </p:cNvSpPr>
          <p:nvPr>
            <p:ph idx="1"/>
          </p:nvPr>
        </p:nvSpPr>
        <p:spPr/>
        <p:txBody>
          <a:bodyPr/>
          <a:lstStyle/>
          <a:p>
            <a:endParaRPr lang="en-GB"/>
          </a:p>
        </p:txBody>
      </p:sp>
      <p:graphicFrame>
        <p:nvGraphicFramePr>
          <p:cNvPr id="4" name="Table 3">
            <a:extLst>
              <a:ext uri="{FF2B5EF4-FFF2-40B4-BE49-F238E27FC236}">
                <a16:creationId xmlns:a16="http://schemas.microsoft.com/office/drawing/2014/main" id="{32912116-02FB-4CBE-B4F1-DD2DC6D04C65}"/>
              </a:ext>
            </a:extLst>
          </p:cNvPr>
          <p:cNvGraphicFramePr>
            <a:graphicFrameLocks noGrp="1"/>
          </p:cNvGraphicFramePr>
          <p:nvPr>
            <p:extLst>
              <p:ext uri="{D42A27DB-BD31-4B8C-83A1-F6EECF244321}">
                <p14:modId xmlns:p14="http://schemas.microsoft.com/office/powerpoint/2010/main" val="565811266"/>
              </p:ext>
            </p:extLst>
          </p:nvPr>
        </p:nvGraphicFramePr>
        <p:xfrm>
          <a:off x="0" y="0"/>
          <a:ext cx="6858000" cy="9906001"/>
        </p:xfrm>
        <a:graphic>
          <a:graphicData uri="http://schemas.openxmlformats.org/drawingml/2006/table">
            <a:tbl>
              <a:tblPr firstRow="1" bandRow="1">
                <a:tableStyleId>{5C22544A-7EE6-4342-B048-85BDC9FD1C3A}</a:tableStyleId>
              </a:tblPr>
              <a:tblGrid>
                <a:gridCol w="950495">
                  <a:extLst>
                    <a:ext uri="{9D8B030D-6E8A-4147-A177-3AD203B41FA5}">
                      <a16:colId xmlns:a16="http://schemas.microsoft.com/office/drawing/2014/main" val="3831157975"/>
                    </a:ext>
                  </a:extLst>
                </a:gridCol>
                <a:gridCol w="2379863">
                  <a:extLst>
                    <a:ext uri="{9D8B030D-6E8A-4147-A177-3AD203B41FA5}">
                      <a16:colId xmlns:a16="http://schemas.microsoft.com/office/drawing/2014/main" val="298868975"/>
                    </a:ext>
                  </a:extLst>
                </a:gridCol>
                <a:gridCol w="1963454">
                  <a:extLst>
                    <a:ext uri="{9D8B030D-6E8A-4147-A177-3AD203B41FA5}">
                      <a16:colId xmlns:a16="http://schemas.microsoft.com/office/drawing/2014/main" val="2695182966"/>
                    </a:ext>
                  </a:extLst>
                </a:gridCol>
                <a:gridCol w="1564188">
                  <a:extLst>
                    <a:ext uri="{9D8B030D-6E8A-4147-A177-3AD203B41FA5}">
                      <a16:colId xmlns:a16="http://schemas.microsoft.com/office/drawing/2014/main" val="570307024"/>
                    </a:ext>
                  </a:extLst>
                </a:gridCol>
              </a:tblGrid>
              <a:tr h="732517">
                <a:tc>
                  <a:txBody>
                    <a:bodyPr/>
                    <a:lstStyle/>
                    <a:p>
                      <a:pPr algn="ctr"/>
                      <a:r>
                        <a:rPr lang="en-GB" sz="1200" b="1" dirty="0">
                          <a:solidFill>
                            <a:schemeClr val="tx1"/>
                          </a:solidFill>
                        </a:rPr>
                        <a:t>Key Thinker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ctr"/>
                      <a:r>
                        <a:rPr lang="en-GB" sz="1200" dirty="0">
                          <a:solidFill>
                            <a:schemeClr val="tx1"/>
                          </a:solidFill>
                        </a:rPr>
                        <a:t>Key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ctr"/>
                      <a:r>
                        <a:rPr lang="en-GB" sz="1200" dirty="0">
                          <a:solidFill>
                            <a:schemeClr val="tx1"/>
                          </a:solidFill>
                        </a:rPr>
                        <a:t>Strengths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ctr"/>
                      <a:r>
                        <a:rPr lang="en-GB" sz="1200" dirty="0">
                          <a:solidFill>
                            <a:schemeClr val="tx1"/>
                          </a:solidFill>
                        </a:rPr>
                        <a:t>Criticisms of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extLst>
                  <a:ext uri="{0D108BD9-81ED-4DB2-BD59-A6C34878D82A}">
                    <a16:rowId xmlns:a16="http://schemas.microsoft.com/office/drawing/2014/main" val="593772922"/>
                  </a:ext>
                </a:extLst>
              </a:tr>
              <a:tr h="2344056">
                <a:tc>
                  <a:txBody>
                    <a:bodyPr/>
                    <a:lstStyle/>
                    <a:p>
                      <a:pPr algn="ctr"/>
                      <a:r>
                        <a:rPr lang="en-GB" sz="1200" b="1" dirty="0">
                          <a:solidFill>
                            <a:schemeClr val="tx1"/>
                          </a:solidFill>
                        </a:rPr>
                        <a:t>Davis and Moore</a:t>
                      </a:r>
                    </a:p>
                    <a:p>
                      <a:pPr algn="ctr"/>
                      <a:endParaRPr lang="en-GB" sz="1200" b="1" dirty="0">
                        <a:solidFill>
                          <a:schemeClr val="tx1"/>
                        </a:solidFill>
                      </a:endParaRPr>
                    </a:p>
                    <a:p>
                      <a:pPr algn="ctr"/>
                      <a:r>
                        <a:rPr lang="en-GB" sz="1000" b="1" dirty="0">
                          <a:solidFill>
                            <a:schemeClr val="tx1"/>
                          </a:solidFill>
                        </a:rPr>
                        <a:t>Functionalist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l"/>
                      <a:r>
                        <a:rPr lang="en-GB" sz="1200" dirty="0"/>
                        <a:t>Social stratification is a universal necessity for every human society. 4 requirements:</a:t>
                      </a:r>
                    </a:p>
                    <a:p>
                      <a:pPr algn="l"/>
                      <a:r>
                        <a:rPr lang="en-GB" sz="1200" dirty="0"/>
                        <a:t>1.All roles must be filled</a:t>
                      </a:r>
                    </a:p>
                    <a:p>
                      <a:pPr algn="l"/>
                      <a:r>
                        <a:rPr lang="en-GB" sz="1200" dirty="0"/>
                        <a:t>2.They must be filled by those best to perform them</a:t>
                      </a:r>
                    </a:p>
                    <a:p>
                      <a:pPr algn="l"/>
                      <a:r>
                        <a:rPr lang="en-GB" sz="1200" dirty="0"/>
                        <a:t>3.Necessary training must take place</a:t>
                      </a:r>
                    </a:p>
                    <a:p>
                      <a:pPr algn="l"/>
                      <a:r>
                        <a:rPr lang="en-GB" sz="1200" dirty="0"/>
                        <a:t>4.Roles must be formed diligently</a:t>
                      </a:r>
                    </a:p>
                    <a:p>
                      <a:pPr algn="l"/>
                      <a:r>
                        <a:rPr lang="en-GB" sz="1200" dirty="0"/>
                        <a:t>Roles must be rewarded based on how important the role 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Explains the purpose of status and the existence of inequalities in all societies.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Many jobs that are vital to society are relatively low paid such as nurses or low status such as charity workers.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4158620"/>
                  </a:ext>
                </a:extLst>
              </a:tr>
              <a:tr h="1652972">
                <a:tc>
                  <a:txBody>
                    <a:bodyPr/>
                    <a:lstStyle/>
                    <a:p>
                      <a:pPr algn="ctr"/>
                      <a:r>
                        <a:rPr lang="en-GB" sz="1200" b="1" dirty="0"/>
                        <a:t>Marx</a:t>
                      </a:r>
                    </a:p>
                    <a:p>
                      <a:pPr algn="ctr"/>
                      <a:endParaRPr lang="en-GB" sz="1200" b="1" dirty="0"/>
                    </a:p>
                    <a:p>
                      <a:pPr algn="ctr"/>
                      <a:r>
                        <a:rPr lang="en-GB" sz="1000" b="1" dirty="0"/>
                        <a:t>Marxist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l"/>
                      <a:r>
                        <a:rPr lang="en-GB" sz="1200" dirty="0"/>
                        <a:t>Capitalism stratifies into 2 groups:</a:t>
                      </a:r>
                    </a:p>
                    <a:p>
                      <a:pPr algn="l"/>
                      <a:r>
                        <a:rPr lang="en-GB" sz="1200" dirty="0"/>
                        <a:t>r/c = </a:t>
                      </a:r>
                      <a:r>
                        <a:rPr lang="en-GB" sz="1200" b="1" dirty="0"/>
                        <a:t>bourgeoise</a:t>
                      </a:r>
                      <a:r>
                        <a:rPr lang="en-GB" sz="1200" dirty="0"/>
                        <a:t>, oppressors, own means of production</a:t>
                      </a:r>
                    </a:p>
                    <a:p>
                      <a:pPr algn="l"/>
                      <a:r>
                        <a:rPr lang="en-GB" sz="1200" dirty="0"/>
                        <a:t>w/c = </a:t>
                      </a:r>
                      <a:r>
                        <a:rPr lang="en-GB" sz="1200" b="1" dirty="0"/>
                        <a:t>proletariat</a:t>
                      </a:r>
                      <a:r>
                        <a:rPr lang="en-GB" sz="1200" dirty="0"/>
                        <a:t>, oppressed/exploited, own labour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Links class with life chances. Shows the inequalities that exist in the stratification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A social revolution has not occurred in Britain.</a:t>
                      </a:r>
                    </a:p>
                    <a:p>
                      <a:pPr algn="l"/>
                      <a:r>
                        <a:rPr lang="en-GB" sz="1200" dirty="0"/>
                        <a:t>Feminists argue that Marxists focus too much on class at the expense of gender inequalities.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3487783"/>
                  </a:ext>
                </a:extLst>
              </a:tr>
              <a:tr h="2588228">
                <a:tc>
                  <a:txBody>
                    <a:bodyPr/>
                    <a:lstStyle/>
                    <a:p>
                      <a:pPr algn="ctr"/>
                      <a:r>
                        <a:rPr lang="en-GB" sz="1200" b="1" dirty="0"/>
                        <a:t>Weber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pPr algn="l"/>
                      <a:r>
                        <a:rPr lang="en-GB" sz="1200" b="1" dirty="0"/>
                        <a:t>Class is not based just on money but also power and status.</a:t>
                      </a:r>
                    </a:p>
                    <a:p>
                      <a:pPr algn="l"/>
                      <a:r>
                        <a:rPr lang="en-GB" sz="1200" dirty="0"/>
                        <a:t>Those who share a similar class background have similar life chances</a:t>
                      </a:r>
                    </a:p>
                    <a:p>
                      <a:pPr algn="l"/>
                      <a:r>
                        <a:rPr lang="en-GB" sz="1200" dirty="0"/>
                        <a:t>1.Charismatic – special qualities of a leader – e.g. Nelson Mandela</a:t>
                      </a:r>
                    </a:p>
                    <a:p>
                      <a:pPr algn="l"/>
                      <a:r>
                        <a:rPr lang="en-GB" sz="1200" dirty="0"/>
                        <a:t>2.Traditional – inherited status – e.g. the Queen</a:t>
                      </a:r>
                    </a:p>
                    <a:p>
                      <a:pPr algn="l"/>
                      <a:r>
                        <a:rPr lang="en-GB" sz="1200" dirty="0"/>
                        <a:t>3.Legal rational – through established laws – e.g. Prime Minister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Explains the impact of status and power for social class.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It does not adequately account for the way in which classes relate to each other.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5247363"/>
                  </a:ext>
                </a:extLst>
              </a:tr>
              <a:tr h="2588228">
                <a:tc>
                  <a:txBody>
                    <a:bodyPr/>
                    <a:lstStyle/>
                    <a:p>
                      <a:pPr algn="ctr"/>
                      <a:r>
                        <a:rPr lang="en-GB" sz="1200" b="1" dirty="0"/>
                        <a:t>Townsend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FF"/>
                    </a:solidFill>
                  </a:tcPr>
                </a:tc>
                <a:tc>
                  <a:txBody>
                    <a:bodyPr/>
                    <a:lstStyle/>
                    <a:p>
                      <a:r>
                        <a:rPr lang="en-GB" sz="1200" b="1" i="0" u="none" strike="noStrike" kern="1200" baseline="0" dirty="0">
                          <a:solidFill>
                            <a:schemeClr val="dk1"/>
                          </a:solidFill>
                          <a:latin typeface="+mn-lt"/>
                          <a:ea typeface="+mn-ea"/>
                          <a:cs typeface="+mn-cs"/>
                        </a:rPr>
                        <a:t>3 measurements of poverty 1.State’s standard - </a:t>
                      </a:r>
                      <a:r>
                        <a:rPr lang="en-GB" sz="1200" b="0" i="0" u="none" strike="noStrike" kern="1200" baseline="0" dirty="0">
                          <a:solidFill>
                            <a:schemeClr val="dk1"/>
                          </a:solidFill>
                          <a:latin typeface="+mn-lt"/>
                          <a:ea typeface="+mn-ea"/>
                          <a:cs typeface="+mn-cs"/>
                        </a:rPr>
                        <a:t>on which </a:t>
                      </a:r>
                      <a:r>
                        <a:rPr lang="en-GB" sz="1200" b="1" i="0" u="none" strike="noStrike" kern="1200" baseline="0" dirty="0">
                          <a:solidFill>
                            <a:schemeClr val="dk1"/>
                          </a:solidFill>
                          <a:latin typeface="+mn-lt"/>
                          <a:ea typeface="+mn-ea"/>
                          <a:cs typeface="+mn-cs"/>
                        </a:rPr>
                        <a:t>official statistics </a:t>
                      </a:r>
                      <a:r>
                        <a:rPr lang="en-GB" sz="1200" b="0" i="0" u="none" strike="noStrike" kern="1200" baseline="0" dirty="0">
                          <a:solidFill>
                            <a:schemeClr val="dk1"/>
                          </a:solidFill>
                          <a:latin typeface="+mn-lt"/>
                          <a:ea typeface="+mn-ea"/>
                          <a:cs typeface="+mn-cs"/>
                        </a:rPr>
                        <a:t>are based, based on individual entitlement to claim some benefits </a:t>
                      </a:r>
                      <a:r>
                        <a:rPr lang="en-GB" sz="1200" b="1" i="0" u="none" strike="noStrike" kern="1200" baseline="0" dirty="0">
                          <a:solidFill>
                            <a:schemeClr val="dk1"/>
                          </a:solidFill>
                          <a:latin typeface="+mn-lt"/>
                          <a:ea typeface="+mn-ea"/>
                          <a:cs typeface="+mn-cs"/>
                        </a:rPr>
                        <a:t>2.Relative income </a:t>
                      </a:r>
                      <a:r>
                        <a:rPr lang="en-GB" sz="1200" b="0" i="0" u="none" strike="noStrike" kern="1200" baseline="0" dirty="0">
                          <a:solidFill>
                            <a:schemeClr val="dk1"/>
                          </a:solidFill>
                          <a:latin typeface="+mn-lt"/>
                          <a:ea typeface="+mn-ea"/>
                          <a:cs typeface="+mn-cs"/>
                        </a:rPr>
                        <a:t>– identifying households whose income falls below the average for similar households  </a:t>
                      </a:r>
                      <a:r>
                        <a:rPr lang="en-GB" sz="1200" b="1" i="0" u="none" strike="noStrike" kern="1200" baseline="0" dirty="0">
                          <a:solidFill>
                            <a:schemeClr val="dk1"/>
                          </a:solidFill>
                          <a:latin typeface="+mn-lt"/>
                          <a:ea typeface="+mn-ea"/>
                          <a:cs typeface="+mn-cs"/>
                        </a:rPr>
                        <a:t>3.Relative deprivation </a:t>
                      </a:r>
                      <a:r>
                        <a:rPr lang="en-GB" sz="1200" b="0" i="0" u="none" strike="noStrike" kern="1200" baseline="0" dirty="0">
                          <a:solidFill>
                            <a:schemeClr val="dk1"/>
                          </a:solidFill>
                          <a:latin typeface="+mn-lt"/>
                          <a:ea typeface="+mn-ea"/>
                          <a:cs typeface="+mn-cs"/>
                        </a:rPr>
                        <a:t>- lack the resources to obtain the types of diet, do activities and have living conditions that are widely available in the society they live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Clearly shows the impact of relative poverty and the problems with the governments measurements of poverty.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dirty="0"/>
                        <a:t>Questions can be asked about his measurement of poverty – </a:t>
                      </a:r>
                      <a:r>
                        <a:rPr lang="en-GB" sz="1200" dirty="0" err="1"/>
                        <a:t>eg</a:t>
                      </a:r>
                      <a:r>
                        <a:rPr lang="en-GB" sz="1200" dirty="0"/>
                        <a:t> not having a roast lunch.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8342743"/>
                  </a:ext>
                </a:extLst>
              </a:tr>
            </a:tbl>
          </a:graphicData>
        </a:graphic>
      </p:graphicFrame>
    </p:spTree>
    <p:extLst>
      <p:ext uri="{BB962C8B-B14F-4D97-AF65-F5344CB8AC3E}">
        <p14:creationId xmlns:p14="http://schemas.microsoft.com/office/powerpoint/2010/main" val="31604284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2737</TotalTime>
  <Words>2411</Words>
  <Application>Microsoft Office PowerPoint</Application>
  <PresentationFormat>A4 Paper (210x297 mm)</PresentationFormat>
  <Paragraphs>404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  GCSE Sociology                   Revision: Paper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Sociology                   Revision: Paper 2</dc:title>
  <dc:creator>Miss S. Gordon</dc:creator>
  <cp:lastModifiedBy>Miss S. Gordon</cp:lastModifiedBy>
  <cp:revision>21</cp:revision>
  <dcterms:created xsi:type="dcterms:W3CDTF">2024-05-13T08:57:27Z</dcterms:created>
  <dcterms:modified xsi:type="dcterms:W3CDTF">2024-05-15T06:34:53Z</dcterms:modified>
</cp:coreProperties>
</file>