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4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8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3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6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6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2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5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4A9F-A8C1-46C7-A127-7E8689371521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74DF-3041-455C-8C1A-BB7C54315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ryptageo.fr/wp-content/uploads/2017/03/france_dans_le_retro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AQA GCSE Revision </a:t>
            </a:r>
            <a:r>
              <a:rPr lang="en-GB" dirty="0" err="1" smtClean="0"/>
              <a:t>Mindmaps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Name:________________________________________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43862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10335352" y="1513034"/>
            <a:ext cx="1770993" cy="1237804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Les </a:t>
            </a:r>
            <a:r>
              <a:rPr lang="en-GB" u="sng" dirty="0" err="1">
                <a:solidFill>
                  <a:prstClr val="black"/>
                </a:solidFill>
              </a:rPr>
              <a:t>problèmes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Les solutions</a:t>
            </a:r>
          </a:p>
          <a:p>
            <a:r>
              <a:rPr lang="en-GB" dirty="0">
                <a:solidFill>
                  <a:prstClr val="black"/>
                </a:solidFill>
              </a:rPr>
              <a:t>aider les </a:t>
            </a:r>
            <a:r>
              <a:rPr lang="en-GB" dirty="0" err="1">
                <a:solidFill>
                  <a:prstClr val="black"/>
                </a:solidFill>
              </a:rPr>
              <a:t>pauvres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travailler</a:t>
            </a:r>
            <a:r>
              <a:rPr lang="en-GB" dirty="0">
                <a:solidFill>
                  <a:prstClr val="black"/>
                </a:solidFill>
              </a:rPr>
              <a:t> pour </a:t>
            </a:r>
            <a:r>
              <a:rPr lang="en-GB" dirty="0" err="1">
                <a:solidFill>
                  <a:prstClr val="black"/>
                </a:solidFill>
              </a:rPr>
              <a:t>une</a:t>
            </a:r>
            <a:r>
              <a:rPr lang="en-GB" dirty="0">
                <a:solidFill>
                  <a:prstClr val="black"/>
                </a:solidFill>
              </a:rPr>
              <a:t> oeuvre </a:t>
            </a:r>
            <a:r>
              <a:rPr lang="en-GB" dirty="0" err="1">
                <a:solidFill>
                  <a:prstClr val="black"/>
                </a:solidFill>
              </a:rPr>
              <a:t>caritative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donner les choses indispensables</a:t>
            </a:r>
          </a:p>
          <a:p>
            <a:r>
              <a:rPr lang="en-GB" dirty="0">
                <a:solidFill>
                  <a:prstClr val="black"/>
                </a:solidFill>
              </a:rPr>
              <a:t>faire du </a:t>
            </a:r>
            <a:r>
              <a:rPr lang="en-GB" dirty="0" err="1">
                <a:solidFill>
                  <a:prstClr val="black"/>
                </a:solidFill>
              </a:rPr>
              <a:t>bénévolat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créer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emplois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construire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logements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vacciner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enfants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envoyer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l’argent</a:t>
            </a:r>
            <a:r>
              <a:rPr lang="en-GB" dirty="0">
                <a:solidFill>
                  <a:prstClr val="black"/>
                </a:solidFill>
              </a:rPr>
              <a:t> / des </a:t>
            </a:r>
            <a:r>
              <a:rPr lang="en-GB" dirty="0" err="1">
                <a:solidFill>
                  <a:prstClr val="black"/>
                </a:solidFill>
              </a:rPr>
              <a:t>vêtements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acheter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produits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équitables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protèger</a:t>
            </a:r>
            <a:r>
              <a:rPr lang="en-GB" dirty="0">
                <a:solidFill>
                  <a:prstClr val="black"/>
                </a:solidFill>
              </a:rPr>
              <a:t> les plus </a:t>
            </a:r>
            <a:r>
              <a:rPr lang="en-GB" dirty="0" err="1">
                <a:solidFill>
                  <a:prstClr val="black"/>
                </a:solidFill>
              </a:rPr>
              <a:t>démunis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partager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richesses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construire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puits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049" y="109309"/>
            <a:ext cx="390563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Les SDF </a:t>
            </a:r>
            <a:r>
              <a:rPr lang="en-GB" sz="1400" b="1" dirty="0" err="1">
                <a:solidFill>
                  <a:prstClr val="black"/>
                </a:solidFill>
              </a:rPr>
              <a:t>mendient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dans</a:t>
            </a:r>
            <a:r>
              <a:rPr lang="en-GB" sz="1400" b="1" dirty="0">
                <a:solidFill>
                  <a:prstClr val="black"/>
                </a:solidFill>
              </a:rPr>
              <a:t> la rue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C’est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leur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choix</a:t>
            </a:r>
            <a:r>
              <a:rPr lang="en-GB" sz="1400" b="1" dirty="0">
                <a:solidFill>
                  <a:prstClr val="black"/>
                </a:solidFill>
              </a:rPr>
              <a:t> d’être </a:t>
            </a:r>
            <a:r>
              <a:rPr lang="en-GB" sz="1400" b="1" dirty="0" err="1">
                <a:solidFill>
                  <a:prstClr val="black"/>
                </a:solidFill>
              </a:rPr>
              <a:t>dans</a:t>
            </a:r>
            <a:r>
              <a:rPr lang="en-GB" sz="1400" b="1" dirty="0">
                <a:solidFill>
                  <a:prstClr val="black"/>
                </a:solidFill>
              </a:rPr>
              <a:t> la rue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On </a:t>
            </a:r>
            <a:r>
              <a:rPr lang="en-GB" sz="1400" b="1" dirty="0" err="1">
                <a:solidFill>
                  <a:prstClr val="black"/>
                </a:solidFill>
              </a:rPr>
              <a:t>entend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parler</a:t>
            </a:r>
            <a:r>
              <a:rPr lang="en-GB" sz="1400" b="1" dirty="0">
                <a:solidFill>
                  <a:prstClr val="black"/>
                </a:solidFill>
              </a:rPr>
              <a:t> des </a:t>
            </a:r>
            <a:r>
              <a:rPr lang="en-GB" sz="1400" b="1" dirty="0" err="1">
                <a:solidFill>
                  <a:prstClr val="black"/>
                </a:solidFill>
              </a:rPr>
              <a:t>problèmes</a:t>
            </a:r>
            <a:r>
              <a:rPr lang="en-GB" sz="1400" b="1" dirty="0">
                <a:solidFill>
                  <a:prstClr val="black"/>
                </a:solidFill>
              </a:rPr>
              <a:t> aux </a:t>
            </a:r>
            <a:r>
              <a:rPr lang="en-GB" sz="1400" b="1" dirty="0" err="1">
                <a:solidFill>
                  <a:prstClr val="black"/>
                </a:solidFill>
              </a:rPr>
              <a:t>informations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On </a:t>
            </a:r>
            <a:r>
              <a:rPr lang="en-GB" sz="1400" b="1" dirty="0" err="1">
                <a:solidFill>
                  <a:prstClr val="black"/>
                </a:solidFill>
              </a:rPr>
              <a:t>demande</a:t>
            </a:r>
            <a:r>
              <a:rPr lang="en-GB" sz="1400" b="1" dirty="0">
                <a:solidFill>
                  <a:prstClr val="black"/>
                </a:solidFill>
              </a:rPr>
              <a:t> des </a:t>
            </a:r>
            <a:r>
              <a:rPr lang="en-GB" sz="1400" b="1" dirty="0" err="1">
                <a:solidFill>
                  <a:prstClr val="black"/>
                </a:solidFill>
              </a:rPr>
              <a:t>volontaires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Il </a:t>
            </a:r>
            <a:r>
              <a:rPr lang="en-GB" sz="1400" b="1" dirty="0" err="1">
                <a:solidFill>
                  <a:prstClr val="black"/>
                </a:solidFill>
              </a:rPr>
              <a:t>n’y</a:t>
            </a:r>
            <a:r>
              <a:rPr lang="en-GB" sz="1400" b="1" dirty="0">
                <a:solidFill>
                  <a:prstClr val="black"/>
                </a:solidFill>
              </a:rPr>
              <a:t> a pas de sans-</a:t>
            </a:r>
            <a:r>
              <a:rPr lang="en-GB" sz="1400" b="1" dirty="0" err="1">
                <a:solidFill>
                  <a:prstClr val="black"/>
                </a:solidFill>
              </a:rPr>
              <a:t>abri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où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j’habite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J’aide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collectant</a:t>
            </a:r>
            <a:r>
              <a:rPr lang="en-GB" sz="1400" b="1" dirty="0">
                <a:solidFill>
                  <a:prstClr val="black"/>
                </a:solidFill>
              </a:rPr>
              <a:t> de </a:t>
            </a:r>
            <a:r>
              <a:rPr lang="en-GB" sz="1400" b="1" dirty="0" err="1">
                <a:solidFill>
                  <a:prstClr val="black"/>
                </a:solidFill>
              </a:rPr>
              <a:t>l’argent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me </a:t>
            </a:r>
            <a:r>
              <a:rPr lang="en-GB" sz="1400" b="1" dirty="0" err="1">
                <a:solidFill>
                  <a:prstClr val="black"/>
                </a:solidFill>
              </a:rPr>
              <a:t>sens</a:t>
            </a:r>
            <a:r>
              <a:rPr lang="en-GB" sz="1400" b="1" dirty="0">
                <a:solidFill>
                  <a:prstClr val="black"/>
                </a:solidFill>
              </a:rPr>
              <a:t> mal à </a:t>
            </a:r>
            <a:r>
              <a:rPr lang="en-GB" sz="1400" b="1" dirty="0" err="1">
                <a:solidFill>
                  <a:prstClr val="black"/>
                </a:solidFill>
              </a:rPr>
              <a:t>l’aise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trouve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qu’il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est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anormal</a:t>
            </a:r>
            <a:r>
              <a:rPr lang="en-GB" sz="1400" b="1" dirty="0">
                <a:solidFill>
                  <a:prstClr val="black"/>
                </a:solidFill>
              </a:rPr>
              <a:t> de </a:t>
            </a:r>
            <a:r>
              <a:rPr lang="en-GB" sz="1400" b="1" dirty="0" err="1">
                <a:solidFill>
                  <a:prstClr val="black"/>
                </a:solidFill>
              </a:rPr>
              <a:t>mendier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Les </a:t>
            </a:r>
            <a:r>
              <a:rPr lang="en-GB" sz="1400" b="1" dirty="0" err="1">
                <a:solidFill>
                  <a:prstClr val="black"/>
                </a:solidFill>
              </a:rPr>
              <a:t>filles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sont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particulièrement</a:t>
            </a:r>
            <a:r>
              <a:rPr lang="en-GB" sz="1400" b="1" dirty="0">
                <a:solidFill>
                  <a:prstClr val="black"/>
                </a:solidFill>
              </a:rPr>
              <a:t> à </a:t>
            </a:r>
            <a:r>
              <a:rPr lang="en-GB" sz="1400" b="1" dirty="0" err="1">
                <a:solidFill>
                  <a:prstClr val="black"/>
                </a:solidFill>
              </a:rPr>
              <a:t>risque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J’utilise</a:t>
            </a:r>
            <a:r>
              <a:rPr lang="en-GB" sz="1400" b="1" dirty="0">
                <a:solidFill>
                  <a:prstClr val="black"/>
                </a:solidFill>
              </a:rPr>
              <a:t> amazon smile</a:t>
            </a:r>
          </a:p>
          <a:p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9457" y="2583223"/>
            <a:ext cx="3993703" cy="246221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vu un SDF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mendiait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choqué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qu’il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soit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dans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la rue et le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froid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donné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l’argent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un SDF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lui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acheté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un café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chaud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fait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une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collecte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l’école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sponsorisé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un enfant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Après le tsunami/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l’ouragan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/ la fin de la guerre,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voulu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aidé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en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donnant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…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Il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aurait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fallu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806035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pauvreté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seuil</a:t>
            </a:r>
            <a:r>
              <a:rPr lang="en-GB" sz="1200" dirty="0">
                <a:solidFill>
                  <a:prstClr val="black"/>
                </a:solidFill>
              </a:rPr>
              <a:t> de </a:t>
            </a:r>
            <a:r>
              <a:rPr lang="en-GB" sz="1200" dirty="0" err="1">
                <a:solidFill>
                  <a:prstClr val="black"/>
                </a:solidFill>
              </a:rPr>
              <a:t>pauvreté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chômage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SDF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L’organisation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caritative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quartiers</a:t>
            </a:r>
          </a:p>
          <a:p>
            <a:r>
              <a:rPr lang="en-GB" sz="1200" dirty="0">
                <a:solidFill>
                  <a:prstClr val="black"/>
                </a:solidFill>
              </a:rPr>
              <a:t>un sac de </a:t>
            </a:r>
            <a:r>
              <a:rPr lang="en-GB" sz="1200" dirty="0" err="1">
                <a:solidFill>
                  <a:prstClr val="black"/>
                </a:solidFill>
              </a:rPr>
              <a:t>couchage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volontaire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l’alcoolisme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suicide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inégalités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cercle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vicieux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emploi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cantine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solidaire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Macadam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malnutrition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désastreux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sale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dangereux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risqué</a:t>
            </a:r>
          </a:p>
          <a:p>
            <a:r>
              <a:rPr lang="en-GB" sz="1200" dirty="0">
                <a:solidFill>
                  <a:prstClr val="black"/>
                </a:solidFill>
              </a:rPr>
              <a:t>grave</a:t>
            </a:r>
          </a:p>
          <a:p>
            <a:r>
              <a:rPr lang="en-GB" sz="1200" dirty="0">
                <a:solidFill>
                  <a:prstClr val="black"/>
                </a:solidFill>
              </a:rPr>
              <a:t>violent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collecter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mendier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sauver</a:t>
            </a:r>
            <a:r>
              <a:rPr lang="en-GB" sz="1200" dirty="0">
                <a:solidFill>
                  <a:prstClr val="black"/>
                </a:solidFill>
              </a:rPr>
              <a:t>/</a:t>
            </a:r>
            <a:r>
              <a:rPr lang="en-GB" sz="1200" dirty="0" err="1">
                <a:solidFill>
                  <a:prstClr val="black"/>
                </a:solidFill>
              </a:rPr>
              <a:t>protéger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dormir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encourager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arrêter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économiser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éliminer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aider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utiliser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3651" y="54552"/>
            <a:ext cx="170485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en</a:t>
            </a:r>
            <a:r>
              <a:rPr lang="en-GB" sz="1200" dirty="0">
                <a:solidFill>
                  <a:prstClr val="black"/>
                </a:solidFill>
              </a:rPr>
              <a:t> hiver,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tous</a:t>
            </a:r>
            <a:r>
              <a:rPr lang="en-GB" sz="1200" dirty="0">
                <a:solidFill>
                  <a:prstClr val="black"/>
                </a:solidFill>
              </a:rPr>
              <a:t> les </a:t>
            </a:r>
            <a:r>
              <a:rPr lang="en-GB" sz="1200" dirty="0" err="1">
                <a:solidFill>
                  <a:prstClr val="black"/>
                </a:solidFill>
              </a:rPr>
              <a:t>jours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parfois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le temps</a:t>
            </a: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Ce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matin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Avant de me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rendre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compte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du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problème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Quand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j’aurai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18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j’avais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de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l’argent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je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7308" y="4944028"/>
            <a:ext cx="40565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Le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gouvernement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devrait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..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On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construire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changerais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…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me porter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volontaire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ferai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attention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Nous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devrions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réduire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la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mortalité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infantile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quand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les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vaccins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existent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3675" y="3041533"/>
            <a:ext cx="177482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</a:t>
            </a:r>
            <a:r>
              <a:rPr lang="en-GB" sz="1200" dirty="0" err="1">
                <a:solidFill>
                  <a:prstClr val="black"/>
                </a:solidFill>
              </a:rPr>
              <a:t>d’abord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Puis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Surtout,</a:t>
            </a: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5447" y="692598"/>
            <a:ext cx="2533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aider tout le monde</a:t>
            </a:r>
          </a:p>
          <a:p>
            <a:r>
              <a:rPr lang="en-GB" dirty="0" err="1">
                <a:solidFill>
                  <a:prstClr val="black"/>
                </a:solidFill>
              </a:rPr>
              <a:t>résoudre</a:t>
            </a:r>
            <a:r>
              <a:rPr lang="en-GB" dirty="0">
                <a:solidFill>
                  <a:prstClr val="black"/>
                </a:solidFill>
              </a:rPr>
              <a:t> le </a:t>
            </a:r>
            <a:r>
              <a:rPr lang="en-GB" dirty="0" err="1">
                <a:solidFill>
                  <a:prstClr val="black"/>
                </a:solidFill>
              </a:rPr>
              <a:t>chomage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gaspiller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ressources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mendier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changer le monde</a:t>
            </a:r>
          </a:p>
          <a:p>
            <a:r>
              <a:rPr lang="en-GB" dirty="0" err="1">
                <a:solidFill>
                  <a:prstClr val="black"/>
                </a:solidFill>
              </a:rPr>
              <a:t>empêcher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catatrophes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naturelles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obliger</a:t>
            </a:r>
            <a:r>
              <a:rPr lang="en-GB" dirty="0">
                <a:solidFill>
                  <a:prstClr val="black"/>
                </a:solidFill>
              </a:rPr>
              <a:t> le </a:t>
            </a:r>
            <a:r>
              <a:rPr lang="en-GB" dirty="0" err="1">
                <a:solidFill>
                  <a:prstClr val="black"/>
                </a:solidFill>
              </a:rPr>
              <a:t>gouvernement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10830620" y="2781576"/>
            <a:ext cx="1770993" cy="1237804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6735" y="4426528"/>
            <a:ext cx="1868190" cy="181588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ma </a:t>
            </a:r>
            <a:r>
              <a:rPr lang="en-GB" sz="1400" dirty="0" err="1">
                <a:solidFill>
                  <a:prstClr val="black"/>
                </a:solidFill>
              </a:rPr>
              <a:t>ville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Afrique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le tiers monde</a:t>
            </a:r>
          </a:p>
          <a:p>
            <a:r>
              <a:rPr lang="en-GB" sz="1400" dirty="0" err="1">
                <a:solidFill>
                  <a:prstClr val="black"/>
                </a:solidFill>
              </a:rPr>
              <a:t>Afin</a:t>
            </a:r>
            <a:r>
              <a:rPr lang="en-GB" sz="1400" dirty="0">
                <a:solidFill>
                  <a:prstClr val="black"/>
                </a:solidFill>
              </a:rPr>
              <a:t> de </a:t>
            </a:r>
            <a:r>
              <a:rPr lang="en-GB" sz="1400" dirty="0" err="1">
                <a:solidFill>
                  <a:prstClr val="black"/>
                </a:solidFill>
              </a:rPr>
              <a:t>protèger</a:t>
            </a:r>
            <a:r>
              <a:rPr lang="en-GB" sz="1400" dirty="0">
                <a:solidFill>
                  <a:prstClr val="black"/>
                </a:solidFill>
              </a:rPr>
              <a:t> les </a:t>
            </a:r>
            <a:r>
              <a:rPr lang="en-GB" sz="1400" dirty="0" err="1">
                <a:solidFill>
                  <a:prstClr val="black"/>
                </a:solidFill>
              </a:rPr>
              <a:t>enfants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veut</a:t>
            </a:r>
            <a:r>
              <a:rPr lang="en-GB" sz="1400" dirty="0">
                <a:solidFill>
                  <a:prstClr val="black"/>
                </a:solidFill>
              </a:rPr>
              <a:t> plus </a:t>
            </a:r>
            <a:r>
              <a:rPr lang="en-GB" sz="1400" dirty="0" err="1">
                <a:solidFill>
                  <a:prstClr val="black"/>
                </a:solidFill>
              </a:rPr>
              <a:t>d’égalité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a un </a:t>
            </a:r>
            <a:r>
              <a:rPr lang="en-GB" sz="1400" dirty="0" err="1">
                <a:solidFill>
                  <a:prstClr val="black"/>
                </a:solidFill>
              </a:rPr>
              <a:t>coeur</a:t>
            </a:r>
            <a:r>
              <a:rPr lang="en-GB" sz="1400" dirty="0">
                <a:solidFill>
                  <a:prstClr val="black"/>
                </a:solidFill>
              </a:rPr>
              <a:t>,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0" y="7043056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7 Global issues : Poverty and homelessness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5838" y="2819091"/>
            <a:ext cx="1653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</a:rPr>
              <a:t>On </a:t>
            </a:r>
            <a:r>
              <a:rPr lang="en-GB" sz="1400" dirty="0" err="1">
                <a:solidFill>
                  <a:schemeClr val="bg2"/>
                </a:solidFill>
              </a:rPr>
              <a:t>peut</a:t>
            </a:r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</a:rPr>
              <a:t>Il </a:t>
            </a:r>
            <a:r>
              <a:rPr lang="en-GB" sz="1400" dirty="0" err="1">
                <a:solidFill>
                  <a:schemeClr val="bg2"/>
                </a:solidFill>
              </a:rPr>
              <a:t>est</a:t>
            </a:r>
            <a:r>
              <a:rPr lang="en-GB" sz="1400" dirty="0">
                <a:solidFill>
                  <a:schemeClr val="bg2"/>
                </a:solidFill>
              </a:rPr>
              <a:t> + </a:t>
            </a:r>
            <a:r>
              <a:rPr lang="en-GB" sz="1400" dirty="0" err="1">
                <a:solidFill>
                  <a:schemeClr val="bg2"/>
                </a:solidFill>
              </a:rPr>
              <a:t>adj</a:t>
            </a:r>
            <a:r>
              <a:rPr lang="en-GB" sz="1400" dirty="0">
                <a:solidFill>
                  <a:schemeClr val="bg2"/>
                </a:solidFill>
              </a:rPr>
              <a:t>+ de</a:t>
            </a:r>
          </a:p>
          <a:p>
            <a:r>
              <a:rPr lang="en-GB" sz="1400" dirty="0">
                <a:solidFill>
                  <a:schemeClr val="bg2"/>
                </a:solidFill>
              </a:rPr>
              <a:t>On </a:t>
            </a:r>
            <a:r>
              <a:rPr lang="en-GB" sz="1400" dirty="0" err="1">
                <a:solidFill>
                  <a:schemeClr val="bg2"/>
                </a:solidFill>
              </a:rPr>
              <a:t>doit</a:t>
            </a:r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</a:rPr>
              <a:t>On </a:t>
            </a:r>
            <a:r>
              <a:rPr lang="en-GB" sz="1400" dirty="0" err="1">
                <a:solidFill>
                  <a:schemeClr val="bg2"/>
                </a:solidFill>
              </a:rPr>
              <a:t>devrait</a:t>
            </a:r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</a:rPr>
              <a:t>Il </a:t>
            </a:r>
            <a:r>
              <a:rPr lang="en-GB" sz="1400" dirty="0" err="1">
                <a:solidFill>
                  <a:schemeClr val="bg2"/>
                </a:solidFill>
              </a:rPr>
              <a:t>faut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8864" y="1579574"/>
            <a:ext cx="165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</a:rPr>
              <a:t>On ne </a:t>
            </a:r>
            <a:r>
              <a:rPr lang="en-GB" sz="1400" dirty="0" err="1">
                <a:solidFill>
                  <a:schemeClr val="bg2"/>
                </a:solidFill>
              </a:rPr>
              <a:t>peut</a:t>
            </a:r>
            <a:r>
              <a:rPr lang="en-GB" sz="1400" dirty="0">
                <a:solidFill>
                  <a:schemeClr val="bg2"/>
                </a:solidFill>
              </a:rPr>
              <a:t> pas</a:t>
            </a:r>
          </a:p>
          <a:p>
            <a:r>
              <a:rPr lang="en-GB" sz="1400" dirty="0">
                <a:solidFill>
                  <a:schemeClr val="bg2"/>
                </a:solidFill>
              </a:rPr>
              <a:t>Il </a:t>
            </a:r>
            <a:r>
              <a:rPr lang="en-GB" sz="1400" dirty="0" err="1">
                <a:solidFill>
                  <a:schemeClr val="bg2"/>
                </a:solidFill>
              </a:rPr>
              <a:t>est</a:t>
            </a:r>
            <a:r>
              <a:rPr lang="en-GB" sz="1400" dirty="0">
                <a:solidFill>
                  <a:schemeClr val="bg2"/>
                </a:solidFill>
              </a:rPr>
              <a:t> + </a:t>
            </a:r>
            <a:r>
              <a:rPr lang="en-GB" sz="1400" dirty="0" err="1">
                <a:solidFill>
                  <a:schemeClr val="bg2"/>
                </a:solidFill>
              </a:rPr>
              <a:t>adj</a:t>
            </a:r>
            <a:r>
              <a:rPr lang="en-GB" sz="1400" dirty="0">
                <a:solidFill>
                  <a:schemeClr val="bg2"/>
                </a:solidFill>
              </a:rPr>
              <a:t>+ de</a:t>
            </a:r>
          </a:p>
          <a:p>
            <a:r>
              <a:rPr lang="en-GB" sz="1400" dirty="0">
                <a:solidFill>
                  <a:schemeClr val="bg2"/>
                </a:solidFill>
              </a:rPr>
              <a:t>On ne </a:t>
            </a:r>
            <a:r>
              <a:rPr lang="en-GB" sz="1400" dirty="0" err="1">
                <a:solidFill>
                  <a:schemeClr val="bg2"/>
                </a:solidFill>
              </a:rPr>
              <a:t>doit</a:t>
            </a:r>
            <a:r>
              <a:rPr lang="en-GB" sz="1400" dirty="0">
                <a:solidFill>
                  <a:schemeClr val="bg2"/>
                </a:solidFill>
              </a:rPr>
              <a:t> pas</a:t>
            </a:r>
          </a:p>
          <a:p>
            <a:r>
              <a:rPr lang="en-GB" sz="1400" dirty="0">
                <a:solidFill>
                  <a:schemeClr val="bg2"/>
                </a:solidFill>
              </a:rPr>
              <a:t>On </a:t>
            </a:r>
            <a:r>
              <a:rPr lang="en-GB" sz="1400" dirty="0" err="1">
                <a:solidFill>
                  <a:schemeClr val="bg2"/>
                </a:solidFill>
              </a:rPr>
              <a:t>risque</a:t>
            </a:r>
            <a:endParaRPr lang="en-GB" sz="1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494" y="-14683"/>
            <a:ext cx="2034688" cy="1083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17" y="5032714"/>
            <a:ext cx="1451333" cy="9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796737" y="83434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5224" y="33232"/>
            <a:ext cx="390563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Je  </a:t>
            </a:r>
            <a:r>
              <a:rPr lang="en-GB" sz="1400" b="1" dirty="0" err="1">
                <a:solidFill>
                  <a:prstClr val="black"/>
                </a:solidFill>
              </a:rPr>
              <a:t>m’intéresse</a:t>
            </a:r>
            <a:r>
              <a:rPr lang="en-GB" sz="1400" b="1" dirty="0">
                <a:solidFill>
                  <a:prstClr val="black"/>
                </a:solidFill>
              </a:rPr>
              <a:t> à </a:t>
            </a:r>
            <a:r>
              <a:rPr lang="en-GB" sz="1400" b="1" dirty="0" err="1">
                <a:solidFill>
                  <a:prstClr val="black"/>
                </a:solidFill>
              </a:rPr>
              <a:t>l’histoire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J’aime</a:t>
            </a:r>
            <a:r>
              <a:rPr lang="en-GB" sz="1400" b="1" dirty="0">
                <a:solidFill>
                  <a:prstClr val="black"/>
                </a:solidFill>
              </a:rPr>
              <a:t> faire beaucoup de choses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On fait du sport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Ma petite </a:t>
            </a:r>
            <a:r>
              <a:rPr lang="en-GB" sz="1400" b="1" dirty="0" err="1">
                <a:solidFill>
                  <a:prstClr val="black"/>
                </a:solidFill>
              </a:rPr>
              <a:t>soeur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préfère</a:t>
            </a:r>
            <a:r>
              <a:rPr lang="en-GB" sz="1400" b="1" dirty="0">
                <a:solidFill>
                  <a:prstClr val="black"/>
                </a:solidFill>
              </a:rPr>
              <a:t> se faire bronzer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On </a:t>
            </a:r>
            <a:r>
              <a:rPr lang="en-GB" sz="1400" b="1" dirty="0" err="1">
                <a:solidFill>
                  <a:prstClr val="black"/>
                </a:solidFill>
              </a:rPr>
              <a:t>essaie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toujours</a:t>
            </a:r>
            <a:r>
              <a:rPr lang="en-GB" sz="1400" b="1" dirty="0">
                <a:solidFill>
                  <a:prstClr val="black"/>
                </a:solidFill>
              </a:rPr>
              <a:t> de manger un plat </a:t>
            </a:r>
            <a:r>
              <a:rPr lang="en-GB" sz="1400" b="1" dirty="0" err="1">
                <a:solidFill>
                  <a:prstClr val="black"/>
                </a:solidFill>
              </a:rPr>
              <a:t>typique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Mes</a:t>
            </a:r>
            <a:r>
              <a:rPr lang="en-GB" sz="1400" b="1" dirty="0">
                <a:solidFill>
                  <a:prstClr val="black"/>
                </a:solidFill>
              </a:rPr>
              <a:t> parents </a:t>
            </a:r>
            <a:r>
              <a:rPr lang="en-GB" sz="1400" b="1" dirty="0" err="1">
                <a:solidFill>
                  <a:prstClr val="black"/>
                </a:solidFill>
              </a:rPr>
              <a:t>aiment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bien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visiter</a:t>
            </a:r>
            <a:r>
              <a:rPr lang="en-GB" sz="1400" b="1" dirty="0">
                <a:solidFill>
                  <a:prstClr val="black"/>
                </a:solidFill>
              </a:rPr>
              <a:t> les </a:t>
            </a:r>
            <a:r>
              <a:rPr lang="en-GB" sz="1400" b="1" dirty="0" err="1">
                <a:solidFill>
                  <a:prstClr val="black"/>
                </a:solidFill>
              </a:rPr>
              <a:t>musées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J’aime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sortir</a:t>
            </a:r>
            <a:r>
              <a:rPr lang="en-GB" sz="1400" b="1" dirty="0">
                <a:solidFill>
                  <a:prstClr val="black"/>
                </a:solidFill>
              </a:rPr>
              <a:t> le </a:t>
            </a:r>
            <a:r>
              <a:rPr lang="en-GB" sz="1400" b="1" dirty="0" err="1">
                <a:solidFill>
                  <a:prstClr val="black"/>
                </a:solidFill>
              </a:rPr>
              <a:t>soir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Ma </a:t>
            </a:r>
            <a:r>
              <a:rPr lang="en-GB" sz="1400" b="1" dirty="0" err="1">
                <a:solidFill>
                  <a:prstClr val="black"/>
                </a:solidFill>
              </a:rPr>
              <a:t>mère</a:t>
            </a:r>
            <a:r>
              <a:rPr lang="en-GB" sz="1400" b="1" dirty="0">
                <a:solidFill>
                  <a:prstClr val="black"/>
                </a:solidFill>
              </a:rPr>
              <a:t> ne </a:t>
            </a:r>
            <a:r>
              <a:rPr lang="en-GB" sz="1400" b="1" dirty="0" err="1">
                <a:solidFill>
                  <a:prstClr val="black"/>
                </a:solidFill>
              </a:rPr>
              <a:t>veut</a:t>
            </a:r>
            <a:r>
              <a:rPr lang="en-GB" sz="1400" b="1" dirty="0">
                <a:solidFill>
                  <a:prstClr val="black"/>
                </a:solidFill>
              </a:rPr>
              <a:t> pas </a:t>
            </a:r>
            <a:r>
              <a:rPr lang="en-GB" sz="1400" b="1" dirty="0" err="1">
                <a:solidFill>
                  <a:prstClr val="black"/>
                </a:solidFill>
              </a:rPr>
              <a:t>cuisiner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partant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vacances</a:t>
            </a:r>
            <a:r>
              <a:rPr lang="en-GB" sz="1400" b="1" dirty="0">
                <a:solidFill>
                  <a:prstClr val="black"/>
                </a:solidFill>
              </a:rPr>
              <a:t> à </a:t>
            </a:r>
            <a:r>
              <a:rPr lang="en-GB" sz="1400" b="1" dirty="0" err="1">
                <a:solidFill>
                  <a:prstClr val="black"/>
                </a:solidFill>
              </a:rPr>
              <a:t>l’étranger</a:t>
            </a:r>
            <a:r>
              <a:rPr lang="en-GB" sz="1400" b="1" dirty="0">
                <a:solidFill>
                  <a:prstClr val="black"/>
                </a:solidFill>
              </a:rPr>
              <a:t>, on </a:t>
            </a:r>
            <a:r>
              <a:rPr lang="en-GB" sz="1400" b="1" dirty="0" err="1">
                <a:solidFill>
                  <a:prstClr val="black"/>
                </a:solidFill>
              </a:rPr>
              <a:t>peut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pratiquer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ses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langues</a:t>
            </a:r>
            <a:endParaRPr lang="en-GB" sz="1400" b="1" dirty="0">
              <a:solidFill>
                <a:prstClr val="black"/>
              </a:solidFill>
            </a:endParaRPr>
          </a:p>
          <a:p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9457" y="2583223"/>
            <a:ext cx="3993703" cy="267765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suis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allé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en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Italie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Nous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avons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visité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Rome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est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resté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dans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un petit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hôtel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fabuleux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mère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a perdu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ses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lunettes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Comme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il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pleuvait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, nous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avons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dû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rester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l’hôtel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Le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repas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mauvais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délicieux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La douche ne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fonctionnait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pas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vole son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passeport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suis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tombé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 et je me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suis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cassé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 le bras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dû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se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rendre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l’hôpital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région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destination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vacances</a:t>
            </a:r>
            <a:r>
              <a:rPr lang="en-GB" sz="1200" dirty="0">
                <a:solidFill>
                  <a:prstClr val="black"/>
                </a:solidFill>
              </a:rPr>
              <a:t> (actives)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mer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plage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monuments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L’hôtel</a:t>
            </a:r>
            <a:r>
              <a:rPr lang="en-GB" sz="1200" dirty="0">
                <a:solidFill>
                  <a:prstClr val="black"/>
                </a:solidFill>
              </a:rPr>
              <a:t> de </a:t>
            </a:r>
            <a:r>
              <a:rPr lang="en-GB" sz="1200" dirty="0" err="1">
                <a:solidFill>
                  <a:prstClr val="black"/>
                </a:solidFill>
              </a:rPr>
              <a:t>ville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boite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restaurant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joli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charnant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luxueux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propre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délicieux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long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dangereux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touristique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typique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chic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agréable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</a:p>
          <a:p>
            <a:r>
              <a:rPr lang="en-GB" sz="1200" dirty="0">
                <a:solidFill>
                  <a:prstClr val="black"/>
                </a:solidFill>
              </a:rPr>
              <a:t>se </a:t>
            </a:r>
            <a:r>
              <a:rPr lang="en-GB" sz="1200" dirty="0" err="1">
                <a:solidFill>
                  <a:prstClr val="black"/>
                </a:solidFill>
              </a:rPr>
              <a:t>loger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se </a:t>
            </a:r>
            <a:r>
              <a:rPr lang="en-GB" sz="1200" dirty="0" err="1">
                <a:solidFill>
                  <a:prstClr val="black"/>
                </a:solidFill>
              </a:rPr>
              <a:t>rendre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rester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s’interesser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passer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découvrir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s’amuser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acheter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visiter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se relaxer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danser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retourner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commander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9948" y="33232"/>
            <a:ext cx="170485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vacances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tous</a:t>
            </a:r>
            <a:r>
              <a:rPr lang="en-GB" sz="1200" dirty="0">
                <a:solidFill>
                  <a:prstClr val="black"/>
                </a:solidFill>
              </a:rPr>
              <a:t> les </a:t>
            </a:r>
            <a:r>
              <a:rPr lang="en-GB" sz="1200" dirty="0" err="1">
                <a:solidFill>
                  <a:prstClr val="black"/>
                </a:solidFill>
              </a:rPr>
              <a:t>jours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soir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chaque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matin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s;’</a:t>
            </a:r>
            <a:r>
              <a:rPr lang="en-GB" sz="1200" dirty="0" err="1">
                <a:solidFill>
                  <a:prstClr val="black"/>
                </a:solidFill>
              </a:rPr>
              <a:t>il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pleut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L’été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Quand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il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pleuvait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Quand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on sera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fatigué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L’année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prochaine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Les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prochaines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vacances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j’étais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riche,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175" y="5042118"/>
            <a:ext cx="394638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rêve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de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visiter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..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On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profiter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de la piscine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voudrais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voir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…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ferai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le tour du monde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rencontrerai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Nous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resterons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découvrir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2499" y="3612046"/>
            <a:ext cx="177482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</a:t>
            </a:r>
            <a:r>
              <a:rPr lang="en-GB" sz="1200" dirty="0" err="1">
                <a:solidFill>
                  <a:prstClr val="black"/>
                </a:solidFill>
              </a:rPr>
              <a:t>d’abord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Puis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Surtout,</a:t>
            </a:r>
          </a:p>
          <a:p>
            <a:r>
              <a:rPr lang="en-GB" sz="1200" dirty="0">
                <a:solidFill>
                  <a:prstClr val="black"/>
                </a:solidFill>
              </a:rPr>
              <a:t>après</a:t>
            </a: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0311" y="5311589"/>
            <a:ext cx="1868190" cy="13849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touristes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familles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Pour les plus </a:t>
            </a:r>
            <a:r>
              <a:rPr lang="en-GB" sz="1400" dirty="0" err="1">
                <a:solidFill>
                  <a:prstClr val="black"/>
                </a:solidFill>
              </a:rPr>
              <a:t>jeunes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aime</a:t>
            </a:r>
            <a:r>
              <a:rPr lang="en-GB" sz="1400" dirty="0">
                <a:solidFill>
                  <a:prstClr val="black"/>
                </a:solidFill>
              </a:rPr>
              <a:t> le sport</a:t>
            </a: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préfère</a:t>
            </a:r>
            <a:r>
              <a:rPr lang="en-GB" sz="1400" dirty="0">
                <a:solidFill>
                  <a:prstClr val="black"/>
                </a:solidFill>
              </a:rPr>
              <a:t> la culture</a:t>
            </a:r>
          </a:p>
          <a:p>
            <a:r>
              <a:rPr lang="en-GB" sz="1400" dirty="0">
                <a:solidFill>
                  <a:prstClr val="black"/>
                </a:solidFill>
              </a:rPr>
              <a:t>Pour les couples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0" y="7043056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8 Travel and Tourism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664" y="299769"/>
            <a:ext cx="4160763" cy="4160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48605" y="45106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hlinkClick r:id="rId3"/>
              </a:rPr>
              <a:t>http://www.decryptageo.fr/wp-content/uploads/2017/03/france_dans_le_retro.jpg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397666" y="4784639"/>
            <a:ext cx="31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Carte des </a:t>
            </a:r>
            <a:r>
              <a:rPr lang="en-GB" dirty="0" err="1"/>
              <a:t>régions</a:t>
            </a:r>
            <a:r>
              <a:rPr lang="en-GB" dirty="0"/>
              <a:t> et </a:t>
            </a:r>
            <a:r>
              <a:rPr lang="en-GB" dirty="0" err="1"/>
              <a:t>specialités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4404" t="18572" r="23274" b="7142"/>
          <a:stretch/>
        </p:blipFill>
        <p:spPr>
          <a:xfrm>
            <a:off x="9296610" y="5219262"/>
            <a:ext cx="1474061" cy="15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u="sng" dirty="0" err="1">
                <a:solidFill>
                  <a:prstClr val="black"/>
                </a:solidFill>
                <a:cs typeface="Calibri"/>
              </a:rPr>
              <a:t>Matière</a:t>
            </a:r>
            <a:r>
              <a:rPr lang="en-GB" u="sng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u="sng" dirty="0" err="1">
                <a:solidFill>
                  <a:prstClr val="black"/>
                </a:solidFill>
                <a:cs typeface="Calibri"/>
              </a:rPr>
              <a:t>préférée</a:t>
            </a:r>
            <a:endParaRPr lang="en-GB" u="sng" dirty="0" err="1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u="sng" dirty="0" err="1">
                <a:solidFill>
                  <a:prstClr val="black"/>
                </a:solidFill>
              </a:rPr>
              <a:t>Matière</a:t>
            </a:r>
            <a:r>
              <a:rPr lang="en-GB" u="sng" dirty="0">
                <a:solidFill>
                  <a:prstClr val="black"/>
                </a:solidFill>
              </a:rPr>
              <a:t> que </a:t>
            </a:r>
            <a:r>
              <a:rPr lang="en-GB" u="sng" dirty="0" err="1">
                <a:solidFill>
                  <a:prstClr val="black"/>
                </a:solidFill>
              </a:rPr>
              <a:t>je</a:t>
            </a:r>
            <a:r>
              <a:rPr lang="en-GB" u="sng" dirty="0">
                <a:solidFill>
                  <a:prstClr val="black"/>
                </a:solidFill>
              </a:rPr>
              <a:t> ne</a:t>
            </a:r>
            <a:r>
              <a:rPr lang="en-GB" u="sng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u="sng" dirty="0" err="1">
                <a:solidFill>
                  <a:prstClr val="black"/>
                </a:solidFill>
                <a:cs typeface="Calibri"/>
              </a:rPr>
              <a:t>supporte</a:t>
            </a:r>
            <a:r>
              <a:rPr lang="en-GB" u="sng" dirty="0">
                <a:solidFill>
                  <a:prstClr val="black"/>
                </a:solidFill>
                <a:cs typeface="Calibri"/>
              </a:rPr>
              <a:t> pas</a:t>
            </a:r>
            <a:endParaRPr lang="en-GB" u="sng" dirty="0">
              <a:solidFill>
                <a:prstClr val="black"/>
              </a:solidFill>
            </a:endParaRPr>
          </a:p>
          <a:p>
            <a:endParaRPr lang="en-GB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  <a:cs typeface="Calibri"/>
              </a:rPr>
              <a:t>Le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professeur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crie</a:t>
            </a:r>
            <a:r>
              <a:rPr lang="en-GB" dirty="0">
                <a:solidFill>
                  <a:prstClr val="black"/>
                </a:solidFill>
                <a:cs typeface="Calibri"/>
              </a:rPr>
              <a:t> beaucoup</a:t>
            </a: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reçois</a:t>
            </a:r>
            <a:r>
              <a:rPr lang="en-GB" dirty="0">
                <a:solidFill>
                  <a:prstClr val="black"/>
                </a:solidFill>
                <a:cs typeface="Calibri"/>
              </a:rPr>
              <a:t> trop de devoirs</a:t>
            </a: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dirty="0">
                <a:solidFill>
                  <a:prstClr val="black"/>
                </a:solidFill>
                <a:cs typeface="Calibri"/>
              </a:rPr>
              <a:t> ne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comprends</a:t>
            </a:r>
            <a:r>
              <a:rPr lang="en-GB" dirty="0">
                <a:solidFill>
                  <a:prstClr val="black"/>
                </a:solidFill>
                <a:cs typeface="Calibri"/>
              </a:rPr>
              <a:t> pas les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problèmes</a:t>
            </a: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m'ennuie</a:t>
            </a:r>
          </a:p>
          <a:p>
            <a:r>
              <a:rPr lang="en-GB" dirty="0">
                <a:solidFill>
                  <a:prstClr val="black"/>
                </a:solidFill>
                <a:cs typeface="Calibri"/>
              </a:rPr>
              <a:t>Ce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n'est</a:t>
            </a:r>
            <a:r>
              <a:rPr lang="en-GB" dirty="0">
                <a:solidFill>
                  <a:prstClr val="black"/>
                </a:solidFill>
                <a:cs typeface="Calibri"/>
              </a:rPr>
              <a:t> pas mon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truc</a:t>
            </a: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J'ai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été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puni</a:t>
            </a:r>
            <a:r>
              <a:rPr lang="en-GB" dirty="0">
                <a:solidFill>
                  <a:prstClr val="black"/>
                </a:solidFill>
                <a:cs typeface="Calibri"/>
              </a:rPr>
              <a:t>(e)</a:t>
            </a:r>
          </a:p>
          <a:p>
            <a:r>
              <a:rPr lang="en-GB" dirty="0">
                <a:solidFill>
                  <a:prstClr val="black"/>
                </a:solidFill>
                <a:cs typeface="Calibri"/>
              </a:rPr>
              <a:t>Le prof a des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chouchous</a:t>
            </a: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C'est</a:t>
            </a:r>
            <a:r>
              <a:rPr lang="en-GB" dirty="0">
                <a:solidFill>
                  <a:prstClr val="black"/>
                </a:solidFill>
                <a:cs typeface="Calibri"/>
              </a:rPr>
              <a:t> inutile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9763" y="-14683"/>
            <a:ext cx="390525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J'étudie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>
                <a:cs typeface="Calibri"/>
              </a:rPr>
              <a:t>le </a:t>
            </a:r>
            <a:r>
              <a:rPr lang="en-GB" sz="1400" b="1" dirty="0" err="1">
                <a:cs typeface="Calibri"/>
              </a:rPr>
              <a:t>français</a:t>
            </a:r>
            <a:r>
              <a:rPr lang="en-GB" sz="1400" b="1" dirty="0">
                <a:cs typeface="Calibri"/>
              </a:rPr>
              <a:t> </a:t>
            </a:r>
            <a:r>
              <a:rPr lang="en-GB" sz="1400" b="1" dirty="0" err="1">
                <a:cs typeface="Calibri"/>
              </a:rPr>
              <a:t>depuis</a:t>
            </a:r>
            <a:r>
              <a:rPr lang="en-GB" sz="1400" b="1" dirty="0">
                <a:cs typeface="Calibri"/>
              </a:rPr>
              <a:t> cinq </a:t>
            </a:r>
            <a:r>
              <a:rPr lang="en-GB" sz="1400" b="1" dirty="0" err="1">
                <a:cs typeface="Calibri"/>
              </a:rPr>
              <a:t>ans</a:t>
            </a:r>
            <a:endParaRPr lang="en-GB" dirty="0" err="1"/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J'aime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beaucoup les maths</a:t>
            </a:r>
          </a:p>
          <a:p>
            <a:r>
              <a:rPr lang="en-GB" sz="1400" b="1" dirty="0">
                <a:solidFill>
                  <a:prstClr val="black"/>
                </a:solidFill>
                <a:cs typeface="Calibri"/>
              </a:rPr>
              <a:t>Mon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professeur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de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musique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est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très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sévère</a:t>
            </a:r>
          </a:p>
          <a:p>
            <a:r>
              <a:rPr lang="en-GB" sz="1400" b="1" dirty="0">
                <a:solidFill>
                  <a:prstClr val="black"/>
                </a:solidFill>
                <a:cs typeface="Calibri"/>
              </a:rPr>
              <a:t>Nous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avons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 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une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bibliothèque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où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j'aime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lire et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réviser</a:t>
            </a:r>
          </a:p>
          <a:p>
            <a:r>
              <a:rPr lang="en-GB" sz="1400" b="1" dirty="0">
                <a:solidFill>
                  <a:prstClr val="black"/>
                </a:solidFill>
                <a:cs typeface="Calibri"/>
              </a:rPr>
              <a:t>Les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cours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commencent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/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finissent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à ..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heures</a:t>
            </a:r>
          </a:p>
          <a:p>
            <a:r>
              <a:rPr lang="en-GB" sz="1400" b="1" dirty="0">
                <a:solidFill>
                  <a:prstClr val="black"/>
                </a:solidFill>
                <a:cs typeface="Calibri"/>
              </a:rPr>
              <a:t>Les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leçons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durent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une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heure</a:t>
            </a:r>
          </a:p>
          <a:p>
            <a:r>
              <a:rPr lang="en-GB" sz="1400" b="1" dirty="0">
                <a:solidFill>
                  <a:prstClr val="black"/>
                </a:solidFill>
                <a:cs typeface="Calibri"/>
              </a:rPr>
              <a:t>On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travaille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dur</a:t>
            </a: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trouve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l'anglais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difficile</a:t>
            </a: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ne mange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jamais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à la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cantine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9763" y="2495550"/>
            <a:ext cx="3994150" cy="246221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 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eu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 cinq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cours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hier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J'aurai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préféré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avoir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musique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J'aurai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aimé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arrêter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les sciences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mais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dû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continuer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 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n'aimais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pas le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français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 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l'école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primaire</a:t>
            </a:r>
            <a:endParaRPr lang="en-GB" sz="1400" dirty="0" err="1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laissé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tombé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le dessin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l'année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dernière</a:t>
            </a:r>
            <a:endParaRPr lang="en-GB" sz="1400" dirty="0" err="1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Un nouveau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gymnase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construit</a:t>
            </a:r>
            <a:endParaRPr lang="en-GB" sz="1400" dirty="0" err="1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agrandi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 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la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cantine</a:t>
            </a:r>
            <a:endParaRPr lang="en-GB" sz="1400" dirty="0" err="1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fait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mes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devoirs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 beaucoup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apprécié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 ma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visite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scolaire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cours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proviseur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salle</a:t>
            </a:r>
            <a:r>
              <a:rPr lang="en-GB" sz="1200" dirty="0">
                <a:solidFill>
                  <a:prstClr val="black"/>
                </a:solidFill>
              </a:rPr>
              <a:t> de </a:t>
            </a:r>
            <a:r>
              <a:rPr lang="en-GB" sz="1200" dirty="0" err="1">
                <a:solidFill>
                  <a:prstClr val="black"/>
                </a:solidFill>
              </a:rPr>
              <a:t>classe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ordinateurs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gymnase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bâtiment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élève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Les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matières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Une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bibilothèque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casse-croûte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 cartable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Les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copains</a:t>
            </a:r>
            <a:endParaRPr lang="en-GB" sz="1200" dirty="0" err="1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copines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Les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labos</a:t>
            </a:r>
            <a:endParaRPr lang="en-GB" sz="1200" dirty="0" err="1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>
                <a:solidFill>
                  <a:prstClr val="black"/>
                </a:solidFill>
              </a:rPr>
              <a:t>difficile</a:t>
            </a:r>
          </a:p>
          <a:p>
            <a:r>
              <a:rPr lang="en-GB" sz="1200" u="sng" dirty="0" err="1">
                <a:solidFill>
                  <a:prstClr val="black"/>
                </a:solidFill>
                <a:cs typeface="Calibri"/>
              </a:rPr>
              <a:t>sévère</a:t>
            </a:r>
          </a:p>
          <a:p>
            <a:r>
              <a:rPr lang="en-GB" sz="1200" u="sng" dirty="0" err="1">
                <a:solidFill>
                  <a:prstClr val="black"/>
                </a:solidFill>
                <a:cs typeface="Calibri"/>
              </a:rPr>
              <a:t>fascinant</a:t>
            </a:r>
          </a:p>
          <a:p>
            <a:r>
              <a:rPr lang="en-GB" sz="1200" u="sng" dirty="0" err="1">
                <a:solidFill>
                  <a:prstClr val="black"/>
                </a:solidFill>
                <a:cs typeface="Calibri"/>
              </a:rPr>
              <a:t>moderne</a:t>
            </a:r>
          </a:p>
          <a:p>
            <a:r>
              <a:rPr lang="en-GB" sz="1200" u="sng" dirty="0">
                <a:solidFill>
                  <a:prstClr val="black"/>
                </a:solidFill>
                <a:cs typeface="Calibri"/>
              </a:rPr>
              <a:t>démodé</a:t>
            </a:r>
          </a:p>
          <a:p>
            <a:r>
              <a:rPr lang="en-GB" sz="1200" u="sng" dirty="0">
                <a:solidFill>
                  <a:prstClr val="black"/>
                </a:solidFill>
                <a:cs typeface="Calibri"/>
              </a:rPr>
              <a:t>facile</a:t>
            </a:r>
          </a:p>
          <a:p>
            <a:r>
              <a:rPr lang="en-GB" sz="1200" u="sng" dirty="0">
                <a:solidFill>
                  <a:prstClr val="black"/>
                </a:solidFill>
                <a:cs typeface="Calibri"/>
              </a:rPr>
              <a:t>utile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  <a:endParaRPr lang="en-GB" sz="1200" dirty="0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étudier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apprendre</a:t>
            </a:r>
            <a:endParaRPr lang="en-GB" sz="1200" dirty="0" err="1">
              <a:solidFill>
                <a:prstClr val="black"/>
              </a:solidFill>
            </a:endParaRPr>
          </a:p>
          <a:p>
            <a:r>
              <a:rPr lang="en-GB" sz="1200">
                <a:solidFill>
                  <a:prstClr val="black"/>
                </a:solidFill>
              </a:rPr>
              <a:t>faire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lire</a:t>
            </a:r>
          </a:p>
          <a:p>
            <a:r>
              <a:rPr lang="en-GB" sz="1200" dirty="0">
                <a:solidFill>
                  <a:prstClr val="black"/>
                </a:solidFill>
              </a:rPr>
              <a:t>manger</a:t>
            </a:r>
            <a:endParaRPr lang="en-GB" sz="1200" dirty="0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bavarder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jouer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constuire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dessiner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cuisiner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aller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emmener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8941" y="54552"/>
            <a:ext cx="1704975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souvent</a:t>
            </a:r>
            <a:endParaRPr lang="en-GB" dirty="0" err="1">
              <a:solidFill>
                <a:prstClr val="black"/>
              </a:solidFill>
            </a:endParaRPr>
          </a:p>
          <a:p>
            <a:r>
              <a:rPr lang="en-GB" sz="1200" dirty="0" err="1">
                <a:cs typeface="Calibri"/>
              </a:rPr>
              <a:t>parfois</a:t>
            </a:r>
          </a:p>
          <a:p>
            <a:r>
              <a:rPr lang="en-GB" sz="1200" dirty="0" err="1">
                <a:cs typeface="Calibri"/>
              </a:rPr>
              <a:t>tous</a:t>
            </a:r>
            <a:r>
              <a:rPr lang="en-GB" sz="1200" dirty="0">
                <a:cs typeface="Calibri"/>
              </a:rPr>
              <a:t> les </a:t>
            </a:r>
            <a:r>
              <a:rPr lang="en-GB" sz="1200" dirty="0" err="1">
                <a:cs typeface="Calibri"/>
              </a:rPr>
              <a:t>jours</a:t>
            </a: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L'année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dernière</a:t>
            </a:r>
            <a:endParaRPr lang="en-GB" sz="1200" dirty="0" err="1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En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quatrième</a:t>
            </a:r>
            <a:endParaRPr lang="en-GB" sz="1200" dirty="0" err="1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Ce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matin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Hier</a:t>
            </a:r>
          </a:p>
          <a:p>
            <a:r>
              <a:rPr lang="en-GB" sz="1200" dirty="0" err="1">
                <a:solidFill>
                  <a:srgbClr val="2E75B6"/>
                </a:solidFill>
                <a:cs typeface="Calibri"/>
              </a:rPr>
              <a:t>Récemment</a:t>
            </a:r>
            <a:endParaRPr lang="en-GB" sz="1200" dirty="0" err="1">
              <a:solidFill>
                <a:srgbClr val="2E75B6"/>
              </a:solidFill>
            </a:endParaRPr>
          </a:p>
          <a:p>
            <a:r>
              <a:rPr lang="en-GB" sz="1200" dirty="0" err="1">
                <a:solidFill>
                  <a:srgbClr val="2E75B6"/>
                </a:solidFill>
                <a:cs typeface="Calibri"/>
              </a:rPr>
              <a:t>Quand</a:t>
            </a:r>
            <a:r>
              <a:rPr lang="en-GB" sz="1200" dirty="0">
                <a:solidFill>
                  <a:srgbClr val="2E75B6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2E75B6"/>
                </a:solidFill>
                <a:cs typeface="Calibri"/>
              </a:rPr>
              <a:t>j'étais</a:t>
            </a:r>
            <a:r>
              <a:rPr lang="en-GB" sz="1200" dirty="0">
                <a:solidFill>
                  <a:srgbClr val="2E75B6"/>
                </a:solidFill>
                <a:cs typeface="Calibri"/>
              </a:rPr>
              <a:t> à </a:t>
            </a:r>
            <a:r>
              <a:rPr lang="en-GB" sz="1200" dirty="0" err="1">
                <a:solidFill>
                  <a:srgbClr val="2E75B6"/>
                </a:solidFill>
                <a:cs typeface="Calibri"/>
              </a:rPr>
              <a:t>l'école</a:t>
            </a:r>
            <a:r>
              <a:rPr lang="en-GB" sz="1200" dirty="0">
                <a:solidFill>
                  <a:srgbClr val="2E75B6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2E75B6"/>
                </a:solidFill>
                <a:cs typeface="Calibri"/>
              </a:rPr>
              <a:t>primaire</a:t>
            </a:r>
            <a:endParaRPr lang="en-GB" sz="1200" dirty="0" err="1">
              <a:solidFill>
                <a:srgbClr val="2E75B6"/>
              </a:solidFill>
            </a:endParaRP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Au lycée, </a:t>
            </a:r>
            <a:endParaRPr lang="en-GB" sz="1200" dirty="0">
              <a:solidFill>
                <a:srgbClr val="ED7D31">
                  <a:lumMod val="75000"/>
                </a:srgbClr>
              </a:solidFill>
              <a:cs typeface="Calibri"/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pouvais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 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 err="1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1008" y="5076825"/>
            <a:ext cx="405606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 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aller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au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théâtre</a:t>
            </a:r>
          </a:p>
          <a:p>
            <a:r>
              <a:rPr lang="en-GB" sz="1400" dirty="0" err="1">
                <a:solidFill>
                  <a:srgbClr val="C55A11"/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voudrais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qu'on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construise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une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piscine</a:t>
            </a:r>
          </a:p>
          <a:p>
            <a:r>
              <a:rPr lang="en-GB" sz="1400" dirty="0">
                <a:solidFill>
                  <a:srgbClr val="C55A11"/>
                </a:solidFill>
                <a:cs typeface="Calibri"/>
              </a:rPr>
              <a:t>Il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faudrait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plus de plats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végétariens</a:t>
            </a:r>
          </a:p>
          <a:p>
            <a:r>
              <a:rPr lang="en-GB" sz="1400" dirty="0" err="1">
                <a:solidFill>
                  <a:srgbClr val="C55A11"/>
                </a:solidFill>
                <a:cs typeface="Calibri"/>
              </a:rPr>
              <a:t>J'irai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à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l'école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à pied</a:t>
            </a:r>
          </a:p>
          <a:p>
            <a:r>
              <a:rPr lang="en-GB" sz="1400" dirty="0">
                <a:solidFill>
                  <a:srgbClr val="C55A11"/>
                </a:solidFill>
                <a:cs typeface="Calibri"/>
              </a:rPr>
              <a:t>On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va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faire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nos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propres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vêtements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en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C55A11"/>
                </a:solidFill>
                <a:cs typeface="Calibri"/>
              </a:rPr>
              <a:t>technologie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4288" y="3108453"/>
            <a:ext cx="177482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</a:t>
            </a:r>
            <a:r>
              <a:rPr lang="en-GB" sz="1200" dirty="0" err="1">
                <a:solidFill>
                  <a:prstClr val="black"/>
                </a:solidFill>
              </a:rPr>
              <a:t>d’abord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Puis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Surtout,</a:t>
            </a: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2086" y="468033"/>
            <a:ext cx="3997963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le </a:t>
            </a:r>
            <a:r>
              <a:rPr lang="en-GB" dirty="0" err="1">
                <a:solidFill>
                  <a:prstClr val="black"/>
                </a:solidFill>
              </a:rPr>
              <a:t>professeur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m'aide</a:t>
            </a:r>
            <a:r>
              <a:rPr lang="en-GB" dirty="0">
                <a:solidFill>
                  <a:prstClr val="black"/>
                </a:solidFill>
              </a:rPr>
              <a:t> beaucoup</a:t>
            </a:r>
          </a:p>
          <a:p>
            <a:r>
              <a:rPr lang="en-GB" dirty="0" err="1">
                <a:solidFill>
                  <a:prstClr val="black"/>
                </a:solidFill>
              </a:rPr>
              <a:t>je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suis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créatif</a:t>
            </a:r>
            <a:r>
              <a:rPr lang="en-GB" dirty="0">
                <a:solidFill>
                  <a:prstClr val="black"/>
                </a:solidFill>
                <a:cs typeface="Calibri"/>
              </a:rPr>
              <a:t>/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créative</a:t>
            </a:r>
            <a:endParaRPr lang="en-GB" dirty="0" err="1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je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suis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féru</a:t>
            </a:r>
            <a:r>
              <a:rPr lang="en-GB" dirty="0">
                <a:solidFill>
                  <a:prstClr val="black"/>
                </a:solidFill>
                <a:cs typeface="Calibri"/>
              </a:rPr>
              <a:t>(e)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d'histoire</a:t>
            </a:r>
            <a:endParaRPr lang="en-GB" dirty="0" err="1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  <a:cs typeface="Calibri"/>
              </a:rPr>
              <a:t>On fait des experiences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J'ai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toujours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aimé</a:t>
            </a:r>
            <a:r>
              <a:rPr lang="en-GB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cuisiner</a:t>
            </a:r>
          </a:p>
          <a:p>
            <a:r>
              <a:rPr lang="en-GB" dirty="0" err="1">
                <a:solidFill>
                  <a:prstClr val="black"/>
                </a:solidFill>
              </a:rPr>
              <a:t>je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veux</a:t>
            </a:r>
            <a:r>
              <a:rPr lang="en-GB" dirty="0">
                <a:solidFill>
                  <a:prstClr val="black"/>
                </a:solidFill>
              </a:rPr>
              <a:t> voyager</a:t>
            </a:r>
          </a:p>
          <a:p>
            <a:r>
              <a:rPr lang="en-GB" dirty="0" err="1">
                <a:solidFill>
                  <a:prstClr val="black"/>
                </a:solidFill>
              </a:rPr>
              <a:t>J'ai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bonnes</a:t>
            </a:r>
            <a:r>
              <a:rPr lang="en-GB" dirty="0">
                <a:solidFill>
                  <a:prstClr val="black"/>
                </a:solidFill>
              </a:rPr>
              <a:t> notes</a:t>
            </a:r>
            <a:endParaRPr lang="en-GB" dirty="0">
              <a:solidFill>
                <a:prstClr val="black"/>
              </a:solidFill>
              <a:cs typeface="Calibri"/>
            </a:endParaRP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J'adore</a:t>
            </a:r>
            <a:r>
              <a:rPr lang="en-GB" dirty="0">
                <a:solidFill>
                  <a:prstClr val="black"/>
                </a:solidFill>
                <a:cs typeface="Calibri"/>
              </a:rPr>
              <a:t> lire</a:t>
            </a:r>
          </a:p>
          <a:p>
            <a:endParaRPr lang="en-GB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4287" y="4695825"/>
            <a:ext cx="1868190" cy="160043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ma </a:t>
            </a:r>
            <a:r>
              <a:rPr lang="en-GB" sz="1400" dirty="0" err="1">
                <a:solidFill>
                  <a:prstClr val="black"/>
                </a:solidFill>
              </a:rPr>
              <a:t>classe</a:t>
            </a:r>
          </a:p>
          <a:p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 France</a:t>
            </a:r>
          </a:p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mon </a:t>
            </a:r>
            <a:r>
              <a:rPr lang="en-GB" sz="1400" dirty="0" err="1">
                <a:solidFill>
                  <a:prstClr val="black"/>
                </a:solidFill>
              </a:rPr>
              <a:t>ancienne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écoles</a:t>
            </a:r>
            <a:endParaRPr lang="en-GB" sz="14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Afin</a:t>
            </a:r>
            <a:r>
              <a:rPr lang="en-GB" sz="1400" dirty="0">
                <a:solidFill>
                  <a:prstClr val="black"/>
                </a:solidFill>
              </a:rPr>
              <a:t> de </a:t>
            </a:r>
            <a:r>
              <a:rPr lang="en-GB" sz="1400" dirty="0" err="1">
                <a:solidFill>
                  <a:prstClr val="black"/>
                </a:solidFill>
              </a:rPr>
              <a:t>m'améliorer</a:t>
            </a:r>
          </a:p>
          <a:p>
            <a:r>
              <a:rPr lang="en-GB" sz="1400" dirty="0">
                <a:solidFill>
                  <a:prstClr val="black"/>
                </a:solidFill>
                <a:cs typeface="Calibri"/>
              </a:rPr>
              <a:t>Pour mon </a:t>
            </a:r>
            <a:r>
              <a:rPr lang="en-GB" sz="1400" dirty="0" err="1">
                <a:solidFill>
                  <a:prstClr val="black"/>
                </a:solidFill>
                <a:cs typeface="Calibri"/>
              </a:rPr>
              <a:t>futur</a:t>
            </a:r>
            <a:r>
              <a:rPr lang="en-GB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dirty="0" err="1">
                <a:solidFill>
                  <a:prstClr val="black"/>
                </a:solidFill>
                <a:cs typeface="Calibri"/>
              </a:rPr>
              <a:t>métier</a:t>
            </a:r>
            <a:endParaRPr lang="en-GB" sz="1400" dirty="0" err="1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a </a:t>
            </a:r>
            <a:r>
              <a:rPr lang="en-GB" sz="1400" dirty="0" err="1">
                <a:solidFill>
                  <a:prstClr val="black"/>
                </a:solidFill>
                <a:cs typeface="Calibri"/>
              </a:rPr>
              <a:t>ce</a:t>
            </a:r>
            <a:r>
              <a:rPr lang="en-GB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dirty="0" err="1">
                <a:solidFill>
                  <a:prstClr val="black"/>
                </a:solidFill>
                <a:cs typeface="Calibri"/>
              </a:rPr>
              <a:t>professeur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0" y="7043056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9 Current and future study and employment: My studies</a:t>
            </a:r>
          </a:p>
        </p:txBody>
      </p:sp>
      <p:pic>
        <p:nvPicPr>
          <p:cNvPr id="5" name="Picture 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25AC28F3-892B-44C9-B3A1-34DBB1E1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217" y="95208"/>
            <a:ext cx="902264" cy="902264"/>
          </a:xfrm>
          <a:prstGeom prst="rect">
            <a:avLst/>
          </a:prstGeom>
        </p:spPr>
      </p:pic>
      <p:pic>
        <p:nvPicPr>
          <p:cNvPr id="10" name="Picture 14" descr="A picture containing building, text&#10;&#10;Description generated with very high confidence">
            <a:extLst>
              <a:ext uri="{FF2B5EF4-FFF2-40B4-BE49-F238E27FC236}">
                <a16:creationId xmlns:a16="http://schemas.microsoft.com/office/drawing/2014/main" xmlns="" id="{AD18224D-FCFD-45BC-B04B-0898EDF1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340" y="5532326"/>
            <a:ext cx="1740464" cy="12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666001" y="109309"/>
            <a:ext cx="1770993" cy="123780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9813" y="152400"/>
            <a:ext cx="38481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Le</a:t>
            </a:r>
            <a:r>
              <a:rPr lang="en-GB" u="sng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u="sng" dirty="0" err="1">
                <a:solidFill>
                  <a:prstClr val="black"/>
                </a:solidFill>
                <a:cs typeface="Calibri"/>
              </a:rPr>
              <a:t>réglement</a:t>
            </a:r>
            <a:endParaRPr lang="en-GB" u="sng" dirty="0" err="1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819" y="2986405"/>
            <a:ext cx="4356953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u="sng" dirty="0" err="1">
                <a:solidFill>
                  <a:prstClr val="black"/>
                </a:solidFill>
              </a:rPr>
              <a:t>L'uniforme</a:t>
            </a:r>
          </a:p>
          <a:p>
            <a:r>
              <a:rPr lang="en-GB" dirty="0" err="1">
                <a:solidFill>
                  <a:prstClr val="black"/>
                </a:solidFill>
              </a:rPr>
              <a:t>Montrer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personnalité</a:t>
            </a:r>
            <a:endParaRPr lang="en-GB" dirty="0" err="1">
              <a:solidFill>
                <a:prstClr val="black"/>
              </a:solidFill>
              <a:cs typeface="Calibri"/>
            </a:endParaRPr>
          </a:p>
          <a:p>
            <a:r>
              <a:rPr lang="en-GB" dirty="0">
                <a:cs typeface="Calibri"/>
              </a:rPr>
              <a:t>Faire la difference entre les riches et les </a:t>
            </a:r>
            <a:r>
              <a:rPr lang="en-GB" dirty="0" err="1">
                <a:cs typeface="Calibri"/>
              </a:rPr>
              <a:t>pauvres</a:t>
            </a:r>
          </a:p>
          <a:p>
            <a:r>
              <a:rPr lang="en-GB" dirty="0" err="1">
                <a:cs typeface="Calibri"/>
              </a:rPr>
              <a:t>Réflèchir</a:t>
            </a:r>
            <a:r>
              <a:rPr lang="en-GB" dirty="0">
                <a:cs typeface="Calibri"/>
              </a:rPr>
              <a:t> à </a:t>
            </a:r>
            <a:r>
              <a:rPr lang="en-GB" dirty="0" err="1">
                <a:cs typeface="Calibri"/>
              </a:rPr>
              <a:t>ce</a:t>
            </a:r>
            <a:r>
              <a:rPr lang="en-GB" dirty="0">
                <a:cs typeface="Calibri"/>
              </a:rPr>
              <a:t> que </a:t>
            </a:r>
            <a:r>
              <a:rPr lang="en-GB" dirty="0" err="1">
                <a:cs typeface="Calibri"/>
              </a:rPr>
              <a:t>l'on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va</a:t>
            </a:r>
            <a:r>
              <a:rPr lang="en-GB" dirty="0">
                <a:cs typeface="Calibri"/>
              </a:rPr>
              <a:t> porter</a:t>
            </a:r>
          </a:p>
          <a:p>
            <a:r>
              <a:rPr lang="en-GB" dirty="0">
                <a:cs typeface="Calibri"/>
              </a:rPr>
              <a:t>Porter un jean / des </a:t>
            </a:r>
            <a:r>
              <a:rPr lang="en-GB" dirty="0" err="1">
                <a:cs typeface="Calibri"/>
              </a:rPr>
              <a:t>vêtements</a:t>
            </a:r>
            <a:r>
              <a:rPr lang="en-GB" dirty="0">
                <a:cs typeface="Calibri"/>
              </a:rPr>
              <a:t> à la mode</a:t>
            </a:r>
          </a:p>
          <a:p>
            <a:r>
              <a:rPr lang="en-GB" dirty="0">
                <a:cs typeface="Calibri"/>
              </a:rPr>
              <a:t>Porter du </a:t>
            </a:r>
            <a:r>
              <a:rPr lang="en-GB" dirty="0" err="1">
                <a:cs typeface="Calibri"/>
              </a:rPr>
              <a:t>maquillage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si</a:t>
            </a:r>
            <a:r>
              <a:rPr lang="en-GB" dirty="0">
                <a:cs typeface="Calibri"/>
              </a:rPr>
              <a:t> on a des boutons</a:t>
            </a:r>
          </a:p>
          <a:p>
            <a:r>
              <a:rPr lang="en-GB" dirty="0">
                <a:cs typeface="Calibri"/>
              </a:rPr>
              <a:t>se </a:t>
            </a:r>
            <a:r>
              <a:rPr lang="en-GB" dirty="0" err="1">
                <a:cs typeface="Calibri"/>
              </a:rPr>
              <a:t>sentir</a:t>
            </a:r>
            <a:r>
              <a:rPr lang="en-GB" dirty="0">
                <a:cs typeface="Calibri"/>
              </a:rPr>
              <a:t> à </a:t>
            </a:r>
            <a:r>
              <a:rPr lang="en-GB" dirty="0" err="1">
                <a:cs typeface="Calibri"/>
              </a:rPr>
              <a:t>l'aise</a:t>
            </a:r>
          </a:p>
          <a:p>
            <a:r>
              <a:rPr lang="en-GB" dirty="0" err="1">
                <a:cs typeface="Calibri"/>
              </a:rPr>
              <a:t>être</a:t>
            </a:r>
            <a:r>
              <a:rPr lang="en-GB" dirty="0">
                <a:cs typeface="Calibri"/>
              </a:rPr>
              <a:t> chic</a:t>
            </a:r>
          </a:p>
          <a:p>
            <a:r>
              <a:rPr lang="en-GB" dirty="0">
                <a:cs typeface="Calibri"/>
              </a:rPr>
              <a:t>changer de style</a:t>
            </a:r>
          </a:p>
          <a:p>
            <a:r>
              <a:rPr lang="en-GB" dirty="0">
                <a:cs typeface="Calibri"/>
              </a:rPr>
              <a:t>changer la couleur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8" y="152400"/>
            <a:ext cx="1806035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réglement</a:t>
            </a:r>
            <a:endParaRPr lang="en-GB" dirty="0" err="1">
              <a:solidFill>
                <a:prstClr val="black"/>
              </a:solidFill>
            </a:endParaRPr>
          </a:p>
          <a:p>
            <a:r>
              <a:rPr lang="en-GB" sz="1200" dirty="0">
                <a:cs typeface="Calibri"/>
              </a:rPr>
              <a:t>Les </a:t>
            </a:r>
            <a:r>
              <a:rPr lang="en-GB" sz="1200" dirty="0" err="1">
                <a:cs typeface="Calibri"/>
              </a:rPr>
              <a:t>consignes</a:t>
            </a:r>
          </a:p>
          <a:p>
            <a:r>
              <a:rPr lang="en-GB" sz="1200" dirty="0">
                <a:cs typeface="Calibri"/>
              </a:rPr>
              <a:t>Le </a:t>
            </a:r>
            <a:r>
              <a:rPr lang="en-GB" sz="1200" dirty="0" err="1">
                <a:cs typeface="Calibri"/>
              </a:rPr>
              <a:t>maquillage</a:t>
            </a:r>
          </a:p>
          <a:p>
            <a:r>
              <a:rPr lang="en-GB" sz="1200" dirty="0" err="1">
                <a:cs typeface="Calibri"/>
              </a:rPr>
              <a:t>L'uniforme</a:t>
            </a:r>
          </a:p>
          <a:p>
            <a:r>
              <a:rPr lang="en-GB" sz="1200" dirty="0">
                <a:cs typeface="Calibri"/>
              </a:rPr>
              <a:t>Les bijoux</a:t>
            </a:r>
          </a:p>
          <a:p>
            <a:r>
              <a:rPr lang="en-GB" sz="1200" dirty="0">
                <a:cs typeface="Calibri"/>
              </a:rPr>
              <a:t>Les </a:t>
            </a:r>
            <a:r>
              <a:rPr lang="en-GB" sz="1200" dirty="0" err="1">
                <a:cs typeface="Calibri"/>
              </a:rPr>
              <a:t>tatouages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 polo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pantalon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Les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chaussures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Les piercings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 portable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  <a:endParaRPr lang="en-GB" sz="1200" u="sng" dirty="0">
              <a:solidFill>
                <a:prstClr val="black"/>
              </a:solidFill>
              <a:cs typeface="Calibri"/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démodé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sz="1200" dirty="0">
                <a:cs typeface="Calibri"/>
              </a:rPr>
              <a:t>chic</a:t>
            </a:r>
          </a:p>
          <a:p>
            <a:r>
              <a:rPr lang="en-GB" sz="1200" dirty="0">
                <a:cs typeface="Calibri"/>
              </a:rPr>
              <a:t>ridicule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moderne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normal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obligatoire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Poli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respectueux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  <a:endParaRPr lang="en-GB" sz="1200" u="sng" dirty="0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améliorer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porter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se </a:t>
            </a:r>
            <a:r>
              <a:rPr lang="en-GB" sz="1200" dirty="0" err="1">
                <a:solidFill>
                  <a:prstClr val="black"/>
                </a:solidFill>
              </a:rPr>
              <a:t>maquiller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quitter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interdire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supprimer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corriger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arriver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salir</a:t>
            </a:r>
          </a:p>
          <a:p>
            <a:r>
              <a:rPr lang="en-GB" sz="1200" dirty="0">
                <a:solidFill>
                  <a:prstClr val="black"/>
                </a:solidFill>
              </a:rPr>
              <a:t>aider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expliquer</a:t>
            </a:r>
            <a:endParaRPr lang="en-GB" sz="1200" dirty="0" err="1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5028" y="152400"/>
            <a:ext cx="405656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srgbClr val="000000"/>
                </a:solidFill>
              </a:rPr>
              <a:t>Talking using "</a:t>
            </a:r>
            <a:r>
              <a:rPr lang="en-GB" sz="1400" u="sng" dirty="0" err="1">
                <a:solidFill>
                  <a:srgbClr val="000000"/>
                </a:solidFill>
              </a:rPr>
              <a:t>si</a:t>
            </a:r>
            <a:r>
              <a:rPr lang="en-GB" sz="1400" u="sng" dirty="0">
                <a:solidFill>
                  <a:srgbClr val="000000"/>
                </a:solidFill>
              </a:rPr>
              <a:t>"</a:t>
            </a:r>
            <a:endParaRPr lang="en-GB" sz="1400" u="sng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Si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j'étais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proviseur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Si </a:t>
            </a:r>
            <a:r>
              <a:rPr lang="en-GB" sz="1400" dirty="0" err="1">
                <a:solidFill>
                  <a:srgbClr val="000000"/>
                </a:solidFill>
              </a:rPr>
              <a:t>c'était</a:t>
            </a:r>
            <a:r>
              <a:rPr lang="en-GB" sz="1400" dirty="0">
                <a:solidFill>
                  <a:srgbClr val="000000"/>
                </a:solidFill>
              </a:rPr>
              <a:t> possible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Si </a:t>
            </a:r>
            <a:r>
              <a:rPr lang="en-GB" sz="1400" dirty="0" err="1">
                <a:solidFill>
                  <a:srgbClr val="000000"/>
                </a:solidFill>
              </a:rPr>
              <a:t>j'avais</a:t>
            </a:r>
            <a:r>
              <a:rPr lang="en-GB" sz="1400" dirty="0">
                <a:solidFill>
                  <a:srgbClr val="000000"/>
                </a:solidFill>
              </a:rPr>
              <a:t> mon </a:t>
            </a:r>
            <a:r>
              <a:rPr lang="en-GB" sz="1400" dirty="0" err="1">
                <a:solidFill>
                  <a:srgbClr val="000000"/>
                </a:solidFill>
              </a:rPr>
              <a:t>propre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collège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Si </a:t>
            </a:r>
            <a:r>
              <a:rPr lang="en-GB" sz="1400" dirty="0" err="1">
                <a:solidFill>
                  <a:srgbClr val="000000"/>
                </a:solidFill>
              </a:rPr>
              <a:t>j'étais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ministre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Si </a:t>
            </a:r>
            <a:r>
              <a:rPr lang="en-GB" sz="1400" dirty="0" err="1">
                <a:solidFill>
                  <a:srgbClr val="000000"/>
                </a:solidFill>
              </a:rPr>
              <a:t>j'avais</a:t>
            </a:r>
            <a:r>
              <a:rPr lang="en-GB" sz="1400" dirty="0">
                <a:solidFill>
                  <a:srgbClr val="000000"/>
                </a:solidFill>
              </a:rPr>
              <a:t> le </a:t>
            </a:r>
            <a:r>
              <a:rPr lang="en-GB" sz="1400" dirty="0" err="1">
                <a:solidFill>
                  <a:srgbClr val="000000"/>
                </a:solidFill>
              </a:rPr>
              <a:t>pouvoir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Si </a:t>
            </a:r>
            <a:r>
              <a:rPr lang="en-GB" sz="1400" dirty="0" err="1">
                <a:solidFill>
                  <a:srgbClr val="000000"/>
                </a:solidFill>
              </a:rPr>
              <a:t>j'avais</a:t>
            </a:r>
            <a:r>
              <a:rPr lang="en-GB" sz="1400" dirty="0">
                <a:solidFill>
                  <a:srgbClr val="000000"/>
                </a:solidFill>
              </a:rPr>
              <a:t> plus </a:t>
            </a:r>
            <a:r>
              <a:rPr lang="en-GB" sz="1400" dirty="0" err="1">
                <a:solidFill>
                  <a:srgbClr val="000000"/>
                </a:solidFill>
              </a:rPr>
              <a:t>d'argent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Si le </a:t>
            </a:r>
            <a:r>
              <a:rPr lang="en-GB" sz="1400" dirty="0" err="1">
                <a:solidFill>
                  <a:srgbClr val="000000"/>
                </a:solidFill>
              </a:rPr>
              <a:t>maquillage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n'était</a:t>
            </a:r>
            <a:r>
              <a:rPr lang="en-GB" sz="1400" dirty="0">
                <a:solidFill>
                  <a:srgbClr val="000000"/>
                </a:solidFill>
              </a:rPr>
              <a:t> pas </a:t>
            </a:r>
            <a:r>
              <a:rPr lang="en-GB" sz="1400" dirty="0" err="1">
                <a:solidFill>
                  <a:srgbClr val="000000"/>
                </a:solidFill>
              </a:rPr>
              <a:t>interdit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Si on </a:t>
            </a:r>
            <a:r>
              <a:rPr lang="en-GB" sz="1400" dirty="0" err="1">
                <a:solidFill>
                  <a:srgbClr val="000000"/>
                </a:solidFill>
              </a:rPr>
              <a:t>pouvait</a:t>
            </a:r>
            <a:r>
              <a:rPr lang="en-GB" sz="1400" dirty="0">
                <a:solidFill>
                  <a:srgbClr val="000000"/>
                </a:solidFill>
              </a:rPr>
              <a:t> porter </a:t>
            </a:r>
            <a:r>
              <a:rPr lang="en-GB" sz="1400" dirty="0" err="1">
                <a:solidFill>
                  <a:srgbClr val="000000"/>
                </a:solidFill>
              </a:rPr>
              <a:t>ce</a:t>
            </a:r>
            <a:r>
              <a:rPr lang="en-GB" sz="1400" dirty="0">
                <a:solidFill>
                  <a:srgbClr val="000000"/>
                </a:solidFill>
              </a:rPr>
              <a:t> que </a:t>
            </a:r>
            <a:r>
              <a:rPr lang="en-GB" sz="1400" dirty="0" err="1">
                <a:solidFill>
                  <a:srgbClr val="000000"/>
                </a:solidFill>
              </a:rPr>
              <a:t>l'on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voulait</a:t>
            </a:r>
            <a:r>
              <a:rPr lang="en-GB" sz="1400" dirty="0">
                <a:solidFill>
                  <a:srgbClr val="000000"/>
                </a:solidFill>
              </a:rPr>
              <a:t>,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  <a:cs typeface="Calibri"/>
              </a:rPr>
              <a:t>Si mon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collège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le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permettait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</a:p>
          <a:p>
            <a:endParaRPr lang="en-GB" sz="1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7594" y="557966"/>
            <a:ext cx="2533417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jurer</a:t>
            </a:r>
          </a:p>
          <a:p>
            <a:r>
              <a:rPr lang="en-GB" dirty="0" err="1">
                <a:solidFill>
                  <a:prstClr val="black"/>
                </a:solidFill>
              </a:rPr>
              <a:t>arriver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  <a:cs typeface="Calibri"/>
              </a:rPr>
              <a:t> retard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fumer</a:t>
            </a:r>
          </a:p>
          <a:p>
            <a:r>
              <a:rPr lang="en-GB" dirty="0" err="1">
                <a:solidFill>
                  <a:prstClr val="black"/>
                </a:solidFill>
              </a:rPr>
              <a:t>parler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classe</a:t>
            </a:r>
          </a:p>
          <a:p>
            <a:r>
              <a:rPr lang="en-GB" dirty="0" err="1">
                <a:solidFill>
                  <a:prstClr val="black"/>
                </a:solidFill>
                <a:cs typeface="Calibri"/>
              </a:rPr>
              <a:t>mâcher</a:t>
            </a:r>
            <a:r>
              <a:rPr lang="en-GB" dirty="0">
                <a:solidFill>
                  <a:prstClr val="black"/>
                </a:solidFill>
                <a:cs typeface="Calibri"/>
              </a:rPr>
              <a:t> du chewing gum</a:t>
            </a:r>
          </a:p>
          <a:p>
            <a:r>
              <a:rPr lang="en-GB" dirty="0" err="1">
                <a:solidFill>
                  <a:prstClr val="black"/>
                </a:solidFill>
              </a:rPr>
              <a:t>oublier</a:t>
            </a:r>
            <a:r>
              <a:rPr lang="en-GB" dirty="0">
                <a:solidFill>
                  <a:prstClr val="black"/>
                </a:solidFill>
              </a:rPr>
              <a:t> les devoirs </a:t>
            </a:r>
          </a:p>
          <a:p>
            <a:r>
              <a:rPr lang="en-GB" dirty="0">
                <a:solidFill>
                  <a:prstClr val="black"/>
                </a:solidFill>
              </a:rPr>
              <a:t>porter du </a:t>
            </a:r>
            <a:r>
              <a:rPr lang="en-GB" dirty="0" err="1">
                <a:solidFill>
                  <a:prstClr val="black"/>
                </a:solidFill>
              </a:rPr>
              <a:t>maquillage</a:t>
            </a:r>
            <a:endParaRPr lang="en-GB" dirty="0" err="1">
              <a:solidFill>
                <a:prstClr val="black"/>
              </a:solidFill>
              <a:cs typeface="Calibri"/>
            </a:endParaRPr>
          </a:p>
          <a:p>
            <a:r>
              <a:rPr lang="en-GB" dirty="0">
                <a:solidFill>
                  <a:prstClr val="black"/>
                </a:solidFill>
                <a:cs typeface="Calibri"/>
              </a:rPr>
              <a:t>se </a:t>
            </a:r>
            <a:r>
              <a:rPr lang="en-GB" dirty="0" err="1">
                <a:solidFill>
                  <a:prstClr val="black"/>
                </a:solidFill>
                <a:cs typeface="Calibri"/>
              </a:rPr>
              <a:t>battre</a:t>
            </a:r>
            <a:endParaRPr lang="en-GB" dirty="0" err="1">
              <a:solidFill>
                <a:prstClr val="black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9552040" y="2145345"/>
            <a:ext cx="1770993" cy="123780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0" y="7043056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10 Current and future study and employment: Life at school and college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9663" y="2224088"/>
            <a:ext cx="1654175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On </a:t>
            </a:r>
            <a:r>
              <a:rPr lang="en-GB" sz="1400" dirty="0" err="1">
                <a:solidFill>
                  <a:srgbClr val="000000"/>
                </a:solidFill>
              </a:rPr>
              <a:t>peut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Il </a:t>
            </a:r>
            <a:r>
              <a:rPr lang="en-GB" sz="1400" dirty="0" err="1">
                <a:solidFill>
                  <a:srgbClr val="000000"/>
                </a:solidFill>
              </a:rPr>
              <a:t>est</a:t>
            </a:r>
            <a:r>
              <a:rPr lang="en-GB" sz="1400" dirty="0">
                <a:solidFill>
                  <a:srgbClr val="000000"/>
                </a:solidFill>
              </a:rPr>
              <a:t> + </a:t>
            </a:r>
            <a:r>
              <a:rPr lang="en-GB" sz="1400" dirty="0" err="1">
                <a:solidFill>
                  <a:srgbClr val="000000"/>
                </a:solidFill>
              </a:rPr>
              <a:t>adj</a:t>
            </a:r>
            <a:r>
              <a:rPr lang="en-GB" sz="1400" dirty="0">
                <a:solidFill>
                  <a:srgbClr val="000000"/>
                </a:solidFill>
              </a:rPr>
              <a:t>+ de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On </a:t>
            </a:r>
            <a:r>
              <a:rPr lang="en-GB" sz="1400" dirty="0" err="1">
                <a:solidFill>
                  <a:srgbClr val="000000"/>
                </a:solidFill>
              </a:rPr>
              <a:t>doit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On </a:t>
            </a:r>
            <a:r>
              <a:rPr lang="en-GB" sz="1400" dirty="0" err="1">
                <a:solidFill>
                  <a:srgbClr val="000000"/>
                </a:solidFill>
              </a:rPr>
              <a:t>devrait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Il </a:t>
            </a:r>
            <a:r>
              <a:rPr lang="en-GB" sz="1400" dirty="0" err="1">
                <a:solidFill>
                  <a:srgbClr val="000000"/>
                </a:solidFill>
              </a:rPr>
              <a:t>faut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42892" y="247109"/>
            <a:ext cx="165313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On ne </a:t>
            </a:r>
            <a:r>
              <a:rPr lang="en-GB" sz="1400" dirty="0" err="1">
                <a:solidFill>
                  <a:srgbClr val="000000"/>
                </a:solidFill>
              </a:rPr>
              <a:t>peut</a:t>
            </a:r>
            <a:r>
              <a:rPr lang="en-GB" sz="1400" dirty="0">
                <a:solidFill>
                  <a:srgbClr val="000000"/>
                </a:solidFill>
              </a:rPr>
              <a:t> pas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Il </a:t>
            </a:r>
            <a:r>
              <a:rPr lang="en-GB" sz="1400" dirty="0" err="1">
                <a:solidFill>
                  <a:srgbClr val="000000"/>
                </a:solidFill>
              </a:rPr>
              <a:t>est</a:t>
            </a:r>
            <a:r>
              <a:rPr lang="en-GB" sz="1400" dirty="0">
                <a:solidFill>
                  <a:srgbClr val="000000"/>
                </a:solidFill>
              </a:rPr>
              <a:t> + </a:t>
            </a:r>
            <a:r>
              <a:rPr lang="en-GB" sz="1400" dirty="0" err="1">
                <a:solidFill>
                  <a:srgbClr val="000000"/>
                </a:solidFill>
              </a:rPr>
              <a:t>adj</a:t>
            </a:r>
            <a:r>
              <a:rPr lang="en-GB" sz="1400" dirty="0">
                <a:solidFill>
                  <a:srgbClr val="000000"/>
                </a:solidFill>
              </a:rPr>
              <a:t>+ de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On ne </a:t>
            </a:r>
            <a:r>
              <a:rPr lang="en-GB" sz="1400" dirty="0" err="1">
                <a:solidFill>
                  <a:srgbClr val="000000"/>
                </a:solidFill>
              </a:rPr>
              <a:t>doit</a:t>
            </a:r>
            <a:r>
              <a:rPr lang="en-GB" sz="1400" dirty="0">
                <a:solidFill>
                  <a:srgbClr val="000000"/>
                </a:solidFill>
              </a:rPr>
              <a:t> pas</a:t>
            </a:r>
            <a:endParaRPr lang="en-GB" sz="1400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On </a:t>
            </a:r>
            <a:r>
              <a:rPr lang="en-GB" sz="1400" dirty="0" err="1">
                <a:solidFill>
                  <a:srgbClr val="000000"/>
                </a:solidFill>
              </a:rPr>
              <a:t>risque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2AA41C-8B35-45DD-AB8B-21E66CFED627}"/>
              </a:ext>
            </a:extLst>
          </p:cNvPr>
          <p:cNvSpPr txBox="1"/>
          <p:nvPr/>
        </p:nvSpPr>
        <p:spPr>
          <a:xfrm>
            <a:off x="1945028" y="2867753"/>
            <a:ext cx="405656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srgbClr val="000000"/>
                </a:solidFill>
              </a:rPr>
              <a:t>Main Clause</a:t>
            </a:r>
            <a:endParaRPr lang="en-GB" sz="1400" u="sng" dirty="0">
              <a:solidFill>
                <a:srgbClr val="000000"/>
              </a:solidFill>
              <a:cs typeface="Calibri"/>
            </a:endParaRPr>
          </a:p>
          <a:p>
            <a:r>
              <a:rPr lang="en-GB" sz="1400" dirty="0" err="1">
                <a:solidFill>
                  <a:srgbClr val="000000"/>
                </a:solidFill>
              </a:rPr>
              <a:t>J'abolirais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 err="1">
                <a:solidFill>
                  <a:srgbClr val="000000"/>
                </a:solidFill>
              </a:rPr>
              <a:t>Je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changerais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 err="1">
                <a:solidFill>
                  <a:srgbClr val="000000"/>
                </a:solidFill>
              </a:rPr>
              <a:t>J'autoriserais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,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J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''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obligerais</a:t>
            </a:r>
          </a:p>
          <a:p>
            <a:r>
              <a:rPr lang="en-GB" sz="1400" dirty="0">
                <a:solidFill>
                  <a:srgbClr val="000000"/>
                </a:solidFill>
              </a:rPr>
              <a:t>les </a:t>
            </a:r>
            <a:r>
              <a:rPr lang="en-GB" sz="1400" dirty="0" err="1">
                <a:solidFill>
                  <a:srgbClr val="000000"/>
                </a:solidFill>
              </a:rPr>
              <a:t>cours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ne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seraient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pas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obligatoires</a:t>
            </a:r>
          </a:p>
          <a:p>
            <a:r>
              <a:rPr lang="en-GB" sz="1400" dirty="0">
                <a:solidFill>
                  <a:srgbClr val="000000"/>
                </a:solidFill>
              </a:rPr>
              <a:t>La </a:t>
            </a:r>
            <a:r>
              <a:rPr lang="en-GB" sz="1400" dirty="0" err="1">
                <a:solidFill>
                  <a:srgbClr val="000000"/>
                </a:solidFill>
              </a:rPr>
              <a:t>cantine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serait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 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gratuite</a:t>
            </a:r>
          </a:p>
          <a:p>
            <a:r>
              <a:rPr lang="en-GB" sz="1400" dirty="0">
                <a:solidFill>
                  <a:srgbClr val="000000"/>
                </a:solidFill>
              </a:rPr>
              <a:t>on </a:t>
            </a:r>
            <a:r>
              <a:rPr lang="en-GB" sz="1400" dirty="0" err="1">
                <a:solidFill>
                  <a:srgbClr val="000000"/>
                </a:solidFill>
              </a:rPr>
              <a:t>finirait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à midi</a:t>
            </a:r>
            <a:endParaRPr lang="en-GB" sz="1400" dirty="0" err="1">
              <a:solidFill>
                <a:srgbClr val="000000"/>
              </a:solidFill>
              <a:cs typeface="Calibri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on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porterait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un jogging et des baskets</a:t>
            </a:r>
          </a:p>
          <a:p>
            <a:r>
              <a:rPr lang="en-GB" sz="1400" dirty="0">
                <a:solidFill>
                  <a:srgbClr val="000000"/>
                </a:solidFill>
                <a:cs typeface="Calibri"/>
              </a:rPr>
              <a:t>Il y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aurait</a:t>
            </a:r>
          </a:p>
          <a:p>
            <a:r>
              <a:rPr lang="en-GB" sz="1400" dirty="0">
                <a:solidFill>
                  <a:srgbClr val="000000"/>
                </a:solidFill>
                <a:cs typeface="Calibri"/>
              </a:rPr>
              <a:t>On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ferait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....</a:t>
            </a:r>
          </a:p>
          <a:p>
            <a:r>
              <a:rPr lang="en-GB" sz="1400" dirty="0">
                <a:solidFill>
                  <a:srgbClr val="000000"/>
                </a:solidFill>
                <a:cs typeface="Calibri"/>
              </a:rPr>
              <a:t>Les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professeurs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000000"/>
                </a:solidFill>
                <a:cs typeface="Calibri"/>
              </a:rPr>
              <a:t>seraient</a:t>
            </a:r>
            <a:r>
              <a:rPr lang="en-GB" sz="1400" dirty="0">
                <a:solidFill>
                  <a:srgbClr val="000000"/>
                </a:solidFill>
                <a:cs typeface="Calibri"/>
              </a:rPr>
              <a:t> ...</a:t>
            </a:r>
          </a:p>
          <a:p>
            <a:endParaRPr lang="en-GB" sz="1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D83D651F-5D2C-4EE7-BCB9-351726114D0E}"/>
              </a:ext>
            </a:extLst>
          </p:cNvPr>
          <p:cNvSpPr/>
          <p:nvPr/>
        </p:nvSpPr>
        <p:spPr>
          <a:xfrm>
            <a:off x="4480498" y="22765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672DC585-7871-4A9E-AE36-A44FAC36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607" y="4968830"/>
            <a:ext cx="2347260" cy="1564849"/>
          </a:xfrm>
          <a:prstGeom prst="rect">
            <a:avLst/>
          </a:prstGeom>
        </p:spPr>
      </p:pic>
      <p:pic>
        <p:nvPicPr>
          <p:cNvPr id="10" name="Picture 14" descr="A flock of birds flying in the air&#10;&#10;Description generated with high confidence">
            <a:extLst>
              <a:ext uri="{FF2B5EF4-FFF2-40B4-BE49-F238E27FC236}">
                <a16:creationId xmlns:a16="http://schemas.microsoft.com/office/drawing/2014/main" xmlns="" id="{3576476B-BE3F-4DCC-95A5-9CF8E8874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72" y="152400"/>
            <a:ext cx="1562059" cy="1563048"/>
          </a:xfrm>
          <a:prstGeom prst="rect">
            <a:avLst/>
          </a:prstGeom>
        </p:spPr>
      </p:pic>
      <p:pic>
        <p:nvPicPr>
          <p:cNvPr id="17" name="Picture 17" descr="A picture containing animal&#10;&#10;Description generated with high confidence">
            <a:extLst>
              <a:ext uri="{FF2B5EF4-FFF2-40B4-BE49-F238E27FC236}">
                <a16:creationId xmlns:a16="http://schemas.microsoft.com/office/drawing/2014/main" xmlns="" id="{B843B2E2-F92F-46C9-81A7-C5A25840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85" y="4643590"/>
            <a:ext cx="982952" cy="11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5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2049" y="109309"/>
            <a:ext cx="390563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J'aime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travailler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plein</a:t>
            </a:r>
            <a:r>
              <a:rPr lang="en-GB" sz="1400" b="1" dirty="0">
                <a:solidFill>
                  <a:prstClr val="black"/>
                </a:solidFill>
              </a:rPr>
              <a:t> air</a:t>
            </a:r>
            <a:endParaRPr lang="en-GB" dirty="0"/>
          </a:p>
          <a:p>
            <a:r>
              <a:rPr lang="en-GB" sz="1400" b="1" dirty="0" err="1">
                <a:solidFill>
                  <a:prstClr val="black"/>
                </a:solidFill>
              </a:rPr>
              <a:t>Je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veux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travailler</a:t>
            </a:r>
            <a:r>
              <a:rPr lang="en-GB" sz="1400" b="1" dirty="0">
                <a:solidFill>
                  <a:prstClr val="black"/>
                </a:solidFill>
              </a:rPr>
              <a:t> avec les enfants</a:t>
            </a:r>
            <a:endParaRPr lang="en-GB" sz="1400" b="1" dirty="0">
              <a:solidFill>
                <a:prstClr val="black"/>
              </a:solidFill>
              <a:cs typeface="Calibri"/>
            </a:endParaRP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J'adore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 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étudier</a:t>
            </a: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n'aime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pas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l'école</a:t>
            </a: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J'en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ai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marre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/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ras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-le-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bol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des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examens</a:t>
            </a: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suis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fort(e) /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faible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en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 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langues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vivantes</a:t>
            </a:r>
          </a:p>
          <a:p>
            <a:r>
              <a:rPr lang="en-GB" sz="1400" b="1" dirty="0" err="1">
                <a:solidFill>
                  <a:prstClr val="black"/>
                </a:solidFill>
                <a:cs typeface="Calibri"/>
              </a:rPr>
              <a:t>J'ai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un petit </a:t>
            </a:r>
            <a:r>
              <a:rPr lang="en-GB" sz="1400" b="1" dirty="0" err="1">
                <a:solidFill>
                  <a:prstClr val="black"/>
                </a:solidFill>
                <a:cs typeface="Calibri"/>
              </a:rPr>
              <a:t>boulot</a:t>
            </a:r>
            <a:r>
              <a:rPr lang="en-GB" sz="1400" b="1" dirty="0">
                <a:solidFill>
                  <a:prstClr val="black"/>
                </a:solidFill>
                <a:cs typeface="Calibri"/>
              </a:rPr>
              <a:t> le weekend</a:t>
            </a:r>
          </a:p>
          <a:p>
            <a:endParaRPr lang="en-GB" sz="1400" b="1" dirty="0">
              <a:solidFill>
                <a:prstClr val="black"/>
              </a:solidFill>
              <a:cs typeface="Calibri"/>
            </a:endParaRPr>
          </a:p>
          <a:p>
            <a:endParaRPr lang="en-GB" sz="14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764" y="2058592"/>
            <a:ext cx="3993703" cy="18158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fait un stage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travaillé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comme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soeur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pris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une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année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sabatique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Mon patron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très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content de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moi</a:t>
            </a:r>
            <a:endParaRPr lang="en-GB" sz="1400" dirty="0" err="1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beaucoup 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appris</a:t>
            </a:r>
            <a:endParaRPr lang="en-GB" sz="1400" dirty="0" err="1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J'ai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décidé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de continuer 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mes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 études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père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arrêté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jeune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(et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il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 le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regrette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  <a:cs typeface="Calibri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  <a:endParaRPr lang="en-US" dirty="0"/>
          </a:p>
          <a:p>
            <a:r>
              <a:rPr lang="en-GB" sz="1200" dirty="0">
                <a:solidFill>
                  <a:prstClr val="black"/>
                </a:solidFill>
              </a:rPr>
              <a:t>Le</a:t>
            </a:r>
            <a:r>
              <a:rPr lang="en-GB" sz="1200" dirty="0">
                <a:cs typeface="Calibri"/>
              </a:rPr>
              <a:t> lycée</a:t>
            </a:r>
            <a:endParaRPr lang="en-GB" dirty="0">
              <a:cs typeface="Calibri"/>
            </a:endParaRPr>
          </a:p>
          <a:p>
            <a:r>
              <a:rPr lang="en-GB" sz="1200" dirty="0" err="1">
                <a:cs typeface="Calibri"/>
              </a:rPr>
              <a:t>L'université</a:t>
            </a:r>
            <a:r>
              <a:rPr lang="en-GB" sz="1200" dirty="0">
                <a:cs typeface="Calibri"/>
              </a:rPr>
              <a:t> / la </a:t>
            </a:r>
            <a:r>
              <a:rPr lang="en-GB" sz="1200" dirty="0" err="1">
                <a:cs typeface="Calibri"/>
              </a:rPr>
              <a:t>fac</a:t>
            </a:r>
          </a:p>
          <a:p>
            <a:r>
              <a:rPr lang="en-GB" sz="1200" dirty="0">
                <a:cs typeface="Calibri"/>
              </a:rPr>
              <a:t>Les études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diplôme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salaire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L'embauche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L'apprentissage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 CV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Une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demande</a:t>
            </a:r>
            <a:r>
              <a:rPr lang="en-GB" sz="1200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d'emploi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 handicap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Le bac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 boulot / un travail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infirmier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patron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Ingénieur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institutrice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un bureau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une</a:t>
            </a:r>
            <a:r>
              <a:rPr lang="en-GB" sz="1200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banque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une</a:t>
            </a:r>
            <a:r>
              <a:rPr lang="en-GB" sz="1200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école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  <a:endParaRPr lang="en-GB" sz="1200" u="sng" dirty="0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réaliste</a:t>
            </a:r>
            <a:endParaRPr lang="en-GB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cs typeface="Calibri"/>
              </a:rPr>
              <a:t>bien</a:t>
            </a:r>
            <a:r>
              <a:rPr lang="en-GB" sz="1200" dirty="0">
                <a:cs typeface="Calibri"/>
              </a:rPr>
              <a:t> /mal </a:t>
            </a:r>
            <a:r>
              <a:rPr lang="en-GB" sz="1200" dirty="0" err="1">
                <a:cs typeface="Calibri"/>
              </a:rPr>
              <a:t>payé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ambitieux</a:t>
            </a: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dehors</a:t>
            </a:r>
            <a:r>
              <a:rPr lang="en-GB" sz="1200" dirty="0">
                <a:solidFill>
                  <a:prstClr val="black"/>
                </a:solidFill>
                <a:cs typeface="Calibri"/>
              </a:rPr>
              <a:t>/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en</a:t>
            </a:r>
            <a:r>
              <a:rPr lang="en-GB" sz="1200" dirty="0">
                <a:solidFill>
                  <a:prstClr val="black"/>
                </a:solidFill>
                <a:cs typeface="Calibri"/>
              </a:rPr>
              <a:t>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extérieur</a:t>
            </a:r>
          </a:p>
          <a:p>
            <a:r>
              <a:rPr lang="en-GB" sz="1200" dirty="0">
                <a:solidFill>
                  <a:prstClr val="black"/>
                </a:solidFill>
                <a:cs typeface="Calibri"/>
              </a:rPr>
              <a:t>Dedans / à </a:t>
            </a:r>
            <a:r>
              <a:rPr lang="en-GB" sz="1200" dirty="0" err="1">
                <a:solidFill>
                  <a:prstClr val="black"/>
                </a:solidFill>
                <a:cs typeface="Calibri"/>
              </a:rPr>
              <a:t>l'intérieur</a:t>
            </a:r>
            <a:endParaRPr lang="en-GB" dirty="0" err="1"/>
          </a:p>
          <a:p>
            <a:r>
              <a:rPr lang="en-GB" sz="1200" u="sng" dirty="0" err="1">
                <a:solidFill>
                  <a:prstClr val="black"/>
                </a:solidFill>
              </a:rPr>
              <a:t>gERBS</a:t>
            </a:r>
            <a:endParaRPr lang="en-GB" sz="1200" u="sng" dirty="0" err="1">
              <a:solidFill>
                <a:prstClr val="black"/>
              </a:solidFill>
              <a:cs typeface="Calibri"/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Gagner</a:t>
            </a:r>
            <a:endParaRPr lang="en-GB" dirty="0" err="1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  <a:cs typeface="Calibri"/>
              </a:rPr>
              <a:t>travailler</a:t>
            </a:r>
          </a:p>
          <a:p>
            <a:r>
              <a:rPr lang="en-GB" sz="1200" dirty="0" err="1">
                <a:cs typeface="Calibri"/>
              </a:rPr>
              <a:t>étudier</a:t>
            </a:r>
          </a:p>
          <a:p>
            <a:r>
              <a:rPr lang="en-GB" sz="1200" dirty="0" err="1">
                <a:cs typeface="Calibri"/>
              </a:rPr>
              <a:t>chercher</a:t>
            </a:r>
          </a:p>
          <a:p>
            <a:r>
              <a:rPr lang="en-GB" sz="1200" dirty="0">
                <a:cs typeface="Calibri"/>
              </a:rPr>
              <a:t>continuer</a:t>
            </a:r>
          </a:p>
          <a:p>
            <a:r>
              <a:rPr lang="en-GB" sz="1200" dirty="0" err="1">
                <a:cs typeface="Calibri"/>
              </a:rPr>
              <a:t>atteindre</a:t>
            </a:r>
          </a:p>
          <a:p>
            <a:r>
              <a:rPr lang="en-GB" sz="1200" dirty="0" err="1">
                <a:cs typeface="Calibri"/>
              </a:rPr>
              <a:t>poursuivre</a:t>
            </a:r>
          </a:p>
          <a:p>
            <a:r>
              <a:rPr lang="en-GB" sz="1200" dirty="0">
                <a:cs typeface="Calibri"/>
              </a:rPr>
              <a:t>Voyager</a:t>
            </a:r>
          </a:p>
          <a:p>
            <a:r>
              <a:rPr lang="en-GB" sz="1200" dirty="0" err="1">
                <a:cs typeface="Calibri"/>
              </a:rPr>
              <a:t>devenir</a:t>
            </a:r>
          </a:p>
          <a:p>
            <a:r>
              <a:rPr lang="en-GB" sz="1200" dirty="0" err="1">
                <a:cs typeface="Calibri"/>
              </a:rPr>
              <a:t>être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5634" y="457490"/>
            <a:ext cx="1704975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en</a:t>
            </a:r>
            <a:r>
              <a:rPr lang="en-GB" sz="1200" dirty="0">
                <a:solidFill>
                  <a:prstClr val="black"/>
                </a:solidFill>
              </a:rPr>
              <a:t> hiver,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tous</a:t>
            </a:r>
            <a:r>
              <a:rPr lang="en-GB" sz="1200" dirty="0">
                <a:solidFill>
                  <a:prstClr val="black"/>
                </a:solidFill>
              </a:rPr>
              <a:t> les </a:t>
            </a:r>
            <a:r>
              <a:rPr lang="en-GB" sz="1200" dirty="0" err="1">
                <a:solidFill>
                  <a:prstClr val="black"/>
                </a:solidFill>
              </a:rPr>
              <a:t>jours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parfois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le temps</a:t>
            </a: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dernier</a:t>
            </a: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Ce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matin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En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troisième</a:t>
            </a:r>
          </a:p>
          <a:p>
            <a:r>
              <a:rPr lang="en-GB" sz="1200" dirty="0">
                <a:solidFill>
                  <a:srgbClr val="2E75B6"/>
                </a:solidFill>
                <a:cs typeface="Calibri"/>
              </a:rPr>
              <a:t>Il y a </a:t>
            </a:r>
            <a:r>
              <a:rPr lang="en-GB" sz="1200" dirty="0" err="1">
                <a:solidFill>
                  <a:srgbClr val="2E75B6"/>
                </a:solidFill>
                <a:cs typeface="Calibri"/>
              </a:rPr>
              <a:t>deux</a:t>
            </a:r>
            <a:r>
              <a:rPr lang="en-GB" sz="1200" dirty="0">
                <a:solidFill>
                  <a:srgbClr val="2E75B6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2E75B6"/>
                </a:solidFill>
                <a:cs typeface="Calibri"/>
              </a:rPr>
              <a:t>mois</a:t>
            </a:r>
            <a:endParaRPr lang="en-GB" sz="1200" dirty="0" err="1">
              <a:solidFill>
                <a:srgbClr val="2E75B6"/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Quand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j’aurai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18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j’avais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de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l’argent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 err="1">
              <a:solidFill>
                <a:srgbClr val="ED7D31">
                  <a:lumMod val="75000"/>
                </a:srgbClr>
              </a:solidFill>
              <a:cs typeface="Calibri"/>
            </a:endParaRPr>
          </a:p>
          <a:p>
            <a:r>
              <a:rPr lang="en-GB" sz="1200" dirty="0">
                <a:solidFill>
                  <a:srgbClr val="C55A11"/>
                </a:solidFill>
                <a:cs typeface="Calibri"/>
              </a:rPr>
              <a:t>Après la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fac</a:t>
            </a:r>
          </a:p>
          <a:p>
            <a:r>
              <a:rPr lang="en-GB" sz="1200" dirty="0" err="1">
                <a:solidFill>
                  <a:srgbClr val="C55A11"/>
                </a:solidFill>
                <a:cs typeface="Calibri"/>
              </a:rPr>
              <a:t>Quand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j'aurai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terminé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mes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 études</a:t>
            </a:r>
          </a:p>
          <a:p>
            <a:r>
              <a:rPr lang="en-GB" sz="1200" dirty="0">
                <a:solidFill>
                  <a:srgbClr val="C55A11"/>
                </a:solidFill>
                <a:cs typeface="Calibri"/>
              </a:rPr>
              <a:t>Si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je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ne 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réussis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pas à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mes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examens</a:t>
            </a:r>
          </a:p>
          <a:p>
            <a:r>
              <a:rPr lang="en-GB" sz="1200" dirty="0">
                <a:solidFill>
                  <a:srgbClr val="C55A11"/>
                </a:solidFill>
                <a:cs typeface="Calibri"/>
              </a:rPr>
              <a:t>Si tout se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passe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bien</a:t>
            </a:r>
          </a:p>
          <a:p>
            <a:r>
              <a:rPr lang="en-GB" sz="1200" dirty="0">
                <a:solidFill>
                  <a:srgbClr val="C55A11"/>
                </a:solidFill>
                <a:cs typeface="Calibri"/>
              </a:rPr>
              <a:t>Avec un </a:t>
            </a:r>
            <a:r>
              <a:rPr lang="en-GB" sz="1200" dirty="0" err="1">
                <a:solidFill>
                  <a:srgbClr val="C55A11"/>
                </a:solidFill>
                <a:cs typeface="Calibri"/>
              </a:rPr>
              <a:t>peu</a:t>
            </a:r>
            <a:r>
              <a:rPr lang="en-GB" sz="1200" dirty="0">
                <a:solidFill>
                  <a:srgbClr val="C55A11"/>
                </a:solidFill>
                <a:cs typeface="Calibri"/>
              </a:rPr>
              <a:t> de chance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3764" y="3943350"/>
            <a:ext cx="405656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continuer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(ne)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travaillerai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(pas) 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comme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/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dans</a:t>
            </a:r>
            <a:endParaRPr lang="en-GB" sz="1400" dirty="0" err="1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J'aurai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un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emploi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ne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ferai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pas de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J'irai</a:t>
            </a:r>
            <a:r>
              <a:rPr lang="en-GB" sz="1400" dirty="0">
                <a:solidFill>
                  <a:srgbClr val="C55A11"/>
                </a:solidFill>
                <a:cs typeface="Calibri"/>
              </a:rPr>
              <a:t> </a:t>
            </a:r>
            <a:endParaRPr lang="en-GB"/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ferai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un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apprentissage</a:t>
            </a:r>
            <a:endParaRPr lang="en-GB" sz="1400" dirty="0" err="1">
              <a:solidFill>
                <a:srgbClr val="ED7D31">
                  <a:lumMod val="75000"/>
                </a:srgbClr>
              </a:solidFill>
              <a:cs typeface="Calibri"/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laisser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tomber</a:t>
            </a:r>
            <a:endParaRPr lang="en-GB" sz="1400" dirty="0" err="1">
              <a:solidFill>
                <a:srgbClr val="ED7D31">
                  <a:lumMod val="75000"/>
                </a:srgbClr>
              </a:solidFill>
              <a:cs typeface="Calibri"/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voyagerai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me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marierai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terminerai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mes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 études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gagnerai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ma vie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Je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serais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bien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payé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(e)/riche/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  <a:cs typeface="Calibri"/>
              </a:rPr>
              <a:t>heureux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  <a:cs typeface="Calibri"/>
              </a:rPr>
              <a:t>/se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1905" y="4762500"/>
            <a:ext cx="177482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</a:t>
            </a:r>
            <a:r>
              <a:rPr lang="en-GB" sz="1200" dirty="0" err="1">
                <a:solidFill>
                  <a:prstClr val="black"/>
                </a:solidFill>
              </a:rPr>
              <a:t>d’abord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Puis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Surtout,</a:t>
            </a: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0" y="7043056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11/12 Education</a:t>
            </a:r>
            <a:r>
              <a:rPr lang="en-GB" dirty="0">
                <a:solidFill>
                  <a:prstClr val="black"/>
                </a:solidFill>
                <a:cs typeface="Calibri Light"/>
              </a:rPr>
              <a:t> Post-16/ Jobs/Careers and Ambitions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4C4E06E-7AD5-4770-A2E2-33A0C693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099" y="295275"/>
            <a:ext cx="4094950" cy="36888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8EBB18-C6CA-41B4-9CF3-6415B2405AB2}"/>
              </a:ext>
            </a:extLst>
          </p:cNvPr>
          <p:cNvSpPr txBox="1"/>
          <p:nvPr/>
        </p:nvSpPr>
        <p:spPr>
          <a:xfrm>
            <a:off x="7955099" y="4158399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Que vas-</a:t>
            </a:r>
            <a:r>
              <a:rPr lang="en-US" dirty="0" err="1"/>
              <a:t>tu</a:t>
            </a:r>
            <a:r>
              <a:rPr lang="en-US" dirty="0"/>
              <a:t> faire </a:t>
            </a:r>
            <a:r>
              <a:rPr lang="en-US" dirty="0" err="1">
                <a:cs typeface="Calibri"/>
              </a:rPr>
              <a:t>faire</a:t>
            </a:r>
            <a:r>
              <a:rPr lang="en-US" dirty="0">
                <a:cs typeface="Calibri"/>
              </a:rPr>
              <a:t> à </a:t>
            </a:r>
            <a:r>
              <a:rPr lang="en-US" dirty="0" err="1">
                <a:cs typeface="Calibri"/>
              </a:rPr>
              <a:t>l'avenir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05744AE-CFA0-4857-9C38-B9F199ADF740}"/>
              </a:ext>
            </a:extLst>
          </p:cNvPr>
          <p:cNvSpPr txBox="1"/>
          <p:nvPr/>
        </p:nvSpPr>
        <p:spPr>
          <a:xfrm>
            <a:off x="8865666" y="48577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Quel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serait</a:t>
            </a:r>
            <a:r>
              <a:rPr lang="en-US" dirty="0">
                <a:cs typeface="Calibri"/>
              </a:rPr>
              <a:t> ton métier </a:t>
            </a:r>
            <a:r>
              <a:rPr lang="en-US" dirty="0" err="1">
                <a:cs typeface="Calibri"/>
              </a:rPr>
              <a:t>idéal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07C8CBA-CD3C-45D1-931A-71A1ACD3D54F}"/>
              </a:ext>
            </a:extLst>
          </p:cNvPr>
          <p:cNvSpPr txBox="1"/>
          <p:nvPr/>
        </p:nvSpPr>
        <p:spPr>
          <a:xfrm>
            <a:off x="8020774" y="55626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cs typeface="Calibri"/>
              </a:rPr>
              <a:t>Qu'est-ce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tu</a:t>
            </a:r>
            <a:r>
              <a:rPr lang="en-US" dirty="0">
                <a:cs typeface="Calibri"/>
              </a:rPr>
              <a:t> vas faire après le </a:t>
            </a:r>
            <a:r>
              <a:rPr lang="en-US" dirty="0" err="1">
                <a:cs typeface="Calibri"/>
              </a:rPr>
              <a:t>collège</a:t>
            </a:r>
            <a:r>
              <a:rPr lang="en-US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166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se </a:t>
            </a:r>
            <a:r>
              <a:rPr lang="en-GB" u="sng" dirty="0" err="1"/>
              <a:t>marier</a:t>
            </a:r>
            <a:r>
              <a:rPr lang="en-GB" u="sng" dirty="0"/>
              <a:t> / </a:t>
            </a:r>
            <a:r>
              <a:rPr lang="en-GB" u="sng" dirty="0" err="1"/>
              <a:t>être</a:t>
            </a:r>
            <a:r>
              <a:rPr lang="en-GB" u="sng" dirty="0"/>
              <a:t> </a:t>
            </a:r>
            <a:r>
              <a:rPr lang="en-GB" u="sng" dirty="0" err="1"/>
              <a:t>en</a:t>
            </a:r>
            <a:r>
              <a:rPr lang="en-GB" u="sng" dirty="0"/>
              <a:t> couple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Vivre </a:t>
            </a:r>
            <a:r>
              <a:rPr lang="en-GB" u="sng" dirty="0" err="1"/>
              <a:t>seul</a:t>
            </a:r>
            <a:r>
              <a:rPr lang="en-GB" u="sng" dirty="0"/>
              <a:t> / </a:t>
            </a:r>
            <a:r>
              <a:rPr lang="en-GB" u="sng" dirty="0" err="1"/>
              <a:t>rester</a:t>
            </a:r>
            <a:r>
              <a:rPr lang="en-GB" u="sng" dirty="0"/>
              <a:t> </a:t>
            </a:r>
            <a:r>
              <a:rPr lang="en-GB" u="sng" dirty="0" err="1"/>
              <a:t>célibataire</a:t>
            </a:r>
            <a:endParaRPr lang="en-GB" u="sng" dirty="0"/>
          </a:p>
          <a:p>
            <a:endParaRPr lang="en-GB" dirty="0"/>
          </a:p>
          <a:p>
            <a:r>
              <a:rPr lang="en-GB" dirty="0" err="1"/>
              <a:t>garder</a:t>
            </a:r>
            <a:r>
              <a:rPr lang="en-GB" dirty="0"/>
              <a:t> son </a:t>
            </a:r>
            <a:r>
              <a:rPr lang="en-GB" dirty="0" err="1"/>
              <a:t>indépendance</a:t>
            </a:r>
            <a:endParaRPr lang="en-GB" dirty="0"/>
          </a:p>
          <a:p>
            <a:r>
              <a:rPr lang="en-GB" dirty="0" err="1"/>
              <a:t>garder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liberté</a:t>
            </a:r>
            <a:endParaRPr lang="en-GB" dirty="0"/>
          </a:p>
          <a:p>
            <a:r>
              <a:rPr lang="en-GB" dirty="0"/>
              <a:t>vivre sans </a:t>
            </a:r>
            <a:r>
              <a:rPr lang="en-GB" dirty="0" err="1"/>
              <a:t>compromis</a:t>
            </a:r>
            <a:endParaRPr lang="en-GB" dirty="0"/>
          </a:p>
          <a:p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libre</a:t>
            </a:r>
            <a:r>
              <a:rPr lang="en-GB" dirty="0"/>
              <a:t> de </a:t>
            </a:r>
            <a:r>
              <a:rPr lang="en-GB" dirty="0" err="1"/>
              <a:t>sortir</a:t>
            </a:r>
            <a:endParaRPr lang="en-GB" dirty="0"/>
          </a:p>
          <a:p>
            <a:r>
              <a:rPr lang="en-GB" dirty="0"/>
              <a:t>aimer sans le </a:t>
            </a:r>
            <a:r>
              <a:rPr lang="en-GB" dirty="0" err="1"/>
              <a:t>prouver</a:t>
            </a:r>
            <a:r>
              <a:rPr lang="en-GB" dirty="0"/>
              <a:t> aux </a:t>
            </a:r>
            <a:r>
              <a:rPr lang="en-GB" dirty="0" err="1"/>
              <a:t>autres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sentir</a:t>
            </a:r>
            <a:r>
              <a:rPr lang="en-GB" dirty="0"/>
              <a:t> </a:t>
            </a:r>
            <a:r>
              <a:rPr lang="en-GB" dirty="0" err="1"/>
              <a:t>seul</a:t>
            </a:r>
            <a:endParaRPr lang="en-GB" dirty="0"/>
          </a:p>
          <a:p>
            <a:r>
              <a:rPr lang="en-GB" dirty="0"/>
              <a:t>savoir que 40% des </a:t>
            </a:r>
            <a:r>
              <a:rPr lang="en-GB" dirty="0" err="1"/>
              <a:t>mariages</a:t>
            </a:r>
            <a:r>
              <a:rPr lang="en-GB" dirty="0"/>
              <a:t> </a:t>
            </a:r>
            <a:r>
              <a:rPr lang="en-GB" dirty="0" err="1"/>
              <a:t>finissent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divorce</a:t>
            </a:r>
          </a:p>
          <a:p>
            <a:r>
              <a:rPr lang="en-GB" dirty="0" err="1"/>
              <a:t>être</a:t>
            </a:r>
            <a:r>
              <a:rPr lang="en-GB" dirty="0"/>
              <a:t> facile / difficile </a:t>
            </a:r>
            <a:r>
              <a:rPr lang="en-GB" dirty="0" err="1"/>
              <a:t>financièrement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46575" y="750"/>
            <a:ext cx="390563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/>
              <a:t>Talking in the present</a:t>
            </a:r>
          </a:p>
          <a:p>
            <a:r>
              <a:rPr lang="en-GB" sz="1400" b="1" dirty="0"/>
              <a:t>Je </a:t>
            </a:r>
            <a:r>
              <a:rPr lang="en-GB" sz="1400" b="1" dirty="0" err="1"/>
              <a:t>sors</a:t>
            </a:r>
            <a:r>
              <a:rPr lang="en-GB" sz="1400" b="1" dirty="0"/>
              <a:t> avec mon petit </a:t>
            </a:r>
            <a:r>
              <a:rPr lang="en-GB" sz="1400" b="1" dirty="0" err="1"/>
              <a:t>copain</a:t>
            </a:r>
            <a:r>
              <a:rPr lang="en-GB" sz="1400" b="1" dirty="0"/>
              <a:t> </a:t>
            </a:r>
            <a:r>
              <a:rPr lang="en-GB" sz="1400" b="1" dirty="0" err="1"/>
              <a:t>depuis</a:t>
            </a:r>
            <a:r>
              <a:rPr lang="en-GB" sz="1400" b="1" dirty="0"/>
              <a:t> trois </a:t>
            </a:r>
            <a:r>
              <a:rPr lang="en-GB" sz="1400" b="1" dirty="0" err="1"/>
              <a:t>mois</a:t>
            </a:r>
            <a:r>
              <a:rPr lang="en-GB" sz="1400" b="1" dirty="0"/>
              <a:t>.</a:t>
            </a:r>
          </a:p>
          <a:p>
            <a:r>
              <a:rPr lang="en-GB" sz="1400" b="1" dirty="0"/>
              <a:t>Je </a:t>
            </a:r>
            <a:r>
              <a:rPr lang="en-GB" sz="1400" b="1" dirty="0" err="1"/>
              <a:t>l’aime</a:t>
            </a:r>
            <a:r>
              <a:rPr lang="en-GB" sz="1400" b="1" dirty="0"/>
              <a:t> / Je le/la </a:t>
            </a:r>
            <a:r>
              <a:rPr lang="en-GB" sz="1400" b="1" dirty="0" err="1"/>
              <a:t>déteste</a:t>
            </a:r>
            <a:endParaRPr lang="en-GB" sz="1400" b="1" dirty="0"/>
          </a:p>
          <a:p>
            <a:r>
              <a:rPr lang="en-GB" sz="1400" b="1" dirty="0"/>
              <a:t>Je le/la </a:t>
            </a:r>
            <a:r>
              <a:rPr lang="en-GB" sz="1400" b="1" dirty="0" err="1"/>
              <a:t>trouve</a:t>
            </a:r>
            <a:r>
              <a:rPr lang="en-GB" sz="1400" b="1" dirty="0"/>
              <a:t> + </a:t>
            </a:r>
            <a:r>
              <a:rPr lang="en-GB" sz="1400" b="1" dirty="0" err="1"/>
              <a:t>adj</a:t>
            </a:r>
            <a:endParaRPr lang="en-GB" sz="1400" b="1" dirty="0"/>
          </a:p>
          <a:p>
            <a:r>
              <a:rPr lang="en-GB" sz="1400" b="1" dirty="0"/>
              <a:t>Il </a:t>
            </a:r>
            <a:r>
              <a:rPr lang="en-GB" sz="1400" b="1" dirty="0" err="1"/>
              <a:t>faut</a:t>
            </a:r>
            <a:r>
              <a:rPr lang="en-GB" sz="1400" b="1" dirty="0"/>
              <a:t> </a:t>
            </a:r>
            <a:r>
              <a:rPr lang="en-GB" sz="1400" b="1" dirty="0" err="1"/>
              <a:t>qu’un</a:t>
            </a:r>
            <a:r>
              <a:rPr lang="en-GB" sz="1400" b="1" dirty="0"/>
              <a:t> </a:t>
            </a:r>
            <a:r>
              <a:rPr lang="en-GB" sz="1400" b="1" dirty="0" err="1"/>
              <a:t>ami</a:t>
            </a:r>
            <a:r>
              <a:rPr lang="en-GB" sz="1400" b="1" dirty="0"/>
              <a:t> </a:t>
            </a:r>
            <a:r>
              <a:rPr lang="en-GB" sz="1400" b="1" dirty="0" err="1"/>
              <a:t>soit</a:t>
            </a:r>
            <a:r>
              <a:rPr lang="en-GB" sz="1400" b="1" dirty="0"/>
              <a:t> </a:t>
            </a:r>
            <a:r>
              <a:rPr lang="en-GB" sz="1400" b="1" dirty="0" err="1"/>
              <a:t>gentil</a:t>
            </a:r>
            <a:endParaRPr lang="en-GB" sz="1400" b="1" dirty="0"/>
          </a:p>
          <a:p>
            <a:r>
              <a:rPr lang="en-GB" sz="1400" b="1" dirty="0"/>
              <a:t>Les </a:t>
            </a:r>
            <a:r>
              <a:rPr lang="en-GB" sz="1400" b="1" dirty="0" err="1"/>
              <a:t>enfants</a:t>
            </a:r>
            <a:r>
              <a:rPr lang="en-GB" sz="1400" b="1" dirty="0"/>
              <a:t> </a:t>
            </a:r>
            <a:r>
              <a:rPr lang="en-GB" sz="1400" b="1" dirty="0" err="1"/>
              <a:t>sont</a:t>
            </a:r>
            <a:r>
              <a:rPr lang="en-GB" sz="1400" b="1" dirty="0"/>
              <a:t> tristes / contents</a:t>
            </a:r>
          </a:p>
          <a:p>
            <a:r>
              <a:rPr lang="en-GB" sz="1400" b="1" dirty="0" err="1"/>
              <a:t>J’ai</a:t>
            </a:r>
            <a:r>
              <a:rPr lang="en-GB" sz="1400" b="1" dirty="0"/>
              <a:t> un demi-frère qui </a:t>
            </a:r>
            <a:r>
              <a:rPr lang="en-GB" sz="1400" b="1" dirty="0" err="1"/>
              <a:t>s’appelle</a:t>
            </a:r>
            <a:endParaRPr lang="en-GB" sz="1400" b="1" dirty="0"/>
          </a:p>
          <a:p>
            <a:r>
              <a:rPr lang="en-GB" sz="1400" b="1" dirty="0"/>
              <a:t>Je </a:t>
            </a:r>
            <a:r>
              <a:rPr lang="en-GB" sz="1400" b="1" dirty="0" err="1"/>
              <a:t>passe</a:t>
            </a:r>
            <a:r>
              <a:rPr lang="en-GB" sz="1400" b="1" dirty="0"/>
              <a:t> du temps avec mon </a:t>
            </a:r>
            <a:r>
              <a:rPr lang="en-GB" sz="1400" b="1" dirty="0" err="1"/>
              <a:t>père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4583" y="1945863"/>
            <a:ext cx="3993703" cy="160043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1">
                    <a:lumMod val="75000"/>
                  </a:scheme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Mes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parents se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sont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séparés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Ils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ont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divorcé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pensais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c’était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..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parti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Elle a beaucoup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souffert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Ils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disputaient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souvent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047" y="17079"/>
            <a:ext cx="1583782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Key vocab</a:t>
            </a:r>
          </a:p>
          <a:p>
            <a:r>
              <a:rPr lang="en-GB" sz="1200" u="sng" dirty="0"/>
              <a:t>NOUNS</a:t>
            </a:r>
          </a:p>
          <a:p>
            <a:r>
              <a:rPr lang="en-GB" sz="1200" dirty="0"/>
              <a:t>un(e) </a:t>
            </a:r>
            <a:r>
              <a:rPr lang="en-GB" sz="1200" dirty="0" err="1"/>
              <a:t>ami</a:t>
            </a:r>
            <a:r>
              <a:rPr lang="en-GB" sz="1200" dirty="0"/>
              <a:t>(e)</a:t>
            </a:r>
          </a:p>
          <a:p>
            <a:r>
              <a:rPr lang="en-GB" sz="1200" dirty="0"/>
              <a:t>un </a:t>
            </a:r>
            <a:r>
              <a:rPr lang="en-GB" sz="1200" dirty="0" err="1"/>
              <a:t>copain</a:t>
            </a:r>
            <a:r>
              <a:rPr lang="en-GB" sz="1200" dirty="0"/>
              <a:t>/</a:t>
            </a:r>
            <a:r>
              <a:rPr lang="en-GB" sz="1200" dirty="0" err="1"/>
              <a:t>une</a:t>
            </a:r>
            <a:r>
              <a:rPr lang="en-GB" sz="1200" dirty="0"/>
              <a:t> </a:t>
            </a:r>
            <a:r>
              <a:rPr lang="en-GB" sz="1200" dirty="0" err="1"/>
              <a:t>copine</a:t>
            </a:r>
            <a:endParaRPr lang="en-GB" sz="1200" dirty="0"/>
          </a:p>
          <a:p>
            <a:r>
              <a:rPr lang="en-GB" sz="1200" dirty="0"/>
              <a:t>un couple</a:t>
            </a:r>
          </a:p>
          <a:p>
            <a:r>
              <a:rPr lang="en-GB" sz="1200" dirty="0" err="1"/>
              <a:t>une</a:t>
            </a:r>
            <a:r>
              <a:rPr lang="en-GB" sz="1200" dirty="0"/>
              <a:t> </a:t>
            </a:r>
            <a:r>
              <a:rPr lang="en-GB" sz="1200" dirty="0" err="1"/>
              <a:t>famille</a:t>
            </a:r>
            <a:r>
              <a:rPr lang="en-GB" sz="1200" dirty="0"/>
              <a:t> </a:t>
            </a:r>
          </a:p>
          <a:p>
            <a:r>
              <a:rPr lang="en-GB" sz="1200" dirty="0"/>
              <a:t>un(e) petit(e)-</a:t>
            </a:r>
            <a:r>
              <a:rPr lang="en-GB" sz="1200" dirty="0" err="1"/>
              <a:t>ami</a:t>
            </a:r>
            <a:r>
              <a:rPr lang="en-GB" sz="1200" dirty="0"/>
              <a:t>(e)</a:t>
            </a:r>
          </a:p>
          <a:p>
            <a:r>
              <a:rPr lang="en-GB" sz="1200" dirty="0" err="1"/>
              <a:t>une</a:t>
            </a:r>
            <a:r>
              <a:rPr lang="en-GB" sz="1200" dirty="0"/>
              <a:t> </a:t>
            </a:r>
            <a:r>
              <a:rPr lang="en-GB" sz="1200" dirty="0" err="1"/>
              <a:t>carrIère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concubinage</a:t>
            </a:r>
            <a:endParaRPr lang="en-GB" sz="1200" dirty="0"/>
          </a:p>
          <a:p>
            <a:endParaRPr lang="en-GB" sz="1200" dirty="0"/>
          </a:p>
          <a:p>
            <a:r>
              <a:rPr lang="en-GB" sz="1200" u="sng" dirty="0"/>
              <a:t>ADJECTIVES</a:t>
            </a:r>
          </a:p>
          <a:p>
            <a:r>
              <a:rPr lang="en-GB" sz="1200" dirty="0" err="1"/>
              <a:t>monoparental</a:t>
            </a:r>
            <a:r>
              <a:rPr lang="en-GB" sz="1200" dirty="0"/>
              <a:t>(e)</a:t>
            </a:r>
          </a:p>
          <a:p>
            <a:r>
              <a:rPr lang="en-GB" sz="1200" dirty="0" err="1"/>
              <a:t>homoparental</a:t>
            </a:r>
            <a:r>
              <a:rPr lang="en-GB" sz="1200" dirty="0"/>
              <a:t>(e)</a:t>
            </a:r>
          </a:p>
          <a:p>
            <a:r>
              <a:rPr lang="en-GB" sz="1200" dirty="0" err="1"/>
              <a:t>traditionnel</a:t>
            </a:r>
            <a:r>
              <a:rPr lang="en-GB" sz="1200" dirty="0"/>
              <a:t>(le)</a:t>
            </a:r>
          </a:p>
          <a:p>
            <a:r>
              <a:rPr lang="en-GB" sz="1200" dirty="0" err="1"/>
              <a:t>recomposé</a:t>
            </a:r>
            <a:r>
              <a:rPr lang="en-GB" sz="1200" dirty="0"/>
              <a:t>(e)</a:t>
            </a:r>
          </a:p>
          <a:p>
            <a:r>
              <a:rPr lang="en-GB" sz="1200" dirty="0" err="1"/>
              <a:t>célibataire</a:t>
            </a:r>
            <a:endParaRPr lang="en-GB" sz="1200" dirty="0"/>
          </a:p>
          <a:p>
            <a:r>
              <a:rPr lang="en-GB" sz="1200" dirty="0" err="1"/>
              <a:t>veuf</a:t>
            </a:r>
            <a:r>
              <a:rPr lang="en-GB" sz="1200" dirty="0"/>
              <a:t> / </a:t>
            </a:r>
            <a:r>
              <a:rPr lang="en-GB" sz="1200" dirty="0" err="1"/>
              <a:t>veuve</a:t>
            </a:r>
            <a:endParaRPr lang="en-GB" sz="1200" dirty="0"/>
          </a:p>
          <a:p>
            <a:r>
              <a:rPr lang="en-GB" sz="1200" dirty="0"/>
              <a:t>loyal(e)</a:t>
            </a:r>
          </a:p>
          <a:p>
            <a:r>
              <a:rPr lang="en-GB" sz="1200" dirty="0" err="1"/>
              <a:t>compréhensif</a:t>
            </a:r>
            <a:r>
              <a:rPr lang="en-GB" sz="1200" dirty="0"/>
              <a:t>/</a:t>
            </a:r>
            <a:r>
              <a:rPr lang="en-GB" sz="1200" dirty="0" err="1"/>
              <a:t>ve</a:t>
            </a:r>
            <a:endParaRPr lang="en-GB" sz="1200" dirty="0"/>
          </a:p>
          <a:p>
            <a:r>
              <a:rPr lang="en-GB" sz="1200" dirty="0" err="1"/>
              <a:t>fidèle</a:t>
            </a:r>
            <a:endParaRPr lang="en-GB" sz="1200" dirty="0"/>
          </a:p>
          <a:p>
            <a:r>
              <a:rPr lang="en-GB" sz="1200" dirty="0" err="1"/>
              <a:t>casse-pieds</a:t>
            </a:r>
            <a:endParaRPr lang="en-GB" sz="1200" dirty="0"/>
          </a:p>
          <a:p>
            <a:r>
              <a:rPr lang="en-GB" sz="1200" dirty="0" err="1"/>
              <a:t>stricte</a:t>
            </a:r>
            <a:endParaRPr lang="en-GB" sz="1200" dirty="0"/>
          </a:p>
          <a:p>
            <a:endParaRPr lang="en-GB" sz="1200" dirty="0"/>
          </a:p>
          <a:p>
            <a:r>
              <a:rPr lang="en-GB" sz="1200" u="sng" dirty="0"/>
              <a:t>VERBS</a:t>
            </a:r>
          </a:p>
          <a:p>
            <a:r>
              <a:rPr lang="en-GB" sz="1200" dirty="0" err="1"/>
              <a:t>sortir</a:t>
            </a:r>
            <a:endParaRPr lang="en-GB" sz="1200" dirty="0"/>
          </a:p>
          <a:p>
            <a:r>
              <a:rPr lang="en-GB" sz="1200" dirty="0"/>
              <a:t>passer du temps</a:t>
            </a:r>
          </a:p>
          <a:p>
            <a:r>
              <a:rPr lang="en-GB" sz="1200" dirty="0"/>
              <a:t>aimer</a:t>
            </a:r>
          </a:p>
          <a:p>
            <a:r>
              <a:rPr lang="en-GB" sz="1200" dirty="0" err="1"/>
              <a:t>rencontrer</a:t>
            </a:r>
            <a:endParaRPr lang="en-GB" sz="1200" dirty="0"/>
          </a:p>
          <a:p>
            <a:r>
              <a:rPr lang="en-GB" sz="1200" dirty="0" err="1"/>
              <a:t>s’entendre</a:t>
            </a:r>
            <a:endParaRPr lang="en-GB" sz="1200" dirty="0"/>
          </a:p>
          <a:p>
            <a:r>
              <a:rPr lang="en-GB" sz="1200" dirty="0"/>
              <a:t>se disputer</a:t>
            </a:r>
          </a:p>
          <a:p>
            <a:r>
              <a:rPr lang="en-GB" sz="1200" dirty="0"/>
              <a:t>se </a:t>
            </a:r>
            <a:r>
              <a:rPr lang="en-GB" sz="1200" dirty="0" err="1"/>
              <a:t>fâcher</a:t>
            </a:r>
            <a:endParaRPr lang="en-GB" sz="1200" dirty="0"/>
          </a:p>
          <a:p>
            <a:r>
              <a:rPr lang="en-GB" sz="1200" dirty="0"/>
              <a:t>se </a:t>
            </a:r>
            <a:r>
              <a:rPr lang="en-GB" sz="1200" dirty="0" err="1"/>
              <a:t>séparer</a:t>
            </a:r>
            <a:endParaRPr lang="en-GB" sz="1200" dirty="0"/>
          </a:p>
          <a:p>
            <a:r>
              <a:rPr lang="en-GB" sz="1200" dirty="0"/>
              <a:t>se </a:t>
            </a:r>
            <a:r>
              <a:rPr lang="en-GB" sz="1200" dirty="0" err="1"/>
              <a:t>marier</a:t>
            </a:r>
            <a:endParaRPr lang="en-GB" sz="1200" dirty="0"/>
          </a:p>
          <a:p>
            <a:r>
              <a:rPr lang="en-GB" sz="1200" dirty="0"/>
              <a:t>vivre (</a:t>
            </a:r>
            <a:r>
              <a:rPr lang="en-GB" sz="1200" dirty="0" err="1"/>
              <a:t>seul</a:t>
            </a:r>
            <a:r>
              <a:rPr lang="en-GB" sz="1200" dirty="0"/>
              <a:t>/</a:t>
            </a:r>
            <a:r>
              <a:rPr lang="en-GB" sz="1200" dirty="0" err="1"/>
              <a:t>en</a:t>
            </a:r>
            <a:r>
              <a:rPr lang="en-GB" sz="1200" dirty="0"/>
              <a:t> couple)</a:t>
            </a:r>
          </a:p>
          <a:p>
            <a:r>
              <a:rPr lang="en-GB" sz="1200" dirty="0" err="1"/>
              <a:t>Larguer</a:t>
            </a:r>
            <a:endParaRPr lang="en-GB" sz="1200" dirty="0"/>
          </a:p>
          <a:p>
            <a:r>
              <a:rPr lang="en-GB" sz="1200" dirty="0"/>
              <a:t>fonder (</a:t>
            </a:r>
            <a:r>
              <a:rPr lang="en-GB" sz="1200" dirty="0" err="1"/>
              <a:t>une</a:t>
            </a:r>
            <a:r>
              <a:rPr lang="en-GB" sz="1200" dirty="0"/>
              <a:t> </a:t>
            </a:r>
            <a:r>
              <a:rPr lang="en-GB" sz="1200" dirty="0" err="1"/>
              <a:t>famille</a:t>
            </a:r>
            <a:r>
              <a:rPr lang="en-GB" sz="12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3178" y="24516"/>
            <a:ext cx="1511300" cy="249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/>
              <a:t>Time signals</a:t>
            </a:r>
          </a:p>
          <a:p>
            <a:endParaRPr lang="en-GB" sz="1200" dirty="0"/>
          </a:p>
          <a:p>
            <a:r>
              <a:rPr lang="en-GB" sz="1200" dirty="0" err="1"/>
              <a:t>D’habitude</a:t>
            </a:r>
            <a:r>
              <a:rPr lang="en-GB" sz="1200" dirty="0"/>
              <a:t>,</a:t>
            </a:r>
          </a:p>
          <a:p>
            <a:r>
              <a:rPr lang="en-GB" sz="1200" dirty="0"/>
              <a:t>Le weekend</a:t>
            </a:r>
          </a:p>
          <a:p>
            <a:r>
              <a:rPr lang="en-GB" sz="1200" dirty="0" err="1"/>
              <a:t>Parfois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Quand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j’étais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jeune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Il y a…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ans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L’été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dernier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l’avenir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Quand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j’aurai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20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ans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Après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avoir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voyagé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1200" dirty="0"/>
          </a:p>
        </p:txBody>
      </p:sp>
      <p:sp>
        <p:nvSpPr>
          <p:cNvPr id="15" name="5-Point Star 14"/>
          <p:cNvSpPr/>
          <p:nvPr/>
        </p:nvSpPr>
        <p:spPr>
          <a:xfrm>
            <a:off x="3581400" y="5105400"/>
            <a:ext cx="165100" cy="279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819999" y="3856238"/>
            <a:ext cx="405656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75000"/>
                  </a:scheme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voudrais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me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marier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finirai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d’abord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mes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études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rêve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d’un marriage à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l’église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robe blanche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Mon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partenaire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idéal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serait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beau / riche /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aimant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fera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grandes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noces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Si on se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pacse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et que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cela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marche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alors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je me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marierai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Si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mes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parents me le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permettent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je me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fiancerai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avec..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ne me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marierai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jamais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Nous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aurons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trois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enfants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0559311" y="1300294"/>
            <a:ext cx="1937763" cy="131216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946332" y="1544582"/>
            <a:ext cx="165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 </a:t>
            </a:r>
            <a:r>
              <a:rPr lang="en-GB" sz="1400" dirty="0" err="1"/>
              <a:t>peut</a:t>
            </a:r>
            <a:endParaRPr lang="en-GB" sz="1400" dirty="0"/>
          </a:p>
          <a:p>
            <a:r>
              <a:rPr lang="en-GB" sz="1400" dirty="0"/>
              <a:t>Il </a:t>
            </a:r>
            <a:r>
              <a:rPr lang="en-GB" sz="1400" dirty="0" err="1"/>
              <a:t>est</a:t>
            </a:r>
            <a:r>
              <a:rPr lang="en-GB" sz="1400" dirty="0"/>
              <a:t> + </a:t>
            </a:r>
            <a:r>
              <a:rPr lang="en-GB" sz="1400" dirty="0" err="1"/>
              <a:t>adj</a:t>
            </a:r>
            <a:r>
              <a:rPr lang="en-GB" sz="1400" dirty="0"/>
              <a:t>+ de</a:t>
            </a:r>
          </a:p>
          <a:p>
            <a:r>
              <a:rPr lang="en-GB" sz="1400" dirty="0" err="1"/>
              <a:t>Cela</a:t>
            </a:r>
            <a:r>
              <a:rPr lang="en-GB" sz="1400" dirty="0"/>
              <a:t> </a:t>
            </a:r>
            <a:r>
              <a:rPr lang="en-GB" sz="1400" dirty="0" err="1"/>
              <a:t>permet</a:t>
            </a:r>
            <a:r>
              <a:rPr lang="en-GB" sz="1400" dirty="0"/>
              <a:t> 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5919" y="2599357"/>
            <a:ext cx="1774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/>
              <a:t>Links</a:t>
            </a:r>
          </a:p>
          <a:p>
            <a:r>
              <a:rPr lang="en-GB" sz="1200" dirty="0"/>
              <a:t>Par </a:t>
            </a:r>
            <a:r>
              <a:rPr lang="en-GB" sz="1200" dirty="0" err="1"/>
              <a:t>exemple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Personnellement</a:t>
            </a:r>
            <a:endParaRPr lang="en-GB" sz="1200" dirty="0"/>
          </a:p>
          <a:p>
            <a:r>
              <a:rPr lang="en-GB" sz="1200" dirty="0"/>
              <a:t>Tout </a:t>
            </a:r>
            <a:r>
              <a:rPr lang="en-GB" sz="1200" dirty="0" err="1"/>
              <a:t>d’abord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Puis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Evidemment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005447" y="692598"/>
            <a:ext cx="3924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exprimer</a:t>
            </a:r>
            <a:r>
              <a:rPr lang="en-GB" dirty="0"/>
              <a:t> son amour /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foi</a:t>
            </a:r>
            <a:endParaRPr lang="en-GB" dirty="0"/>
          </a:p>
          <a:p>
            <a:r>
              <a:rPr lang="en-GB" dirty="0" err="1"/>
              <a:t>avoir</a:t>
            </a:r>
            <a:r>
              <a:rPr lang="en-GB" dirty="0"/>
              <a:t> </a:t>
            </a:r>
            <a:r>
              <a:rPr lang="en-GB" dirty="0" err="1"/>
              <a:t>confiance</a:t>
            </a:r>
            <a:endParaRPr lang="en-GB" dirty="0"/>
          </a:p>
          <a:p>
            <a:r>
              <a:rPr lang="en-GB" dirty="0" err="1"/>
              <a:t>offrir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certaine</a:t>
            </a:r>
            <a:r>
              <a:rPr lang="en-GB" dirty="0"/>
              <a:t> </a:t>
            </a:r>
            <a:r>
              <a:rPr lang="en-GB" dirty="0" err="1"/>
              <a:t>sécurité</a:t>
            </a:r>
            <a:endParaRPr lang="en-GB" dirty="0"/>
          </a:p>
          <a:p>
            <a:r>
              <a:rPr lang="en-GB" dirty="0"/>
              <a:t>adopter plus </a:t>
            </a:r>
            <a:r>
              <a:rPr lang="en-GB" dirty="0" err="1"/>
              <a:t>facilement</a:t>
            </a:r>
            <a:endParaRPr lang="en-GB" dirty="0"/>
          </a:p>
          <a:p>
            <a:r>
              <a:rPr lang="en-GB" dirty="0" err="1"/>
              <a:t>s’engager</a:t>
            </a:r>
            <a:endParaRPr lang="en-GB" dirty="0"/>
          </a:p>
          <a:p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jaloux</a:t>
            </a:r>
            <a:r>
              <a:rPr lang="en-GB" dirty="0"/>
              <a:t> / </a:t>
            </a:r>
            <a:r>
              <a:rPr lang="en-GB" dirty="0" err="1"/>
              <a:t>jalouse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lasser</a:t>
            </a:r>
            <a:r>
              <a:rPr lang="en-GB" dirty="0"/>
              <a:t> </a:t>
            </a:r>
            <a:r>
              <a:rPr lang="en-GB" dirty="0" err="1"/>
              <a:t>l’un</a:t>
            </a:r>
            <a:r>
              <a:rPr lang="en-GB" dirty="0"/>
              <a:t> de </a:t>
            </a:r>
            <a:r>
              <a:rPr lang="en-GB" dirty="0" err="1"/>
              <a:t>l’autre</a:t>
            </a:r>
            <a:endParaRPr lang="en-GB" dirty="0"/>
          </a:p>
        </p:txBody>
      </p:sp>
      <p:sp>
        <p:nvSpPr>
          <p:cNvPr id="23" name="Cloud 22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0747143" y="3365779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 </a:t>
            </a:r>
            <a:r>
              <a:rPr lang="en-GB" sz="1400" dirty="0" err="1"/>
              <a:t>peut</a:t>
            </a:r>
            <a:endParaRPr lang="en-GB" sz="1400" dirty="0"/>
          </a:p>
          <a:p>
            <a:r>
              <a:rPr lang="en-GB" sz="1400" dirty="0"/>
              <a:t>On </a:t>
            </a:r>
            <a:r>
              <a:rPr lang="en-GB" sz="1400" dirty="0" err="1"/>
              <a:t>risque</a:t>
            </a:r>
            <a:r>
              <a:rPr lang="en-GB" sz="1400" dirty="0"/>
              <a:t> de</a:t>
            </a:r>
          </a:p>
          <a:p>
            <a:r>
              <a:rPr lang="en-GB" sz="1400" dirty="0"/>
              <a:t>Il </a:t>
            </a:r>
            <a:r>
              <a:rPr lang="en-GB" sz="1400" dirty="0" err="1"/>
              <a:t>faut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52555" y="4180117"/>
            <a:ext cx="1868190" cy="160043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Pour les </a:t>
            </a:r>
            <a:r>
              <a:rPr lang="en-GB" sz="1400" dirty="0" err="1"/>
              <a:t>ados</a:t>
            </a:r>
            <a:r>
              <a:rPr lang="en-GB" sz="1400" dirty="0"/>
              <a:t>/  les </a:t>
            </a:r>
            <a:r>
              <a:rPr lang="en-GB" sz="1400" dirty="0" err="1"/>
              <a:t>filles</a:t>
            </a:r>
            <a:r>
              <a:rPr lang="en-GB" sz="1400" dirty="0"/>
              <a:t> /</a:t>
            </a:r>
          </a:p>
          <a:p>
            <a:r>
              <a:rPr lang="en-GB" sz="1400" dirty="0"/>
              <a:t> les garcons, </a:t>
            </a:r>
          </a:p>
          <a:p>
            <a:r>
              <a:rPr lang="en-GB" sz="1400" dirty="0"/>
              <a:t>Pour les couples, </a:t>
            </a:r>
          </a:p>
          <a:p>
            <a:r>
              <a:rPr lang="en-GB" sz="1400" dirty="0"/>
              <a:t>Pour les </a:t>
            </a:r>
            <a:r>
              <a:rPr lang="en-GB" sz="1400" dirty="0" err="1"/>
              <a:t>tous-petits</a:t>
            </a:r>
            <a:endParaRPr lang="en-GB" sz="1400" dirty="0"/>
          </a:p>
          <a:p>
            <a:r>
              <a:rPr lang="en-GB" sz="1400" dirty="0"/>
              <a:t>Pour la </a:t>
            </a:r>
            <a:r>
              <a:rPr lang="en-GB" sz="1400" dirty="0" err="1"/>
              <a:t>famille</a:t>
            </a:r>
            <a:endParaRPr lang="en-GB" sz="1400" dirty="0"/>
          </a:p>
          <a:p>
            <a:r>
              <a:rPr lang="en-GB" sz="1400" dirty="0"/>
              <a:t>Pour les parents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5" y="7514490"/>
            <a:ext cx="6427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 Relationship with family and friends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20" y="5856770"/>
            <a:ext cx="900616" cy="900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62" y="2491067"/>
            <a:ext cx="1076201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Advantages: grâce au/à la /aux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6741" y="3109044"/>
            <a:ext cx="4356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/>
              <a:t>Disdavantages</a:t>
            </a:r>
            <a:endParaRPr lang="en-GB" u="sng" dirty="0"/>
          </a:p>
          <a:p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méfier</a:t>
            </a:r>
            <a:r>
              <a:rPr lang="en-GB" dirty="0"/>
              <a:t> </a:t>
            </a:r>
          </a:p>
          <a:p>
            <a:r>
              <a:rPr lang="en-GB" dirty="0" err="1"/>
              <a:t>devenir</a:t>
            </a:r>
            <a:r>
              <a:rPr lang="en-GB" dirty="0"/>
              <a:t> </a:t>
            </a:r>
            <a:r>
              <a:rPr lang="en-GB" dirty="0" err="1"/>
              <a:t>accro</a:t>
            </a:r>
            <a:r>
              <a:rPr lang="en-GB" dirty="0"/>
              <a:t> / dependant</a:t>
            </a:r>
          </a:p>
          <a:p>
            <a:r>
              <a:rPr lang="en-GB" dirty="0" err="1"/>
              <a:t>s‘abimer</a:t>
            </a:r>
            <a:r>
              <a:rPr lang="en-GB" dirty="0"/>
              <a:t> les </a:t>
            </a:r>
            <a:r>
              <a:rPr lang="en-GB" dirty="0" err="1"/>
              <a:t>yeux</a:t>
            </a:r>
            <a:endParaRPr lang="en-GB" dirty="0"/>
          </a:p>
          <a:p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isolé</a:t>
            </a:r>
            <a:r>
              <a:rPr lang="en-GB" dirty="0"/>
              <a:t>(e)</a:t>
            </a:r>
          </a:p>
          <a:p>
            <a:r>
              <a:rPr lang="en-GB" dirty="0" err="1"/>
              <a:t>être</a:t>
            </a:r>
            <a:r>
              <a:rPr lang="en-GB" dirty="0"/>
              <a:t> la </a:t>
            </a:r>
            <a:r>
              <a:rPr lang="en-GB" dirty="0" err="1"/>
              <a:t>victime</a:t>
            </a:r>
            <a:r>
              <a:rPr lang="en-GB" dirty="0"/>
              <a:t> de </a:t>
            </a:r>
            <a:r>
              <a:rPr lang="en-GB" dirty="0" err="1"/>
              <a:t>fraude</a:t>
            </a:r>
            <a:r>
              <a:rPr lang="en-GB" dirty="0"/>
              <a:t> / cyber intimidation </a:t>
            </a:r>
          </a:p>
          <a:p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confronté</a:t>
            </a:r>
            <a:r>
              <a:rPr lang="en-GB" dirty="0"/>
              <a:t>(e) à de la violence</a:t>
            </a:r>
          </a:p>
          <a:p>
            <a:r>
              <a:rPr lang="en-GB" dirty="0" err="1"/>
              <a:t>exploité</a:t>
            </a:r>
            <a:r>
              <a:rPr lang="en-GB" dirty="0"/>
              <a:t>(e) </a:t>
            </a:r>
            <a:r>
              <a:rPr lang="en-GB" dirty="0" err="1"/>
              <a:t>sexuellement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11018" y="54552"/>
            <a:ext cx="39056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/>
              <a:t>Usual activities</a:t>
            </a:r>
          </a:p>
          <a:p>
            <a:r>
              <a:rPr lang="en-GB" b="1" dirty="0" err="1"/>
              <a:t>J’utilise</a:t>
            </a:r>
            <a:r>
              <a:rPr lang="en-GB" b="1" dirty="0"/>
              <a:t> …</a:t>
            </a:r>
            <a:r>
              <a:rPr lang="en-GB" dirty="0"/>
              <a:t> </a:t>
            </a:r>
            <a:r>
              <a:rPr lang="en-GB" b="1" dirty="0"/>
              <a:t>pour / </a:t>
            </a:r>
            <a:r>
              <a:rPr lang="en-GB" b="1" dirty="0" err="1"/>
              <a:t>afin</a:t>
            </a:r>
            <a:r>
              <a:rPr lang="en-GB" b="1" dirty="0"/>
              <a:t> de </a:t>
            </a:r>
            <a:r>
              <a:rPr lang="en-GB" i="1" dirty="0"/>
              <a:t>(+ </a:t>
            </a:r>
            <a:r>
              <a:rPr lang="en-GB" i="1" dirty="0" err="1"/>
              <a:t>inf</a:t>
            </a:r>
            <a:r>
              <a:rPr lang="en-GB" i="1" dirty="0"/>
              <a:t>)</a:t>
            </a:r>
          </a:p>
          <a:p>
            <a:r>
              <a:rPr lang="en-GB" dirty="0"/>
              <a:t>Je me </a:t>
            </a:r>
            <a:r>
              <a:rPr lang="en-GB" dirty="0" err="1"/>
              <a:t>sers</a:t>
            </a:r>
            <a:r>
              <a:rPr lang="en-GB" dirty="0"/>
              <a:t> de … pour / </a:t>
            </a:r>
            <a:r>
              <a:rPr lang="en-GB" dirty="0" err="1"/>
              <a:t>afin</a:t>
            </a:r>
            <a:r>
              <a:rPr lang="en-GB" dirty="0"/>
              <a:t> de (+ </a:t>
            </a:r>
            <a:r>
              <a:rPr lang="en-GB" i="1" dirty="0" err="1"/>
              <a:t>inf</a:t>
            </a:r>
            <a:r>
              <a:rPr lang="en-GB" dirty="0"/>
              <a:t>)</a:t>
            </a:r>
          </a:p>
          <a:p>
            <a:r>
              <a:rPr lang="en-GB" dirty="0"/>
              <a:t>1) </a:t>
            </a:r>
            <a:r>
              <a:rPr lang="en-GB" i="1" dirty="0" err="1"/>
              <a:t>communiquer</a:t>
            </a:r>
            <a:r>
              <a:rPr lang="en-GB" i="1" dirty="0"/>
              <a:t> </a:t>
            </a:r>
            <a:r>
              <a:rPr lang="en-GB" dirty="0"/>
              <a:t>avec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amis</a:t>
            </a:r>
            <a:endParaRPr lang="en-GB" dirty="0"/>
          </a:p>
          <a:p>
            <a:r>
              <a:rPr lang="en-GB" dirty="0"/>
              <a:t>2) </a:t>
            </a:r>
            <a:r>
              <a:rPr lang="en-GB" i="1" dirty="0" err="1"/>
              <a:t>télécharger</a:t>
            </a:r>
            <a:r>
              <a:rPr lang="en-GB" dirty="0"/>
              <a:t> / </a:t>
            </a:r>
            <a:r>
              <a:rPr lang="en-GB" i="1" dirty="0" err="1"/>
              <a:t>écouter</a:t>
            </a:r>
            <a:r>
              <a:rPr lang="en-GB" dirty="0"/>
              <a:t> de la </a:t>
            </a:r>
            <a:r>
              <a:rPr lang="en-GB" dirty="0" err="1"/>
              <a:t>musique</a:t>
            </a:r>
            <a:endParaRPr lang="en-GB" dirty="0"/>
          </a:p>
          <a:p>
            <a:r>
              <a:rPr lang="en-GB" dirty="0"/>
              <a:t>3) </a:t>
            </a:r>
            <a:r>
              <a:rPr lang="en-GB" i="1" dirty="0" err="1"/>
              <a:t>prendre</a:t>
            </a:r>
            <a:r>
              <a:rPr lang="en-GB" dirty="0"/>
              <a:t> des photos</a:t>
            </a:r>
          </a:p>
          <a:p>
            <a:r>
              <a:rPr lang="en-GB" dirty="0"/>
              <a:t>4) </a:t>
            </a:r>
            <a:r>
              <a:rPr lang="en-GB" i="1" dirty="0" err="1"/>
              <a:t>envoyer</a:t>
            </a:r>
            <a:r>
              <a:rPr lang="en-GB" dirty="0"/>
              <a:t> des </a:t>
            </a:r>
            <a:r>
              <a:rPr lang="en-GB" dirty="0" err="1"/>
              <a:t>textos</a:t>
            </a:r>
            <a:endParaRPr lang="en-GB" dirty="0"/>
          </a:p>
          <a:p>
            <a:r>
              <a:rPr lang="en-GB" dirty="0"/>
              <a:t>5) </a:t>
            </a:r>
            <a:r>
              <a:rPr lang="en-GB" i="1" dirty="0" err="1"/>
              <a:t>naviguer</a:t>
            </a:r>
            <a:r>
              <a:rPr lang="en-GB" dirty="0"/>
              <a:t> avec le GPS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2300" y="2429199"/>
            <a:ext cx="4114800" cy="258532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Recent Activities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recherché des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infos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pour les devoirs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regardé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un film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3)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posté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un message sur Facebook</a:t>
            </a:r>
          </a:p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qui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était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l’ai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aimé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/ je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l’ai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détesté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/Je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l’ai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trouvé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J’aurai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préféré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047" y="17079"/>
            <a:ext cx="1700678" cy="6986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Key vocab</a:t>
            </a:r>
          </a:p>
          <a:p>
            <a:r>
              <a:rPr lang="en-GB" sz="1600" u="sng" dirty="0"/>
              <a:t>NOUNS</a:t>
            </a:r>
          </a:p>
          <a:p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tablette</a:t>
            </a:r>
            <a:endParaRPr lang="en-GB" sz="1600" dirty="0"/>
          </a:p>
          <a:p>
            <a:r>
              <a:rPr lang="en-GB" sz="1600" dirty="0"/>
              <a:t>Les </a:t>
            </a:r>
            <a:r>
              <a:rPr lang="en-GB" sz="1600" dirty="0" err="1"/>
              <a:t>réseaux</a:t>
            </a:r>
            <a:r>
              <a:rPr lang="en-GB" sz="1600" dirty="0"/>
              <a:t> </a:t>
            </a:r>
            <a:r>
              <a:rPr lang="en-GB" sz="1600" dirty="0" err="1"/>
              <a:t>sociaux</a:t>
            </a:r>
            <a:endParaRPr lang="en-GB" sz="1600" dirty="0"/>
          </a:p>
          <a:p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appli</a:t>
            </a:r>
            <a:endParaRPr lang="en-GB" sz="1600" dirty="0"/>
          </a:p>
          <a:p>
            <a:r>
              <a:rPr lang="en-GB" sz="1600" dirty="0"/>
              <a:t>Un portable</a:t>
            </a:r>
          </a:p>
          <a:p>
            <a:r>
              <a:rPr lang="en-GB" sz="1600" dirty="0"/>
              <a:t>Un smartphone</a:t>
            </a:r>
          </a:p>
          <a:p>
            <a:endParaRPr lang="en-GB" sz="1600" dirty="0"/>
          </a:p>
          <a:p>
            <a:r>
              <a:rPr lang="en-GB" sz="1600" u="sng" dirty="0"/>
              <a:t>ADJECTIVES</a:t>
            </a:r>
          </a:p>
          <a:p>
            <a:r>
              <a:rPr lang="en-GB" sz="1600" dirty="0" err="1"/>
              <a:t>divertissant</a:t>
            </a:r>
            <a:endParaRPr lang="en-GB" sz="1600" dirty="0"/>
          </a:p>
          <a:p>
            <a:r>
              <a:rPr lang="en-GB" sz="1600" dirty="0" err="1"/>
              <a:t>éducatif</a:t>
            </a:r>
            <a:endParaRPr lang="en-GB" sz="1600" dirty="0"/>
          </a:p>
          <a:p>
            <a:r>
              <a:rPr lang="en-GB" sz="1600" dirty="0" err="1"/>
              <a:t>pratique</a:t>
            </a:r>
            <a:endParaRPr lang="en-GB" sz="1600" dirty="0"/>
          </a:p>
          <a:p>
            <a:r>
              <a:rPr lang="en-GB" sz="1600" dirty="0" err="1"/>
              <a:t>distrayant</a:t>
            </a:r>
            <a:endParaRPr lang="en-GB" sz="1600" dirty="0"/>
          </a:p>
          <a:p>
            <a:r>
              <a:rPr lang="en-GB" sz="1600" dirty="0" err="1"/>
              <a:t>dangereux</a:t>
            </a:r>
            <a:endParaRPr lang="en-GB" sz="1600" dirty="0"/>
          </a:p>
          <a:p>
            <a:r>
              <a:rPr lang="en-GB" sz="1600" dirty="0"/>
              <a:t>risqué</a:t>
            </a:r>
          </a:p>
          <a:p>
            <a:r>
              <a:rPr lang="en-GB" sz="1600" dirty="0"/>
              <a:t>asocial</a:t>
            </a:r>
          </a:p>
          <a:p>
            <a:endParaRPr lang="en-GB" sz="1600" dirty="0"/>
          </a:p>
          <a:p>
            <a:r>
              <a:rPr lang="en-GB" sz="1600" u="sng" dirty="0"/>
              <a:t>VERBS</a:t>
            </a:r>
          </a:p>
          <a:p>
            <a:r>
              <a:rPr lang="en-GB" sz="1600" dirty="0" err="1"/>
              <a:t>s’amuser</a:t>
            </a:r>
            <a:endParaRPr lang="en-GB" sz="1600" dirty="0"/>
          </a:p>
          <a:p>
            <a:r>
              <a:rPr lang="en-GB" sz="1600" dirty="0" err="1"/>
              <a:t>s’informer</a:t>
            </a:r>
            <a:endParaRPr lang="en-GB" sz="1600" dirty="0"/>
          </a:p>
          <a:p>
            <a:r>
              <a:rPr lang="en-GB" sz="1600" dirty="0"/>
              <a:t>se </a:t>
            </a:r>
            <a:r>
              <a:rPr lang="en-GB" sz="1600" dirty="0" err="1"/>
              <a:t>distraire</a:t>
            </a:r>
            <a:endParaRPr lang="en-GB" sz="1600" dirty="0"/>
          </a:p>
          <a:p>
            <a:r>
              <a:rPr lang="en-GB" sz="1600" dirty="0" err="1"/>
              <a:t>acheter</a:t>
            </a:r>
            <a:endParaRPr lang="en-GB" sz="1600" dirty="0"/>
          </a:p>
          <a:p>
            <a:r>
              <a:rPr lang="en-GB" sz="1600" dirty="0" err="1"/>
              <a:t>regarder</a:t>
            </a:r>
            <a:endParaRPr lang="en-GB" sz="1600" dirty="0"/>
          </a:p>
          <a:p>
            <a:r>
              <a:rPr lang="en-GB" sz="1600" dirty="0" err="1"/>
              <a:t>tchater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3178" y="24516"/>
            <a:ext cx="15113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Time signals</a:t>
            </a:r>
          </a:p>
          <a:p>
            <a:endParaRPr lang="en-GB" dirty="0"/>
          </a:p>
          <a:p>
            <a:r>
              <a:rPr lang="en-GB" dirty="0" err="1"/>
              <a:t>Normalement</a:t>
            </a:r>
            <a:endParaRPr lang="en-GB" dirty="0"/>
          </a:p>
          <a:p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jours</a:t>
            </a:r>
            <a:endParaRPr lang="en-GB" dirty="0"/>
          </a:p>
          <a:p>
            <a:r>
              <a:rPr lang="en-GB" dirty="0" err="1"/>
              <a:t>Parfois</a:t>
            </a:r>
            <a:endParaRPr lang="en-GB" dirty="0"/>
          </a:p>
          <a:p>
            <a:endParaRPr lang="en-GB" dirty="0"/>
          </a:p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Récemment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Hier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Noël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dernier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l’avenir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Pour mon prochain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anniversaire</a:t>
            </a:r>
            <a:endParaRPr lang="en-GB" dirty="0"/>
          </a:p>
        </p:txBody>
      </p:sp>
      <p:sp>
        <p:nvSpPr>
          <p:cNvPr id="15" name="5-Point Star 14"/>
          <p:cNvSpPr/>
          <p:nvPr/>
        </p:nvSpPr>
        <p:spPr>
          <a:xfrm>
            <a:off x="3581400" y="5105400"/>
            <a:ext cx="165100" cy="279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606549" y="5189180"/>
            <a:ext cx="421322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2">
                    <a:lumMod val="75000"/>
                  </a:schemeClr>
                </a:solidFill>
              </a:rPr>
              <a:t>Future activities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1) Je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voudrais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acheter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un nouveau portable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2) Je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vais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télécharger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Pokemon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Go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3) Je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passerai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moins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de temps sur Twitter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qui sera…</a:t>
            </a:r>
          </a:p>
        </p:txBody>
      </p:sp>
      <p:sp>
        <p:nvSpPr>
          <p:cNvPr id="18" name="Cloud 17"/>
          <p:cNvSpPr/>
          <p:nvPr/>
        </p:nvSpPr>
        <p:spPr>
          <a:xfrm>
            <a:off x="10315931" y="552631"/>
            <a:ext cx="1937763" cy="13121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481906" y="673592"/>
            <a:ext cx="16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</a:t>
            </a:r>
            <a:r>
              <a:rPr lang="en-GB" dirty="0" err="1"/>
              <a:t>peut</a:t>
            </a:r>
            <a:endParaRPr lang="en-GB" dirty="0"/>
          </a:p>
          <a:p>
            <a:r>
              <a:rPr lang="en-GB" dirty="0"/>
              <a:t>Il </a:t>
            </a:r>
            <a:r>
              <a:rPr lang="en-GB" dirty="0" err="1"/>
              <a:t>est</a:t>
            </a:r>
            <a:r>
              <a:rPr lang="en-GB" dirty="0"/>
              <a:t> + </a:t>
            </a:r>
            <a:r>
              <a:rPr lang="en-GB" dirty="0" err="1"/>
              <a:t>adj</a:t>
            </a:r>
            <a:r>
              <a:rPr lang="en-GB" dirty="0"/>
              <a:t>+ de</a:t>
            </a:r>
          </a:p>
          <a:p>
            <a:r>
              <a:rPr lang="en-GB" dirty="0" err="1"/>
              <a:t>Cela</a:t>
            </a:r>
            <a:r>
              <a:rPr lang="en-GB" dirty="0"/>
              <a:t> </a:t>
            </a:r>
            <a:r>
              <a:rPr lang="en-GB" dirty="0" err="1"/>
              <a:t>permet</a:t>
            </a:r>
            <a:r>
              <a:rPr lang="en-GB" dirty="0"/>
              <a:t> 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0725" y="4056817"/>
            <a:ext cx="177482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/>
              <a:t>Links</a:t>
            </a:r>
          </a:p>
          <a:p>
            <a:r>
              <a:rPr lang="en-GB" dirty="0"/>
              <a:t>Par </a:t>
            </a:r>
            <a:r>
              <a:rPr lang="en-GB" dirty="0" err="1"/>
              <a:t>exemple</a:t>
            </a:r>
            <a:r>
              <a:rPr lang="en-GB" dirty="0"/>
              <a:t>,</a:t>
            </a:r>
          </a:p>
          <a:p>
            <a:r>
              <a:rPr lang="en-GB" dirty="0" err="1"/>
              <a:t>Personnellement</a:t>
            </a:r>
            <a:endParaRPr lang="en-GB" dirty="0"/>
          </a:p>
          <a:p>
            <a:r>
              <a:rPr lang="en-GB" dirty="0"/>
              <a:t>Tout </a:t>
            </a:r>
            <a:r>
              <a:rPr lang="en-GB" dirty="0" err="1"/>
              <a:t>d’abord</a:t>
            </a:r>
            <a:r>
              <a:rPr lang="en-GB" dirty="0"/>
              <a:t>,</a:t>
            </a:r>
          </a:p>
          <a:p>
            <a:r>
              <a:rPr lang="en-GB" dirty="0" err="1"/>
              <a:t>Puis</a:t>
            </a:r>
            <a:r>
              <a:rPr lang="en-GB" dirty="0"/>
              <a:t>,</a:t>
            </a:r>
          </a:p>
          <a:p>
            <a:r>
              <a:rPr lang="en-GB" dirty="0" err="1"/>
              <a:t>Evidemment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6" y="6045554"/>
            <a:ext cx="789503" cy="789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971" y="1782164"/>
            <a:ext cx="1003832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4799" y="658111"/>
            <a:ext cx="3924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faire les courses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ligne</a:t>
            </a:r>
            <a:endParaRPr lang="en-GB" dirty="0"/>
          </a:p>
          <a:p>
            <a:r>
              <a:rPr lang="en-GB" dirty="0"/>
              <a:t>comparer les prix</a:t>
            </a:r>
          </a:p>
          <a:p>
            <a:r>
              <a:rPr lang="en-GB" dirty="0" err="1"/>
              <a:t>exprimer</a:t>
            </a:r>
            <a:r>
              <a:rPr lang="en-GB" dirty="0"/>
              <a:t> des opinions</a:t>
            </a:r>
          </a:p>
          <a:p>
            <a:r>
              <a:rPr lang="en-GB" dirty="0"/>
              <a:t>se faire de nouveaux </a:t>
            </a:r>
            <a:r>
              <a:rPr lang="en-GB" dirty="0" err="1"/>
              <a:t>amis</a:t>
            </a:r>
            <a:endParaRPr lang="en-GB" dirty="0"/>
          </a:p>
          <a:p>
            <a:r>
              <a:rPr lang="en-GB" dirty="0" err="1"/>
              <a:t>s’informer</a:t>
            </a:r>
            <a:endParaRPr lang="en-GB" dirty="0"/>
          </a:p>
          <a:p>
            <a:r>
              <a:rPr lang="en-GB" dirty="0" err="1"/>
              <a:t>vendre</a:t>
            </a:r>
            <a:r>
              <a:rPr lang="en-GB" dirty="0"/>
              <a:t> des </a:t>
            </a:r>
            <a:r>
              <a:rPr lang="en-GB" dirty="0" err="1"/>
              <a:t>produits</a:t>
            </a:r>
            <a:endParaRPr lang="en-GB" dirty="0"/>
          </a:p>
          <a:p>
            <a:r>
              <a:rPr lang="en-GB" dirty="0" err="1"/>
              <a:t>garder</a:t>
            </a:r>
            <a:r>
              <a:rPr lang="en-GB" dirty="0"/>
              <a:t> le contact</a:t>
            </a:r>
          </a:p>
          <a:p>
            <a:r>
              <a:rPr lang="en-GB" dirty="0" err="1"/>
              <a:t>développer</a:t>
            </a:r>
            <a:r>
              <a:rPr lang="en-GB" dirty="0"/>
              <a:t> de </a:t>
            </a:r>
            <a:r>
              <a:rPr lang="en-GB" dirty="0" err="1"/>
              <a:t>nouvelles</a:t>
            </a:r>
            <a:r>
              <a:rPr lang="en-GB" dirty="0"/>
              <a:t> </a:t>
            </a:r>
            <a:r>
              <a:rPr lang="en-GB" dirty="0" err="1"/>
              <a:t>compétences</a:t>
            </a:r>
            <a:endParaRPr lang="en-GB" dirty="0"/>
          </a:p>
        </p:txBody>
      </p:sp>
      <p:sp>
        <p:nvSpPr>
          <p:cNvPr id="23" name="Cloud 22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047" y="7243523"/>
            <a:ext cx="7201810" cy="1325563"/>
          </a:xfrm>
        </p:spPr>
        <p:txBody>
          <a:bodyPr/>
          <a:lstStyle/>
          <a:p>
            <a:r>
              <a:rPr lang="en-GB" dirty="0"/>
              <a:t>2 Technology in everyday life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7143" y="3365779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</a:t>
            </a:r>
            <a:r>
              <a:rPr lang="en-GB" dirty="0" err="1"/>
              <a:t>peut</a:t>
            </a:r>
            <a:endParaRPr lang="en-GB" dirty="0"/>
          </a:p>
          <a:p>
            <a:r>
              <a:rPr lang="en-GB" dirty="0"/>
              <a:t>On </a:t>
            </a:r>
            <a:r>
              <a:rPr lang="en-GB" dirty="0" err="1"/>
              <a:t>risque</a:t>
            </a:r>
            <a:r>
              <a:rPr lang="en-GB" dirty="0"/>
              <a:t> de</a:t>
            </a:r>
          </a:p>
          <a:p>
            <a:r>
              <a:rPr lang="en-GB" dirty="0"/>
              <a:t>Il </a:t>
            </a:r>
            <a:r>
              <a:rPr lang="en-GB" dirty="0" err="1"/>
              <a:t>faut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622882" y="5866621"/>
            <a:ext cx="5736350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Pour les </a:t>
            </a:r>
            <a:r>
              <a:rPr lang="en-GB" dirty="0" err="1"/>
              <a:t>ados</a:t>
            </a:r>
            <a:endParaRPr lang="en-GB" dirty="0"/>
          </a:p>
          <a:p>
            <a:r>
              <a:rPr lang="en-GB" dirty="0"/>
              <a:t>Pour les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âgées</a:t>
            </a:r>
            <a:r>
              <a:rPr lang="en-GB" dirty="0"/>
              <a:t> / </a:t>
            </a:r>
            <a:r>
              <a:rPr lang="en-GB" dirty="0" err="1"/>
              <a:t>seules</a:t>
            </a:r>
            <a:r>
              <a:rPr lang="en-GB" dirty="0"/>
              <a:t>/ à </a:t>
            </a:r>
            <a:r>
              <a:rPr lang="en-GB" dirty="0" err="1"/>
              <a:t>mobilité</a:t>
            </a:r>
            <a:r>
              <a:rPr lang="en-GB" dirty="0"/>
              <a:t> </a:t>
            </a:r>
            <a:r>
              <a:rPr lang="en-GB" dirty="0" err="1"/>
              <a:t>réduite</a:t>
            </a:r>
            <a:endParaRPr lang="en-GB" dirty="0"/>
          </a:p>
          <a:p>
            <a:r>
              <a:rPr lang="en-GB" dirty="0"/>
              <a:t>Pour les </a:t>
            </a:r>
            <a:r>
              <a:rPr lang="en-GB" dirty="0" err="1"/>
              <a:t>tous-petits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0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Pour les sports </a:t>
            </a:r>
            <a:r>
              <a:rPr lang="en-GB" u="sng" dirty="0" err="1"/>
              <a:t>extrêmes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/>
              <a:t>Contre</a:t>
            </a:r>
            <a:r>
              <a:rPr lang="en-GB" u="sng" dirty="0"/>
              <a:t> les sports </a:t>
            </a:r>
            <a:r>
              <a:rPr lang="en-GB" u="sng" dirty="0" err="1"/>
              <a:t>extrême</a:t>
            </a:r>
            <a:endParaRPr lang="en-GB" u="sng" dirty="0"/>
          </a:p>
          <a:p>
            <a:endParaRPr lang="en-GB" dirty="0"/>
          </a:p>
          <a:p>
            <a:r>
              <a:rPr lang="en-GB" dirty="0" err="1"/>
              <a:t>prendre</a:t>
            </a:r>
            <a:r>
              <a:rPr lang="en-GB" dirty="0"/>
              <a:t> trop de </a:t>
            </a:r>
            <a:r>
              <a:rPr lang="en-GB" dirty="0" err="1"/>
              <a:t>risque</a:t>
            </a:r>
            <a:endParaRPr lang="en-GB" dirty="0"/>
          </a:p>
          <a:p>
            <a:r>
              <a:rPr lang="en-GB" dirty="0" err="1"/>
              <a:t>risquer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vie</a:t>
            </a:r>
          </a:p>
          <a:p>
            <a:r>
              <a:rPr lang="en-GB" dirty="0" err="1"/>
              <a:t>avoir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crise</a:t>
            </a:r>
            <a:r>
              <a:rPr lang="en-GB" dirty="0"/>
              <a:t> </a:t>
            </a:r>
            <a:r>
              <a:rPr lang="en-GB" dirty="0" err="1"/>
              <a:t>cardiaque</a:t>
            </a:r>
            <a:endParaRPr lang="en-GB" dirty="0"/>
          </a:p>
          <a:p>
            <a:r>
              <a:rPr lang="en-GB" dirty="0" err="1"/>
              <a:t>devenir</a:t>
            </a:r>
            <a:r>
              <a:rPr lang="en-GB" dirty="0"/>
              <a:t> </a:t>
            </a:r>
            <a:r>
              <a:rPr lang="en-GB" dirty="0" err="1"/>
              <a:t>accro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blesser</a:t>
            </a:r>
            <a:endParaRPr lang="en-GB" dirty="0"/>
          </a:p>
          <a:p>
            <a:r>
              <a:rPr lang="en-GB" dirty="0" err="1"/>
              <a:t>mourir</a:t>
            </a:r>
            <a:endParaRPr lang="en-GB" dirty="0"/>
          </a:p>
          <a:p>
            <a:r>
              <a:rPr lang="en-GB" dirty="0"/>
              <a:t>faire des bêtises</a:t>
            </a:r>
          </a:p>
          <a:p>
            <a:r>
              <a:rPr lang="en-GB" dirty="0"/>
              <a:t>ne pas respecter la </a:t>
            </a:r>
            <a:r>
              <a:rPr lang="en-GB" dirty="0" err="1"/>
              <a:t>loi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46575" y="750"/>
            <a:ext cx="39056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/>
              <a:t>Talking in the present</a:t>
            </a:r>
          </a:p>
          <a:p>
            <a:r>
              <a:rPr lang="en-GB" sz="1400" b="1" dirty="0"/>
              <a:t>Je </a:t>
            </a:r>
            <a:r>
              <a:rPr lang="en-GB" sz="1400" b="1" dirty="0" err="1"/>
              <a:t>joue</a:t>
            </a:r>
            <a:r>
              <a:rPr lang="en-GB" sz="1400" b="1" dirty="0"/>
              <a:t> au tennis.</a:t>
            </a:r>
          </a:p>
          <a:p>
            <a:r>
              <a:rPr lang="en-GB" sz="1400" b="1" dirty="0"/>
              <a:t>Je </a:t>
            </a:r>
            <a:r>
              <a:rPr lang="en-GB" sz="1400" b="1" dirty="0" err="1"/>
              <a:t>m’entraine</a:t>
            </a:r>
            <a:r>
              <a:rPr lang="en-GB" sz="1400" b="1" dirty="0"/>
              <a:t> trois </a:t>
            </a:r>
            <a:r>
              <a:rPr lang="en-GB" sz="1400" b="1" dirty="0" err="1"/>
              <a:t>fois</a:t>
            </a:r>
            <a:r>
              <a:rPr lang="en-GB" sz="1400" b="1" dirty="0"/>
              <a:t> par </a:t>
            </a:r>
            <a:r>
              <a:rPr lang="en-GB" sz="1400" b="1" dirty="0" err="1"/>
              <a:t>semaine</a:t>
            </a:r>
            <a:endParaRPr lang="en-GB" sz="1400" b="1" dirty="0"/>
          </a:p>
          <a:p>
            <a:r>
              <a:rPr lang="en-GB" sz="1400" b="1" dirty="0"/>
              <a:t>Je </a:t>
            </a:r>
            <a:r>
              <a:rPr lang="en-GB" sz="1400" b="1" dirty="0" err="1"/>
              <a:t>fais</a:t>
            </a:r>
            <a:r>
              <a:rPr lang="en-GB" sz="1400" b="1" dirty="0"/>
              <a:t> </a:t>
            </a:r>
            <a:r>
              <a:rPr lang="en-GB" sz="1400" b="1" dirty="0" err="1"/>
              <a:t>partie</a:t>
            </a:r>
            <a:r>
              <a:rPr lang="en-GB" sz="1400" b="1" dirty="0"/>
              <a:t> d’un club</a:t>
            </a:r>
          </a:p>
          <a:p>
            <a:r>
              <a:rPr lang="en-GB" sz="1400" b="1" dirty="0"/>
              <a:t>On mange </a:t>
            </a:r>
            <a:r>
              <a:rPr lang="en-GB" sz="1400" b="1" dirty="0" err="1"/>
              <a:t>en</a:t>
            </a:r>
            <a:r>
              <a:rPr lang="en-GB" sz="1400" b="1" dirty="0"/>
              <a:t> </a:t>
            </a:r>
            <a:r>
              <a:rPr lang="en-GB" sz="1400" b="1" dirty="0" err="1"/>
              <a:t>famille</a:t>
            </a:r>
            <a:endParaRPr lang="en-GB" sz="1400" b="1" dirty="0"/>
          </a:p>
          <a:p>
            <a:r>
              <a:rPr lang="en-GB" sz="1400" b="1" dirty="0"/>
              <a:t>Je </a:t>
            </a:r>
            <a:r>
              <a:rPr lang="en-GB" sz="1400" b="1" dirty="0" err="1"/>
              <a:t>grignote</a:t>
            </a:r>
            <a:endParaRPr lang="en-GB" sz="1400" b="1" dirty="0"/>
          </a:p>
          <a:p>
            <a:r>
              <a:rPr lang="en-GB" sz="1400" b="1" dirty="0"/>
              <a:t>Je </a:t>
            </a:r>
            <a:r>
              <a:rPr lang="en-GB" sz="1400" b="1" dirty="0" err="1"/>
              <a:t>suis</a:t>
            </a:r>
            <a:r>
              <a:rPr lang="en-GB" sz="1400" b="1" dirty="0"/>
              <a:t> </a:t>
            </a:r>
            <a:r>
              <a:rPr lang="en-GB" sz="1400" b="1" dirty="0" err="1"/>
              <a:t>passionné</a:t>
            </a:r>
            <a:r>
              <a:rPr lang="en-GB" sz="1400" b="1" dirty="0"/>
              <a:t>(e) de volley</a:t>
            </a:r>
          </a:p>
          <a:p>
            <a:r>
              <a:rPr lang="en-GB" sz="1400" b="1" dirty="0"/>
              <a:t>Je </a:t>
            </a:r>
            <a:r>
              <a:rPr lang="en-GB" sz="1400" b="1" dirty="0" err="1"/>
              <a:t>raffole</a:t>
            </a:r>
            <a:r>
              <a:rPr lang="en-GB" sz="1400" b="1" dirty="0"/>
              <a:t> de la cuisine </a:t>
            </a:r>
            <a:r>
              <a:rPr lang="en-GB" sz="1400" b="1" dirty="0" err="1"/>
              <a:t>italienne</a:t>
            </a:r>
            <a:endParaRPr lang="en-GB" sz="1400" b="1" dirty="0"/>
          </a:p>
          <a:p>
            <a:r>
              <a:rPr lang="en-GB" sz="1400" b="1" dirty="0"/>
              <a:t>Ce </a:t>
            </a:r>
            <a:r>
              <a:rPr lang="en-GB" sz="1400" b="1" dirty="0" err="1"/>
              <a:t>n’est</a:t>
            </a:r>
            <a:r>
              <a:rPr lang="en-GB" sz="1400" b="1" dirty="0"/>
              <a:t> pas mon </a:t>
            </a:r>
            <a:r>
              <a:rPr lang="en-GB" sz="1400" b="1" dirty="0" err="1"/>
              <a:t>truc</a:t>
            </a:r>
            <a:endParaRPr lang="en-GB" sz="1400" b="1" dirty="0"/>
          </a:p>
          <a:p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44340" y="2218213"/>
            <a:ext cx="3993703" cy="20313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1">
                    <a:lumMod val="75000"/>
                  </a:schemeClr>
                </a:solidFill>
              </a:rPr>
              <a:t>Talking in the past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suis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allé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(e)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On a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regardé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joué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..</a:t>
            </a: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C’était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On a mange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Si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j’avais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le temps,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j’aurai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voulu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J’aurais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préféré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047" y="17079"/>
            <a:ext cx="1583782" cy="67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Key vocab</a:t>
            </a:r>
          </a:p>
          <a:p>
            <a:r>
              <a:rPr lang="en-GB" sz="1400" u="sng" dirty="0"/>
              <a:t>NOUNS</a:t>
            </a:r>
          </a:p>
          <a:p>
            <a:r>
              <a:rPr lang="en-GB" sz="1400" dirty="0" err="1"/>
              <a:t>une</a:t>
            </a:r>
            <a:r>
              <a:rPr lang="en-GB" sz="1400" dirty="0"/>
              <a:t> </a:t>
            </a:r>
            <a:r>
              <a:rPr lang="en-GB" sz="1400" dirty="0" err="1"/>
              <a:t>comédie</a:t>
            </a:r>
            <a:endParaRPr lang="en-GB" sz="1400" dirty="0"/>
          </a:p>
          <a:p>
            <a:r>
              <a:rPr lang="en-GB" sz="1400" dirty="0"/>
              <a:t>un film </a:t>
            </a:r>
            <a:r>
              <a:rPr lang="en-GB" sz="1400" dirty="0" err="1"/>
              <a:t>d’horreur</a:t>
            </a:r>
            <a:endParaRPr lang="en-GB" sz="1400" dirty="0"/>
          </a:p>
          <a:p>
            <a:r>
              <a:rPr lang="en-GB" sz="1400" dirty="0"/>
              <a:t>un </a:t>
            </a:r>
            <a:r>
              <a:rPr lang="en-GB" sz="1400" dirty="0" err="1"/>
              <a:t>jeu</a:t>
            </a:r>
            <a:r>
              <a:rPr lang="en-GB" sz="1400" dirty="0"/>
              <a:t> </a:t>
            </a:r>
            <a:r>
              <a:rPr lang="en-GB" sz="1400" dirty="0" err="1"/>
              <a:t>télévisé</a:t>
            </a:r>
            <a:endParaRPr lang="en-GB" sz="1400" dirty="0"/>
          </a:p>
          <a:p>
            <a:r>
              <a:rPr lang="en-GB" sz="1400" dirty="0"/>
              <a:t>la </a:t>
            </a:r>
            <a:r>
              <a:rPr lang="en-GB" sz="1400" dirty="0" err="1"/>
              <a:t>musique</a:t>
            </a:r>
            <a:r>
              <a:rPr lang="en-GB" sz="1400" dirty="0"/>
              <a:t> rock</a:t>
            </a:r>
          </a:p>
          <a:p>
            <a:r>
              <a:rPr lang="en-GB" sz="1400" dirty="0"/>
              <a:t>les </a:t>
            </a:r>
            <a:r>
              <a:rPr lang="en-GB" sz="1400" dirty="0" err="1"/>
              <a:t>vêtements</a:t>
            </a:r>
            <a:r>
              <a:rPr lang="en-GB" sz="1400" dirty="0"/>
              <a:t> de marque</a:t>
            </a:r>
          </a:p>
          <a:p>
            <a:r>
              <a:rPr lang="en-GB" sz="1400" dirty="0"/>
              <a:t>les courses</a:t>
            </a:r>
          </a:p>
          <a:p>
            <a:r>
              <a:rPr lang="en-GB" sz="1400" dirty="0" err="1"/>
              <a:t>une</a:t>
            </a:r>
            <a:r>
              <a:rPr lang="en-GB" sz="1400" dirty="0"/>
              <a:t> </a:t>
            </a:r>
            <a:r>
              <a:rPr lang="en-GB" sz="1400" dirty="0" err="1"/>
              <a:t>grande</a:t>
            </a:r>
            <a:r>
              <a:rPr lang="en-GB" sz="1400" dirty="0"/>
              <a:t> fête</a:t>
            </a:r>
          </a:p>
          <a:p>
            <a:endParaRPr lang="en-GB" sz="1400" dirty="0"/>
          </a:p>
          <a:p>
            <a:r>
              <a:rPr lang="en-GB" sz="1400" u="sng" dirty="0"/>
              <a:t>ADJECTIVES</a:t>
            </a:r>
          </a:p>
          <a:p>
            <a:r>
              <a:rPr lang="en-GB" sz="1400" dirty="0" err="1"/>
              <a:t>végétarien</a:t>
            </a:r>
            <a:r>
              <a:rPr lang="en-GB" sz="1400" dirty="0"/>
              <a:t>(e)</a:t>
            </a:r>
          </a:p>
          <a:p>
            <a:r>
              <a:rPr lang="en-GB" sz="1400" dirty="0" err="1"/>
              <a:t>branché</a:t>
            </a:r>
            <a:r>
              <a:rPr lang="en-GB" sz="1400" dirty="0"/>
              <a:t>(e)</a:t>
            </a:r>
          </a:p>
          <a:p>
            <a:r>
              <a:rPr lang="en-GB" sz="1400" dirty="0" err="1"/>
              <a:t>délicieux</a:t>
            </a:r>
            <a:r>
              <a:rPr lang="en-GB" sz="1400" dirty="0"/>
              <a:t>/se</a:t>
            </a:r>
          </a:p>
          <a:p>
            <a:r>
              <a:rPr lang="en-GB" sz="1400" dirty="0"/>
              <a:t>piquant(e)</a:t>
            </a:r>
          </a:p>
          <a:p>
            <a:r>
              <a:rPr lang="en-GB" sz="1400" dirty="0" err="1"/>
              <a:t>informatif</a:t>
            </a:r>
            <a:r>
              <a:rPr lang="en-GB" sz="1400" dirty="0"/>
              <a:t>/</a:t>
            </a:r>
            <a:r>
              <a:rPr lang="en-GB" sz="1400" dirty="0" err="1"/>
              <a:t>ve</a:t>
            </a:r>
            <a:endParaRPr lang="en-GB" sz="1400" dirty="0"/>
          </a:p>
          <a:p>
            <a:r>
              <a:rPr lang="en-GB" sz="1400" dirty="0" err="1"/>
              <a:t>divertissant</a:t>
            </a:r>
            <a:r>
              <a:rPr lang="en-GB" sz="1400" dirty="0"/>
              <a:t>/e</a:t>
            </a:r>
          </a:p>
          <a:p>
            <a:endParaRPr lang="en-GB" sz="1400" dirty="0"/>
          </a:p>
          <a:p>
            <a:r>
              <a:rPr lang="en-GB" sz="1400" u="sng" dirty="0"/>
              <a:t>VERBS</a:t>
            </a:r>
          </a:p>
          <a:p>
            <a:r>
              <a:rPr lang="en-GB" sz="1400" dirty="0" err="1"/>
              <a:t>sortir</a:t>
            </a:r>
            <a:endParaRPr lang="en-GB" sz="1400" dirty="0"/>
          </a:p>
          <a:p>
            <a:r>
              <a:rPr lang="en-GB" sz="1400" dirty="0"/>
              <a:t>passer du temps</a:t>
            </a:r>
          </a:p>
          <a:p>
            <a:r>
              <a:rPr lang="en-GB" sz="1400" dirty="0"/>
              <a:t>aimer</a:t>
            </a:r>
          </a:p>
          <a:p>
            <a:r>
              <a:rPr lang="en-GB" sz="1400" dirty="0" err="1"/>
              <a:t>rencontrer</a:t>
            </a:r>
            <a:endParaRPr lang="en-GB" sz="1400" dirty="0"/>
          </a:p>
          <a:p>
            <a:r>
              <a:rPr lang="en-GB" sz="1400" dirty="0" err="1"/>
              <a:t>écouter</a:t>
            </a:r>
            <a:endParaRPr lang="en-GB" sz="1400" dirty="0"/>
          </a:p>
          <a:p>
            <a:r>
              <a:rPr lang="en-GB" sz="1400" dirty="0" err="1"/>
              <a:t>acheter</a:t>
            </a:r>
            <a:endParaRPr lang="en-GB" sz="1400" dirty="0"/>
          </a:p>
          <a:p>
            <a:r>
              <a:rPr lang="en-GB" sz="1400" dirty="0"/>
              <a:t>faire du </a:t>
            </a:r>
            <a:r>
              <a:rPr lang="en-GB" sz="1400" dirty="0" err="1"/>
              <a:t>lèche</a:t>
            </a:r>
            <a:r>
              <a:rPr lang="en-GB" sz="1400" dirty="0"/>
              <a:t> vitrine</a:t>
            </a:r>
          </a:p>
          <a:p>
            <a:r>
              <a:rPr lang="en-GB" sz="1400" dirty="0"/>
              <a:t>se </a:t>
            </a:r>
            <a:r>
              <a:rPr lang="en-GB" sz="1400"/>
              <a:t>divertir</a:t>
            </a:r>
            <a:endParaRPr lang="en-GB" sz="1400" dirty="0"/>
          </a:p>
          <a:p>
            <a:r>
              <a:rPr lang="en-GB" sz="1400" dirty="0" err="1"/>
              <a:t>découvrir</a:t>
            </a:r>
            <a:r>
              <a:rPr lang="en-GB" sz="1400" dirty="0"/>
              <a:t> de </a:t>
            </a:r>
            <a:r>
              <a:rPr lang="en-GB" sz="1400" dirty="0" err="1"/>
              <a:t>nouvelles</a:t>
            </a:r>
            <a:r>
              <a:rPr lang="en-GB" sz="1400" dirty="0"/>
              <a:t> choses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3178" y="24516"/>
            <a:ext cx="15113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/>
              <a:t>Time signals</a:t>
            </a:r>
          </a:p>
          <a:p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samedi</a:t>
            </a:r>
            <a:r>
              <a:rPr lang="en-GB" sz="1200" dirty="0"/>
              <a:t> </a:t>
            </a:r>
            <a:r>
              <a:rPr lang="en-GB" sz="1200" dirty="0" err="1"/>
              <a:t>matin</a:t>
            </a:r>
            <a:endParaRPr lang="en-GB" sz="1200" dirty="0"/>
          </a:p>
          <a:p>
            <a:r>
              <a:rPr lang="en-GB" sz="1200" dirty="0"/>
              <a:t>Le weekend</a:t>
            </a:r>
          </a:p>
          <a:p>
            <a:r>
              <a:rPr lang="en-GB" sz="1200" dirty="0"/>
              <a:t>Le </a:t>
            </a:r>
            <a:r>
              <a:rPr lang="en-GB" sz="1200" dirty="0" err="1"/>
              <a:t>soir</a:t>
            </a:r>
            <a:endParaRPr lang="en-GB" sz="1200" dirty="0"/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Hier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Le weekend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dernier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Récemment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Pour mon prochain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anniversaire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Ce weekend,</a:t>
            </a: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Après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avoir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mangé</a:t>
            </a:r>
            <a:endParaRPr lang="en-GB" sz="1200" dirty="0"/>
          </a:p>
        </p:txBody>
      </p:sp>
      <p:sp>
        <p:nvSpPr>
          <p:cNvPr id="15" name="5-Point Star 14"/>
          <p:cNvSpPr/>
          <p:nvPr/>
        </p:nvSpPr>
        <p:spPr>
          <a:xfrm>
            <a:off x="1167307" y="5716599"/>
            <a:ext cx="165100" cy="279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822239" y="4374120"/>
            <a:ext cx="405656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75000"/>
                  </a:scheme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voudrais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essayer</a:t>
            </a:r>
          </a:p>
          <a:p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J’irai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au concert de …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me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referai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garde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-robe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avoir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une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competition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aller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Quand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j’aurai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30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ans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j’aimerais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faire du/de la /de l’</a:t>
            </a:r>
          </a:p>
          <a:p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0568527" y="2332840"/>
            <a:ext cx="1937763" cy="131216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946332" y="2599357"/>
            <a:ext cx="165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 </a:t>
            </a:r>
            <a:r>
              <a:rPr lang="en-GB" sz="1400" dirty="0" err="1"/>
              <a:t>peut</a:t>
            </a:r>
            <a:endParaRPr lang="en-GB" sz="1400" dirty="0"/>
          </a:p>
          <a:p>
            <a:r>
              <a:rPr lang="en-GB" sz="1400" dirty="0"/>
              <a:t>Il </a:t>
            </a:r>
            <a:r>
              <a:rPr lang="en-GB" sz="1400" dirty="0" err="1"/>
              <a:t>est</a:t>
            </a:r>
            <a:r>
              <a:rPr lang="en-GB" sz="1400" dirty="0"/>
              <a:t> + </a:t>
            </a:r>
            <a:r>
              <a:rPr lang="en-GB" sz="1400" dirty="0" err="1"/>
              <a:t>adj</a:t>
            </a:r>
            <a:r>
              <a:rPr lang="en-GB" sz="1400" dirty="0"/>
              <a:t>+ de</a:t>
            </a:r>
          </a:p>
          <a:p>
            <a:r>
              <a:rPr lang="en-GB" sz="1400" dirty="0"/>
              <a:t>Il </a:t>
            </a:r>
            <a:r>
              <a:rPr lang="en-GB" sz="1400" dirty="0" err="1"/>
              <a:t>faut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5919" y="2599357"/>
            <a:ext cx="1774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/>
              <a:t>Links</a:t>
            </a:r>
          </a:p>
          <a:p>
            <a:r>
              <a:rPr lang="en-GB" sz="1200" dirty="0"/>
              <a:t>Par </a:t>
            </a:r>
            <a:r>
              <a:rPr lang="en-GB" sz="1200" dirty="0" err="1"/>
              <a:t>exemple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Personnellement</a:t>
            </a:r>
            <a:endParaRPr lang="en-GB" sz="1200" dirty="0"/>
          </a:p>
          <a:p>
            <a:r>
              <a:rPr lang="en-GB" sz="1200" dirty="0"/>
              <a:t>Tout </a:t>
            </a:r>
            <a:r>
              <a:rPr lang="en-GB" sz="1200" dirty="0" err="1"/>
              <a:t>d’abord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aussi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Evidemment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955098" y="444526"/>
            <a:ext cx="3924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tester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limites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défouler</a:t>
            </a:r>
            <a:endParaRPr lang="en-GB" dirty="0"/>
          </a:p>
          <a:p>
            <a:r>
              <a:rPr lang="en-GB" dirty="0" err="1"/>
              <a:t>découvrir</a:t>
            </a:r>
            <a:r>
              <a:rPr lang="en-GB" dirty="0"/>
              <a:t> de </a:t>
            </a:r>
            <a:r>
              <a:rPr lang="en-GB" dirty="0" err="1"/>
              <a:t>nouvelles</a:t>
            </a:r>
            <a:r>
              <a:rPr lang="en-GB" dirty="0"/>
              <a:t> sensations</a:t>
            </a:r>
          </a:p>
          <a:p>
            <a:r>
              <a:rPr lang="en-GB" dirty="0"/>
              <a:t>aider des oeuvres </a:t>
            </a:r>
            <a:r>
              <a:rPr lang="en-GB" dirty="0" err="1"/>
              <a:t>caritatives</a:t>
            </a:r>
            <a:endParaRPr lang="en-GB" dirty="0"/>
          </a:p>
          <a:p>
            <a:r>
              <a:rPr lang="en-GB" dirty="0" err="1"/>
              <a:t>surmonter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peur</a:t>
            </a:r>
            <a:endParaRPr lang="en-GB" dirty="0"/>
          </a:p>
          <a:p>
            <a:r>
              <a:rPr lang="en-GB" dirty="0" err="1"/>
              <a:t>collecter</a:t>
            </a:r>
            <a:r>
              <a:rPr lang="en-GB" dirty="0"/>
              <a:t> de </a:t>
            </a:r>
            <a:r>
              <a:rPr lang="en-GB" dirty="0" err="1"/>
              <a:t>l’argent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dépasser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952555" y="4180117"/>
            <a:ext cx="1868190" cy="181588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Pour les </a:t>
            </a:r>
            <a:r>
              <a:rPr lang="en-GB" sz="1400" dirty="0" err="1"/>
              <a:t>personnes</a:t>
            </a:r>
            <a:r>
              <a:rPr lang="en-GB" sz="1400" dirty="0"/>
              <a:t> </a:t>
            </a:r>
            <a:r>
              <a:rPr lang="en-GB" sz="1400" dirty="0" err="1"/>
              <a:t>âgés</a:t>
            </a:r>
            <a:r>
              <a:rPr lang="en-GB" sz="1400" dirty="0"/>
              <a:t>, </a:t>
            </a:r>
          </a:p>
          <a:p>
            <a:r>
              <a:rPr lang="en-GB" sz="1400" dirty="0"/>
              <a:t>Pour les femmes enceintes, </a:t>
            </a:r>
          </a:p>
          <a:p>
            <a:r>
              <a:rPr lang="en-GB" sz="1400" dirty="0"/>
              <a:t>Pour les </a:t>
            </a:r>
            <a:r>
              <a:rPr lang="en-GB" sz="1400" dirty="0" err="1"/>
              <a:t>jeunes</a:t>
            </a:r>
            <a:r>
              <a:rPr lang="en-GB" sz="1400" dirty="0"/>
              <a:t>,</a:t>
            </a:r>
          </a:p>
          <a:p>
            <a:r>
              <a:rPr lang="en-GB" sz="1400" dirty="0"/>
              <a:t>Pour les </a:t>
            </a:r>
            <a:r>
              <a:rPr lang="en-GB" sz="1400" dirty="0" err="1"/>
              <a:t>personnes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surpoids</a:t>
            </a:r>
            <a:endParaRPr lang="en-GB" sz="1400" dirty="0"/>
          </a:p>
          <a:p>
            <a:r>
              <a:rPr lang="en-GB" sz="1400" dirty="0"/>
              <a:t>Pour </a:t>
            </a:r>
            <a:r>
              <a:rPr lang="en-GB" sz="1400" dirty="0" err="1"/>
              <a:t>moi</a:t>
            </a:r>
            <a:endParaRPr lang="en-GB" sz="1400" dirty="0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0" y="7144928"/>
            <a:ext cx="6427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 Free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719" y="5931985"/>
            <a:ext cx="1206573" cy="75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739" y="54552"/>
            <a:ext cx="1503088" cy="845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157" y="4567846"/>
            <a:ext cx="1531670" cy="11487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2482875"/>
            <a:ext cx="1084959" cy="13525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228" y="939011"/>
            <a:ext cx="1103330" cy="6619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175" y="4288950"/>
            <a:ext cx="950868" cy="13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2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9099" y="111938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Pour les fêtes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/>
              <a:t>Contre</a:t>
            </a:r>
            <a:r>
              <a:rPr lang="en-GB" u="sng" dirty="0"/>
              <a:t> les fêtes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s’endetter</a:t>
            </a:r>
            <a:endParaRPr lang="en-GB" dirty="0"/>
          </a:p>
          <a:p>
            <a:r>
              <a:rPr lang="en-GB" dirty="0"/>
              <a:t>se disputer</a:t>
            </a:r>
          </a:p>
          <a:p>
            <a:r>
              <a:rPr lang="en-GB" dirty="0" err="1"/>
              <a:t>dépenser</a:t>
            </a:r>
            <a:r>
              <a:rPr lang="en-GB" dirty="0"/>
              <a:t> sans </a:t>
            </a:r>
            <a:r>
              <a:rPr lang="en-GB" dirty="0" err="1"/>
              <a:t>compter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sentir</a:t>
            </a:r>
            <a:r>
              <a:rPr lang="en-GB" dirty="0"/>
              <a:t> </a:t>
            </a:r>
            <a:r>
              <a:rPr lang="en-GB" dirty="0" err="1"/>
              <a:t>seul</a:t>
            </a:r>
            <a:endParaRPr lang="en-GB" dirty="0"/>
          </a:p>
          <a:p>
            <a:r>
              <a:rPr lang="en-GB" dirty="0"/>
              <a:t>trop </a:t>
            </a:r>
            <a:r>
              <a:rPr lang="en-GB" dirty="0" err="1"/>
              <a:t>boire</a:t>
            </a:r>
            <a:r>
              <a:rPr lang="en-GB" dirty="0"/>
              <a:t> / trop manger</a:t>
            </a:r>
          </a:p>
          <a:p>
            <a:r>
              <a:rPr lang="en-GB" dirty="0" err="1"/>
              <a:t>conduire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état</a:t>
            </a:r>
            <a:r>
              <a:rPr lang="en-GB" dirty="0"/>
              <a:t> </a:t>
            </a:r>
            <a:r>
              <a:rPr lang="en-GB" dirty="0" err="1"/>
              <a:t>d’ivresse</a:t>
            </a:r>
            <a:endParaRPr lang="en-GB" dirty="0"/>
          </a:p>
          <a:p>
            <a:r>
              <a:rPr lang="en-GB" dirty="0" err="1"/>
              <a:t>oublier</a:t>
            </a:r>
            <a:r>
              <a:rPr lang="en-GB" dirty="0"/>
              <a:t> les gens </a:t>
            </a:r>
            <a:r>
              <a:rPr lang="en-GB" dirty="0" err="1"/>
              <a:t>pauvres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55132" y="81979"/>
            <a:ext cx="408617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/>
              <a:t>Talking in the present</a:t>
            </a:r>
          </a:p>
          <a:p>
            <a:r>
              <a:rPr lang="en-GB" sz="1400" b="1" dirty="0" err="1"/>
              <a:t>J’adore</a:t>
            </a:r>
            <a:r>
              <a:rPr lang="en-GB" sz="1400" b="1" dirty="0"/>
              <a:t> </a:t>
            </a:r>
            <a:r>
              <a:rPr lang="en-GB" sz="1400" b="1" dirty="0" err="1"/>
              <a:t>célèbrer</a:t>
            </a:r>
            <a:r>
              <a:rPr lang="en-GB" sz="1400" b="1" dirty="0"/>
              <a:t> ...</a:t>
            </a:r>
          </a:p>
          <a:p>
            <a:r>
              <a:rPr lang="en-GB" sz="1400" b="1" dirty="0"/>
              <a:t>On mange, on </a:t>
            </a:r>
            <a:r>
              <a:rPr lang="en-GB" sz="1400" b="1" dirty="0" err="1"/>
              <a:t>rit</a:t>
            </a:r>
            <a:r>
              <a:rPr lang="en-GB" sz="1400" b="1" dirty="0"/>
              <a:t>, on </a:t>
            </a:r>
            <a:r>
              <a:rPr lang="en-GB" sz="1400" b="1" dirty="0" err="1"/>
              <a:t>boit</a:t>
            </a:r>
            <a:r>
              <a:rPr lang="en-GB" sz="1400" b="1" dirty="0"/>
              <a:t>, on (se) fait des </a:t>
            </a:r>
            <a:r>
              <a:rPr lang="en-GB" sz="1400" b="1" dirty="0" err="1"/>
              <a:t>cadeaux</a:t>
            </a:r>
            <a:endParaRPr lang="en-GB" sz="1400" b="1" dirty="0"/>
          </a:p>
          <a:p>
            <a:r>
              <a:rPr lang="en-GB" sz="1400" b="1" dirty="0"/>
              <a:t>Je le/la </a:t>
            </a:r>
            <a:r>
              <a:rPr lang="en-GB" sz="1400" b="1" dirty="0" err="1"/>
              <a:t>trouve</a:t>
            </a:r>
            <a:r>
              <a:rPr lang="en-GB" sz="1400" b="1" dirty="0"/>
              <a:t> + </a:t>
            </a:r>
            <a:r>
              <a:rPr lang="en-GB" sz="1400" b="1" dirty="0" err="1"/>
              <a:t>adj</a:t>
            </a:r>
            <a:endParaRPr lang="en-GB" sz="1400" b="1" dirty="0"/>
          </a:p>
          <a:p>
            <a:r>
              <a:rPr lang="en-GB" sz="1400" b="1" dirty="0" err="1"/>
              <a:t>C’est</a:t>
            </a:r>
            <a:r>
              <a:rPr lang="en-GB" sz="1400" b="1" dirty="0"/>
              <a:t> ma fête </a:t>
            </a:r>
            <a:r>
              <a:rPr lang="en-GB" sz="1400" b="1" dirty="0" err="1"/>
              <a:t>préférée</a:t>
            </a:r>
            <a:endParaRPr lang="en-GB" sz="1400" b="1" dirty="0"/>
          </a:p>
          <a:p>
            <a:r>
              <a:rPr lang="en-GB" sz="1400" b="1" dirty="0" err="1"/>
              <a:t>J’attends</a:t>
            </a:r>
            <a:r>
              <a:rPr lang="en-GB" sz="1400" b="1" dirty="0"/>
              <a:t> Noël/mon </a:t>
            </a:r>
            <a:r>
              <a:rPr lang="en-GB" sz="1400" b="1" dirty="0" err="1"/>
              <a:t>anniversaire</a:t>
            </a:r>
            <a:r>
              <a:rPr lang="en-GB" sz="1400" b="1" dirty="0"/>
              <a:t> avec impatience</a:t>
            </a:r>
          </a:p>
          <a:p>
            <a:r>
              <a:rPr lang="en-GB" sz="1400" b="1" dirty="0"/>
              <a:t>Je ne </a:t>
            </a:r>
            <a:r>
              <a:rPr lang="en-GB" sz="1400" b="1" dirty="0" err="1"/>
              <a:t>suis</a:t>
            </a:r>
            <a:r>
              <a:rPr lang="en-GB" sz="1400" b="1" dirty="0"/>
              <a:t> pas </a:t>
            </a:r>
            <a:r>
              <a:rPr lang="en-GB" sz="1400" b="1" dirty="0" err="1"/>
              <a:t>croyant</a:t>
            </a:r>
            <a:endParaRPr lang="en-GB" sz="1400" b="1" dirty="0"/>
          </a:p>
          <a:p>
            <a:r>
              <a:rPr lang="en-GB" sz="1400" b="1" dirty="0"/>
              <a:t>Le festival </a:t>
            </a:r>
            <a:r>
              <a:rPr lang="en-GB" sz="1400" b="1" dirty="0" err="1"/>
              <a:t>dure</a:t>
            </a:r>
            <a:r>
              <a:rPr lang="en-GB" sz="1400" b="1" dirty="0"/>
              <a:t> </a:t>
            </a:r>
            <a:r>
              <a:rPr lang="en-GB" sz="1400" b="1" dirty="0" err="1"/>
              <a:t>deux</a:t>
            </a:r>
            <a:r>
              <a:rPr lang="en-GB" sz="1400" b="1" dirty="0"/>
              <a:t> </a:t>
            </a:r>
            <a:r>
              <a:rPr lang="en-GB" sz="1400" b="1" dirty="0" err="1"/>
              <a:t>jours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19101" y="2034963"/>
            <a:ext cx="4159642" cy="246221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1">
                    <a:lumMod val="75000"/>
                  </a:scheme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reçu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beaucoup de choses</a:t>
            </a: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été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très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gâté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(e)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Il y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avait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un grand concert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Nous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l’avons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passé au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soleil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vu le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défilé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Je me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suis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fait de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nombreux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copains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gardé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très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bons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souvenirs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On a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preparé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Bien que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aimé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…,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j’aurai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préféré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..</a:t>
            </a:r>
          </a:p>
          <a:p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047" y="0"/>
            <a:ext cx="1582891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u="sng" dirty="0"/>
              <a:t>NOUNS</a:t>
            </a:r>
          </a:p>
          <a:p>
            <a:r>
              <a:rPr lang="en-GB" sz="1200" dirty="0"/>
              <a:t>Noël</a:t>
            </a:r>
          </a:p>
          <a:p>
            <a:r>
              <a:rPr lang="en-GB" sz="1200" dirty="0"/>
              <a:t>La </a:t>
            </a:r>
            <a:r>
              <a:rPr lang="en-GB" sz="1200" dirty="0" err="1"/>
              <a:t>Chandeleur</a:t>
            </a:r>
            <a:endParaRPr lang="en-GB" sz="1200" dirty="0"/>
          </a:p>
          <a:p>
            <a:r>
              <a:rPr lang="en-GB" sz="1200" dirty="0" err="1"/>
              <a:t>L’épiphanie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réveillon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nouvel</a:t>
            </a:r>
            <a:r>
              <a:rPr lang="en-GB" sz="1200" dirty="0"/>
              <a:t> an</a:t>
            </a:r>
          </a:p>
          <a:p>
            <a:r>
              <a:rPr lang="en-GB" sz="1200" dirty="0" err="1"/>
              <a:t>Pâques</a:t>
            </a:r>
            <a:endParaRPr lang="en-GB" sz="1200" dirty="0"/>
          </a:p>
          <a:p>
            <a:r>
              <a:rPr lang="en-GB" sz="1200" dirty="0"/>
              <a:t>Le 14 </a:t>
            </a:r>
            <a:r>
              <a:rPr lang="en-GB" sz="1200" dirty="0" err="1"/>
              <a:t>juillet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défilé</a:t>
            </a:r>
            <a:endParaRPr lang="en-GB" sz="1200" dirty="0"/>
          </a:p>
          <a:p>
            <a:r>
              <a:rPr lang="en-GB" sz="1200" dirty="0"/>
              <a:t>Le Premier </a:t>
            </a:r>
            <a:r>
              <a:rPr lang="en-GB" sz="1200" dirty="0" err="1"/>
              <a:t>mai</a:t>
            </a:r>
            <a:endParaRPr lang="en-GB" sz="1200" dirty="0"/>
          </a:p>
          <a:p>
            <a:r>
              <a:rPr lang="en-GB" sz="1200" dirty="0"/>
              <a:t>La fête des </a:t>
            </a:r>
            <a:r>
              <a:rPr lang="en-GB" sz="1200" dirty="0" err="1"/>
              <a:t>mères</a:t>
            </a:r>
            <a:endParaRPr lang="en-GB" sz="1200" dirty="0"/>
          </a:p>
          <a:p>
            <a:r>
              <a:rPr lang="en-GB" sz="1200" dirty="0"/>
              <a:t>La </a:t>
            </a:r>
            <a:r>
              <a:rPr lang="en-GB" sz="1200" dirty="0" err="1"/>
              <a:t>bûche</a:t>
            </a:r>
            <a:endParaRPr lang="en-GB" sz="1200" dirty="0"/>
          </a:p>
          <a:p>
            <a:r>
              <a:rPr lang="en-GB" sz="1200" dirty="0"/>
              <a:t>La </a:t>
            </a:r>
            <a:r>
              <a:rPr lang="en-GB" sz="1200" dirty="0" err="1"/>
              <a:t>fève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gâteau</a:t>
            </a:r>
            <a:r>
              <a:rPr lang="en-GB" sz="1200" dirty="0"/>
              <a:t> des </a:t>
            </a:r>
            <a:r>
              <a:rPr lang="en-GB" sz="1200" dirty="0" err="1"/>
              <a:t>rois</a:t>
            </a:r>
            <a:endParaRPr lang="en-GB" sz="1200" dirty="0"/>
          </a:p>
          <a:p>
            <a:r>
              <a:rPr lang="en-GB" sz="1200" dirty="0"/>
              <a:t>Les </a:t>
            </a:r>
            <a:r>
              <a:rPr lang="en-GB" sz="1200" dirty="0" err="1"/>
              <a:t>crèpes</a:t>
            </a:r>
            <a:endParaRPr lang="en-GB" sz="1200" dirty="0"/>
          </a:p>
          <a:p>
            <a:r>
              <a:rPr lang="en-GB" sz="1200" dirty="0"/>
              <a:t>Le feu </a:t>
            </a:r>
            <a:r>
              <a:rPr lang="en-GB" sz="1200" dirty="0" err="1"/>
              <a:t>d’artifice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sapin</a:t>
            </a:r>
            <a:endParaRPr lang="en-GB" sz="1200" dirty="0"/>
          </a:p>
          <a:p>
            <a:r>
              <a:rPr lang="en-GB" sz="1200" dirty="0"/>
              <a:t>La </a:t>
            </a:r>
            <a:r>
              <a:rPr lang="en-GB" sz="1200" dirty="0" err="1"/>
              <a:t>messe</a:t>
            </a:r>
            <a:endParaRPr lang="en-GB" sz="1200" dirty="0"/>
          </a:p>
          <a:p>
            <a:r>
              <a:rPr lang="en-GB" sz="1200" dirty="0"/>
              <a:t>La </a:t>
            </a:r>
            <a:r>
              <a:rPr lang="en-GB" sz="1200" dirty="0" err="1"/>
              <a:t>fète</a:t>
            </a:r>
            <a:r>
              <a:rPr lang="en-GB" sz="1200" dirty="0"/>
              <a:t> de la </a:t>
            </a:r>
            <a:r>
              <a:rPr lang="en-GB" sz="1200" dirty="0" err="1"/>
              <a:t>musique</a:t>
            </a:r>
            <a:endParaRPr lang="en-GB" sz="1200" dirty="0"/>
          </a:p>
          <a:p>
            <a:r>
              <a:rPr lang="en-GB" sz="1200" dirty="0"/>
              <a:t>Le </a:t>
            </a:r>
            <a:r>
              <a:rPr lang="en-GB" sz="1200" dirty="0" err="1"/>
              <a:t>poisson</a:t>
            </a:r>
            <a:r>
              <a:rPr lang="en-GB" sz="1200" dirty="0"/>
              <a:t> </a:t>
            </a:r>
            <a:r>
              <a:rPr lang="en-GB" sz="1200" dirty="0" err="1"/>
              <a:t>d’Avril</a:t>
            </a:r>
            <a:endParaRPr lang="en-GB" sz="1200" dirty="0"/>
          </a:p>
          <a:p>
            <a:r>
              <a:rPr lang="en-GB" sz="1200" dirty="0"/>
              <a:t>Le Ramadan</a:t>
            </a:r>
          </a:p>
          <a:p>
            <a:r>
              <a:rPr lang="en-GB" sz="1200" dirty="0"/>
              <a:t>Un jour </a:t>
            </a:r>
            <a:r>
              <a:rPr lang="en-GB" sz="1200" dirty="0" err="1"/>
              <a:t>férié</a:t>
            </a:r>
            <a:endParaRPr lang="en-GB" sz="1200" dirty="0"/>
          </a:p>
          <a:p>
            <a:r>
              <a:rPr lang="en-GB" sz="1200" dirty="0"/>
              <a:t>des </a:t>
            </a:r>
            <a:r>
              <a:rPr lang="en-GB" sz="1200" dirty="0" err="1"/>
              <a:t>cadeaux</a:t>
            </a:r>
            <a:endParaRPr lang="en-GB" sz="1200" dirty="0"/>
          </a:p>
          <a:p>
            <a:r>
              <a:rPr lang="en-GB" sz="1200" b="1" u="sng" dirty="0"/>
              <a:t>ADJECTIVES</a:t>
            </a:r>
          </a:p>
          <a:p>
            <a:r>
              <a:rPr lang="en-GB" sz="1200" dirty="0"/>
              <a:t>Religieux/</a:t>
            </a:r>
            <a:r>
              <a:rPr lang="en-GB" sz="1200" dirty="0" err="1"/>
              <a:t>religieuse</a:t>
            </a:r>
            <a:endParaRPr lang="en-GB" sz="1200" dirty="0"/>
          </a:p>
          <a:p>
            <a:r>
              <a:rPr lang="en-GB" sz="1200" dirty="0" err="1"/>
              <a:t>traditionnel</a:t>
            </a:r>
            <a:r>
              <a:rPr lang="en-GB" sz="1200" dirty="0"/>
              <a:t>/le</a:t>
            </a:r>
          </a:p>
          <a:p>
            <a:r>
              <a:rPr lang="en-GB" sz="1200" dirty="0"/>
              <a:t>Commercial</a:t>
            </a:r>
          </a:p>
          <a:p>
            <a:r>
              <a:rPr lang="en-GB" sz="1200" b="1" u="sng" dirty="0"/>
              <a:t>VERBS</a:t>
            </a:r>
          </a:p>
          <a:p>
            <a:r>
              <a:rPr lang="en-GB" sz="1200" dirty="0" err="1"/>
              <a:t>célèbrer</a:t>
            </a:r>
            <a:endParaRPr lang="en-GB" sz="1200" dirty="0"/>
          </a:p>
          <a:p>
            <a:r>
              <a:rPr lang="en-GB" sz="1200" dirty="0"/>
              <a:t>passer du temps </a:t>
            </a:r>
          </a:p>
          <a:p>
            <a:r>
              <a:rPr lang="en-GB" sz="1200" dirty="0" err="1"/>
              <a:t>partager</a:t>
            </a:r>
            <a:endParaRPr lang="en-GB" sz="1200" dirty="0"/>
          </a:p>
          <a:p>
            <a:r>
              <a:rPr lang="en-GB" sz="1200" dirty="0" err="1"/>
              <a:t>s’amuser</a:t>
            </a:r>
            <a:endParaRPr lang="en-GB" sz="1200" dirty="0"/>
          </a:p>
          <a:p>
            <a:r>
              <a:rPr lang="en-GB" sz="1200" dirty="0"/>
              <a:t>admirer</a:t>
            </a:r>
          </a:p>
          <a:p>
            <a:r>
              <a:rPr lang="en-GB" sz="1200" dirty="0" err="1"/>
              <a:t>jeûner</a:t>
            </a:r>
            <a:endParaRPr lang="en-GB" sz="1200" dirty="0"/>
          </a:p>
          <a:p>
            <a:r>
              <a:rPr lang="en-GB" sz="1200" dirty="0"/>
              <a:t>aider les </a:t>
            </a:r>
            <a:r>
              <a:rPr lang="en-GB" sz="1200" dirty="0" err="1"/>
              <a:t>autres</a:t>
            </a:r>
            <a:endParaRPr lang="en-GB" sz="1200" dirty="0"/>
          </a:p>
          <a:p>
            <a:r>
              <a:rPr lang="en-GB" sz="1200" dirty="0"/>
              <a:t>se </a:t>
            </a:r>
            <a:r>
              <a:rPr lang="en-GB" sz="1200" dirty="0" err="1"/>
              <a:t>retrouver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3178" y="24516"/>
            <a:ext cx="15113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/>
              <a:t>Time signals</a:t>
            </a:r>
          </a:p>
          <a:p>
            <a:r>
              <a:rPr lang="en-GB" sz="1200" dirty="0" err="1"/>
              <a:t>D’habitude</a:t>
            </a:r>
            <a:r>
              <a:rPr lang="en-GB" sz="1200" dirty="0"/>
              <a:t>,</a:t>
            </a:r>
          </a:p>
          <a:p>
            <a:r>
              <a:rPr lang="en-GB" sz="1200" dirty="0"/>
              <a:t>Pour Noël</a:t>
            </a:r>
          </a:p>
          <a:p>
            <a:r>
              <a:rPr lang="en-GB" sz="1200" dirty="0" err="1"/>
              <a:t>Tous</a:t>
            </a:r>
            <a:r>
              <a:rPr lang="en-GB" sz="1200" dirty="0"/>
              <a:t> les </a:t>
            </a:r>
            <a:r>
              <a:rPr lang="en-GB" sz="1200" dirty="0" err="1"/>
              <a:t>ans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Quand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j’étais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tout(e)petit(e),</a:t>
            </a: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Il y a…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ans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L’été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dernier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l’avenir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Quand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serai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grand(e),</a:t>
            </a: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Noël prochain,</a:t>
            </a:r>
          </a:p>
          <a:p>
            <a:endParaRPr lang="en-GB" sz="1200" dirty="0"/>
          </a:p>
        </p:txBody>
      </p:sp>
      <p:sp>
        <p:nvSpPr>
          <p:cNvPr id="15" name="5-Point Star 14"/>
          <p:cNvSpPr/>
          <p:nvPr/>
        </p:nvSpPr>
        <p:spPr>
          <a:xfrm>
            <a:off x="3581400" y="5105400"/>
            <a:ext cx="165100" cy="279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72905" y="4520624"/>
            <a:ext cx="405656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75000"/>
                  </a:scheme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passer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Pâques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chez ma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tante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voudrais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…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Mon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cadeau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ideal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serait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cuisine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aller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dans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un restaurant</a:t>
            </a:r>
          </a:p>
          <a:p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J’aimerais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assister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célèbrerai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vais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 faire la chasse aux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</a:rPr>
              <a:t>oeufs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0142188" y="0"/>
            <a:ext cx="1937763" cy="131216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478455" y="208241"/>
            <a:ext cx="165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 </a:t>
            </a:r>
            <a:r>
              <a:rPr lang="en-GB" sz="1400" dirty="0" err="1"/>
              <a:t>peut</a:t>
            </a:r>
            <a:endParaRPr lang="en-GB" sz="1400" dirty="0"/>
          </a:p>
          <a:p>
            <a:r>
              <a:rPr lang="en-GB" sz="1400" dirty="0"/>
              <a:t>Il </a:t>
            </a:r>
            <a:r>
              <a:rPr lang="en-GB" sz="1400" dirty="0" err="1"/>
              <a:t>est</a:t>
            </a:r>
            <a:r>
              <a:rPr lang="en-GB" sz="1400" dirty="0"/>
              <a:t> + </a:t>
            </a:r>
            <a:r>
              <a:rPr lang="en-GB" sz="1400" dirty="0" err="1"/>
              <a:t>adj</a:t>
            </a:r>
            <a:r>
              <a:rPr lang="en-GB" sz="1400" dirty="0"/>
              <a:t>+ de</a:t>
            </a:r>
          </a:p>
          <a:p>
            <a:r>
              <a:rPr lang="en-GB" sz="1400" dirty="0" err="1"/>
              <a:t>Cela</a:t>
            </a:r>
            <a:r>
              <a:rPr lang="en-GB" sz="1400" dirty="0"/>
              <a:t> </a:t>
            </a:r>
            <a:r>
              <a:rPr lang="en-GB" sz="1400" dirty="0" err="1"/>
              <a:t>permet</a:t>
            </a:r>
            <a:r>
              <a:rPr lang="en-GB" sz="1400" dirty="0"/>
              <a:t> 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2154" y="2973701"/>
            <a:ext cx="1774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/>
              <a:t>Links</a:t>
            </a:r>
          </a:p>
          <a:p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particulier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Moi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premièrement</a:t>
            </a:r>
            <a:r>
              <a:rPr lang="en-GB" sz="1200" dirty="0"/>
              <a:t>,</a:t>
            </a:r>
          </a:p>
          <a:p>
            <a:r>
              <a:rPr lang="en-GB" sz="1200" dirty="0" err="1"/>
              <a:t>Ensuite</a:t>
            </a:r>
            <a:r>
              <a:rPr lang="en-GB" sz="1200" dirty="0"/>
              <a:t>.,</a:t>
            </a:r>
          </a:p>
          <a:p>
            <a:r>
              <a:rPr lang="en-GB" sz="1200" dirty="0"/>
              <a:t>surtout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43601" y="614036"/>
            <a:ext cx="3924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faire la fête</a:t>
            </a:r>
          </a:p>
          <a:p>
            <a:r>
              <a:rPr lang="en-GB" dirty="0" err="1"/>
              <a:t>exprimer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foi</a:t>
            </a:r>
            <a:endParaRPr lang="en-GB" dirty="0"/>
          </a:p>
          <a:p>
            <a:r>
              <a:rPr lang="en-GB" dirty="0"/>
              <a:t>passer du temps avec les gens </a:t>
            </a:r>
          </a:p>
          <a:p>
            <a:r>
              <a:rPr lang="en-GB" dirty="0" err="1"/>
              <a:t>qu’on</a:t>
            </a:r>
            <a:r>
              <a:rPr lang="en-GB" dirty="0"/>
              <a:t> </a:t>
            </a:r>
            <a:r>
              <a:rPr lang="en-GB" dirty="0" err="1"/>
              <a:t>aime</a:t>
            </a:r>
            <a:endParaRPr lang="en-GB" dirty="0"/>
          </a:p>
          <a:p>
            <a:r>
              <a:rPr lang="en-GB" dirty="0"/>
              <a:t>se </a:t>
            </a:r>
            <a:r>
              <a:rPr lang="en-GB" dirty="0" err="1"/>
              <a:t>rapprocher</a:t>
            </a:r>
            <a:r>
              <a:rPr lang="en-GB" dirty="0"/>
              <a:t> </a:t>
            </a:r>
          </a:p>
          <a:p>
            <a:r>
              <a:rPr lang="en-GB" dirty="0" err="1"/>
              <a:t>jouer</a:t>
            </a:r>
            <a:r>
              <a:rPr lang="en-GB" dirty="0"/>
              <a:t> ensemble</a:t>
            </a:r>
          </a:p>
          <a:p>
            <a:r>
              <a:rPr lang="en-GB" dirty="0" err="1"/>
              <a:t>montrer</a:t>
            </a:r>
            <a:r>
              <a:rPr lang="en-GB" dirty="0"/>
              <a:t> </a:t>
            </a:r>
            <a:r>
              <a:rPr lang="en-GB" dirty="0" err="1"/>
              <a:t>qu’on</a:t>
            </a:r>
            <a:r>
              <a:rPr lang="en-GB" dirty="0"/>
              <a:t> </a:t>
            </a:r>
            <a:r>
              <a:rPr lang="en-GB" dirty="0" err="1"/>
              <a:t>aime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famille</a:t>
            </a:r>
            <a:r>
              <a:rPr lang="en-GB" dirty="0"/>
              <a:t>/ son pays</a:t>
            </a:r>
          </a:p>
          <a:p>
            <a:r>
              <a:rPr lang="en-GB" dirty="0"/>
              <a:t>continuer </a:t>
            </a:r>
            <a:r>
              <a:rPr lang="en-GB" dirty="0" err="1"/>
              <a:t>une</a:t>
            </a:r>
            <a:r>
              <a:rPr lang="en-GB" dirty="0"/>
              <a:t> tradition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3" name="Cloud 22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0747143" y="3365779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 </a:t>
            </a:r>
            <a:r>
              <a:rPr lang="en-GB" sz="1400" dirty="0" err="1"/>
              <a:t>peut</a:t>
            </a:r>
            <a:endParaRPr lang="en-GB" sz="1400" dirty="0"/>
          </a:p>
          <a:p>
            <a:r>
              <a:rPr lang="en-GB" sz="1400" dirty="0"/>
              <a:t>On </a:t>
            </a:r>
            <a:r>
              <a:rPr lang="en-GB" sz="1400" dirty="0" err="1"/>
              <a:t>risque</a:t>
            </a:r>
            <a:r>
              <a:rPr lang="en-GB" sz="1400" dirty="0"/>
              <a:t> de</a:t>
            </a:r>
          </a:p>
          <a:p>
            <a:r>
              <a:rPr lang="en-GB" sz="1400" dirty="0"/>
              <a:t>Il </a:t>
            </a:r>
            <a:r>
              <a:rPr lang="en-GB" sz="1400" dirty="0" err="1"/>
              <a:t>faut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52555" y="4180117"/>
            <a:ext cx="1868190" cy="224676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Pour les </a:t>
            </a:r>
            <a:r>
              <a:rPr lang="en-GB" sz="1400" dirty="0" err="1"/>
              <a:t>ados</a:t>
            </a:r>
            <a:r>
              <a:rPr lang="en-GB" sz="1400" dirty="0"/>
              <a:t>/  les </a:t>
            </a:r>
            <a:r>
              <a:rPr lang="en-GB" sz="1400" dirty="0" err="1"/>
              <a:t>filles</a:t>
            </a:r>
            <a:r>
              <a:rPr lang="en-GB" sz="1400" dirty="0"/>
              <a:t> /</a:t>
            </a:r>
          </a:p>
          <a:p>
            <a:r>
              <a:rPr lang="en-GB" sz="1400" dirty="0"/>
              <a:t> les garcons, </a:t>
            </a:r>
          </a:p>
          <a:p>
            <a:r>
              <a:rPr lang="en-GB" sz="1400" dirty="0"/>
              <a:t>Pour les couples, </a:t>
            </a:r>
          </a:p>
          <a:p>
            <a:r>
              <a:rPr lang="en-GB" sz="1400" dirty="0"/>
              <a:t>Pour les </a:t>
            </a:r>
            <a:r>
              <a:rPr lang="en-GB" sz="1400" dirty="0" err="1"/>
              <a:t>tous-petits</a:t>
            </a:r>
            <a:endParaRPr lang="en-GB" sz="1400" dirty="0"/>
          </a:p>
          <a:p>
            <a:r>
              <a:rPr lang="en-GB" sz="1400" dirty="0"/>
              <a:t>Pour la </a:t>
            </a:r>
            <a:r>
              <a:rPr lang="en-GB" sz="1400" dirty="0" err="1"/>
              <a:t>famille</a:t>
            </a:r>
            <a:endParaRPr lang="en-GB" sz="1400" dirty="0"/>
          </a:p>
          <a:p>
            <a:r>
              <a:rPr lang="en-GB" sz="1400" dirty="0"/>
              <a:t>Pour les parents qui </a:t>
            </a:r>
            <a:r>
              <a:rPr lang="en-GB" sz="1400" dirty="0" err="1"/>
              <a:t>sont</a:t>
            </a:r>
            <a:r>
              <a:rPr lang="en-GB" sz="1400" dirty="0"/>
              <a:t> </a:t>
            </a:r>
            <a:r>
              <a:rPr lang="en-GB" sz="1400" dirty="0" err="1"/>
              <a:t>seuls</a:t>
            </a:r>
            <a:endParaRPr lang="en-GB" sz="1400" dirty="0"/>
          </a:p>
          <a:p>
            <a:r>
              <a:rPr lang="en-GB" sz="1400" dirty="0"/>
              <a:t>Pour les grands-parents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5" y="7514490"/>
            <a:ext cx="6427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4 Customs and festivals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507" y="2064492"/>
            <a:ext cx="1428145" cy="1069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869" y="4730070"/>
            <a:ext cx="900827" cy="1067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617" y="5245100"/>
            <a:ext cx="1441585" cy="8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Pour ma </a:t>
            </a:r>
            <a:r>
              <a:rPr lang="en-GB" u="sng" dirty="0" err="1">
                <a:solidFill>
                  <a:prstClr val="black"/>
                </a:solidFill>
              </a:rPr>
              <a:t>ville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prstClr val="black"/>
                </a:solidFill>
              </a:rPr>
              <a:t>Contre</a:t>
            </a:r>
            <a:r>
              <a:rPr lang="en-GB" u="sng" dirty="0">
                <a:solidFill>
                  <a:prstClr val="black"/>
                </a:solidFill>
              </a:rPr>
              <a:t> ma </a:t>
            </a:r>
            <a:r>
              <a:rPr lang="en-GB" u="sng" dirty="0" err="1">
                <a:solidFill>
                  <a:prstClr val="black"/>
                </a:solidFill>
              </a:rPr>
              <a:t>ville</a:t>
            </a:r>
            <a:endParaRPr lang="en-GB" u="sng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être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isolé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être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victime</a:t>
            </a:r>
            <a:r>
              <a:rPr lang="en-GB" dirty="0">
                <a:solidFill>
                  <a:prstClr val="black"/>
                </a:solidFill>
              </a:rPr>
              <a:t> de crime</a:t>
            </a:r>
          </a:p>
          <a:p>
            <a:r>
              <a:rPr lang="en-GB" dirty="0">
                <a:solidFill>
                  <a:prstClr val="black"/>
                </a:solidFill>
              </a:rPr>
              <a:t>vivre sans </a:t>
            </a:r>
            <a:r>
              <a:rPr lang="en-GB" dirty="0" err="1">
                <a:solidFill>
                  <a:prstClr val="black"/>
                </a:solidFill>
              </a:rPr>
              <a:t>compromis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s’ennuyer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aller</a:t>
            </a:r>
            <a:r>
              <a:rPr lang="en-GB" dirty="0">
                <a:solidFill>
                  <a:prstClr val="black"/>
                </a:solidFill>
              </a:rPr>
              <a:t> à la </a:t>
            </a:r>
            <a:r>
              <a:rPr lang="en-GB" dirty="0" err="1">
                <a:solidFill>
                  <a:prstClr val="black"/>
                </a:solidFill>
              </a:rPr>
              <a:t>ville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voisine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construire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nouvelles</a:t>
            </a:r>
            <a:r>
              <a:rPr lang="en-GB" dirty="0">
                <a:solidFill>
                  <a:prstClr val="black"/>
                </a:solidFill>
              </a:rPr>
              <a:t> attractions</a:t>
            </a:r>
          </a:p>
          <a:p>
            <a:r>
              <a:rPr lang="en-GB" dirty="0" err="1">
                <a:solidFill>
                  <a:prstClr val="black"/>
                </a:solidFill>
              </a:rPr>
              <a:t>améliorer</a:t>
            </a:r>
            <a:r>
              <a:rPr lang="en-GB" dirty="0">
                <a:solidFill>
                  <a:prstClr val="black"/>
                </a:solidFill>
              </a:rPr>
              <a:t> les transports</a:t>
            </a:r>
          </a:p>
          <a:p>
            <a:r>
              <a:rPr lang="en-GB" dirty="0" err="1">
                <a:solidFill>
                  <a:prstClr val="black"/>
                </a:solidFill>
              </a:rPr>
              <a:t>réduire</a:t>
            </a:r>
            <a:r>
              <a:rPr lang="en-GB" dirty="0">
                <a:solidFill>
                  <a:prstClr val="black"/>
                </a:solidFill>
              </a:rPr>
              <a:t> la pollution</a:t>
            </a:r>
          </a:p>
          <a:p>
            <a:r>
              <a:rPr lang="en-GB" dirty="0" err="1">
                <a:solidFill>
                  <a:prstClr val="black"/>
                </a:solidFill>
              </a:rPr>
              <a:t>empêcher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voitures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circuler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Aider les petites </a:t>
            </a:r>
            <a:r>
              <a:rPr lang="en-GB" dirty="0" err="1">
                <a:solidFill>
                  <a:prstClr val="black"/>
                </a:solidFill>
              </a:rPr>
              <a:t>entreprises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Réduire</a:t>
            </a:r>
            <a:r>
              <a:rPr lang="en-GB" dirty="0">
                <a:solidFill>
                  <a:prstClr val="black"/>
                </a:solidFill>
              </a:rPr>
              <a:t> le </a:t>
            </a:r>
            <a:r>
              <a:rPr lang="en-GB" dirty="0" err="1">
                <a:solidFill>
                  <a:prstClr val="black"/>
                </a:solidFill>
              </a:rPr>
              <a:t>chomage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4" y="82778"/>
            <a:ext cx="390563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J’habite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dans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une</a:t>
            </a:r>
            <a:r>
              <a:rPr lang="en-GB" sz="1400" b="1" dirty="0">
                <a:solidFill>
                  <a:prstClr val="black"/>
                </a:solidFill>
              </a:rPr>
              <a:t> petite </a:t>
            </a:r>
            <a:r>
              <a:rPr lang="en-GB" sz="1400" b="1" dirty="0" err="1">
                <a:solidFill>
                  <a:prstClr val="black"/>
                </a:solidFill>
              </a:rPr>
              <a:t>ville</a:t>
            </a:r>
            <a:r>
              <a:rPr lang="en-GB" sz="1400" b="1" dirty="0">
                <a:solidFill>
                  <a:prstClr val="black"/>
                </a:solidFill>
              </a:rPr>
              <a:t> qui </a:t>
            </a:r>
            <a:r>
              <a:rPr lang="en-GB" sz="1400" b="1" dirty="0" err="1">
                <a:solidFill>
                  <a:prstClr val="black"/>
                </a:solidFill>
              </a:rPr>
              <a:t>est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située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J’aime</a:t>
            </a:r>
            <a:r>
              <a:rPr lang="en-GB" sz="1400" b="1" dirty="0">
                <a:solidFill>
                  <a:prstClr val="black"/>
                </a:solidFill>
              </a:rPr>
              <a:t> y faire du shopping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Nous </a:t>
            </a:r>
            <a:r>
              <a:rPr lang="en-GB" sz="1400" b="1" dirty="0" err="1">
                <a:solidFill>
                  <a:prstClr val="black"/>
                </a:solidFill>
              </a:rPr>
              <a:t>allons</a:t>
            </a:r>
            <a:r>
              <a:rPr lang="en-GB" sz="1400" b="1" dirty="0">
                <a:solidFill>
                  <a:prstClr val="black"/>
                </a:solidFill>
              </a:rPr>
              <a:t> au centre-</a:t>
            </a:r>
            <a:r>
              <a:rPr lang="en-GB" sz="1400" b="1" dirty="0" err="1">
                <a:solidFill>
                  <a:prstClr val="black"/>
                </a:solidFill>
              </a:rPr>
              <a:t>ville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Je me rends au centre </a:t>
            </a:r>
            <a:r>
              <a:rPr lang="en-GB" sz="1400" b="1" dirty="0" err="1">
                <a:solidFill>
                  <a:prstClr val="black"/>
                </a:solidFill>
              </a:rPr>
              <a:t>sportif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On a un </a:t>
            </a:r>
            <a:r>
              <a:rPr lang="en-GB" sz="1400" b="1" dirty="0" err="1">
                <a:solidFill>
                  <a:prstClr val="black"/>
                </a:solidFill>
              </a:rPr>
              <a:t>joli</a:t>
            </a:r>
            <a:r>
              <a:rPr lang="en-GB" sz="1400" b="1" dirty="0">
                <a:solidFill>
                  <a:prstClr val="black"/>
                </a:solidFill>
              </a:rPr>
              <a:t> lac que ma </a:t>
            </a:r>
            <a:r>
              <a:rPr lang="en-GB" sz="1400" b="1" dirty="0" err="1">
                <a:solidFill>
                  <a:prstClr val="black"/>
                </a:solidFill>
              </a:rPr>
              <a:t>soeur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aime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Il y a un restaurant </a:t>
            </a:r>
            <a:r>
              <a:rPr lang="en-GB" sz="1400" b="1" dirty="0" err="1">
                <a:solidFill>
                  <a:prstClr val="black"/>
                </a:solidFill>
              </a:rPr>
              <a:t>dont</a:t>
            </a:r>
            <a:r>
              <a:rPr lang="en-GB" sz="1400" b="1" dirty="0">
                <a:solidFill>
                  <a:prstClr val="black"/>
                </a:solidFill>
              </a:rPr>
              <a:t> les </a:t>
            </a:r>
            <a:r>
              <a:rPr lang="en-GB" sz="1400" b="1" dirty="0" err="1">
                <a:solidFill>
                  <a:prstClr val="black"/>
                </a:solidFill>
              </a:rPr>
              <a:t>touristes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raffolent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583" y="1945863"/>
            <a:ext cx="3993703" cy="28931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déménagé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toujours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habité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construit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suis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allé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acheté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Nous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avons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joué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mangé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bu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mère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décidé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 faire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adoré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C’était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étaient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J’aurai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voulu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des </a:t>
            </a:r>
            <a:r>
              <a:rPr lang="en-GB" sz="1200" dirty="0" err="1">
                <a:solidFill>
                  <a:prstClr val="black"/>
                </a:solidFill>
              </a:rPr>
              <a:t>magasins</a:t>
            </a:r>
            <a:r>
              <a:rPr lang="en-GB" sz="1200" dirty="0">
                <a:solidFill>
                  <a:prstClr val="black"/>
                </a:solidFill>
              </a:rPr>
              <a:t>/boutiques</a:t>
            </a:r>
          </a:p>
          <a:p>
            <a:r>
              <a:rPr lang="en-GB" sz="1200" dirty="0">
                <a:solidFill>
                  <a:prstClr val="black"/>
                </a:solidFill>
              </a:rPr>
              <a:t>des cafés / restaurants</a:t>
            </a: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parc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château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plage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plage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paysage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quartier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des </a:t>
            </a:r>
            <a:r>
              <a:rPr lang="en-GB" sz="1200" dirty="0" err="1">
                <a:solidFill>
                  <a:prstClr val="black"/>
                </a:solidFill>
              </a:rPr>
              <a:t>pièces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centre commercial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zone </a:t>
            </a:r>
            <a:r>
              <a:rPr lang="en-GB" sz="1200" dirty="0" err="1">
                <a:solidFill>
                  <a:prstClr val="black"/>
                </a:solidFill>
              </a:rPr>
              <a:t>piétonne</a:t>
            </a:r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tranquille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isolé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animé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spacieux</a:t>
            </a:r>
            <a:r>
              <a:rPr lang="en-GB" sz="1200" dirty="0">
                <a:solidFill>
                  <a:prstClr val="black"/>
                </a:solidFill>
              </a:rPr>
              <a:t>/se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historique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touristique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dangereux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bruyant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pollué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mort</a:t>
            </a:r>
          </a:p>
          <a:p>
            <a:r>
              <a:rPr lang="en-GB" sz="1200" dirty="0">
                <a:solidFill>
                  <a:prstClr val="black"/>
                </a:solidFill>
              </a:rPr>
              <a:t>à </a:t>
            </a:r>
            <a:r>
              <a:rPr lang="en-GB" sz="1200" dirty="0" err="1">
                <a:solidFill>
                  <a:prstClr val="black"/>
                </a:solidFill>
              </a:rPr>
              <a:t>couper</a:t>
            </a:r>
            <a:r>
              <a:rPr lang="en-GB" sz="1200" dirty="0">
                <a:solidFill>
                  <a:prstClr val="black"/>
                </a:solidFill>
              </a:rPr>
              <a:t> le </a:t>
            </a:r>
            <a:r>
              <a:rPr lang="en-GB" sz="1200" dirty="0" err="1">
                <a:solidFill>
                  <a:prstClr val="black"/>
                </a:solidFill>
              </a:rPr>
              <a:t>souffle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cher</a:t>
            </a:r>
            <a:r>
              <a:rPr lang="en-GB" sz="1200" dirty="0">
                <a:solidFill>
                  <a:prstClr val="black"/>
                </a:solidFill>
              </a:rPr>
              <a:t> / </a:t>
            </a:r>
            <a:r>
              <a:rPr lang="en-GB" sz="1200" dirty="0" err="1">
                <a:solidFill>
                  <a:prstClr val="black"/>
                </a:solidFill>
              </a:rPr>
              <a:t>chère</a:t>
            </a:r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habiter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vivre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visiter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découvrir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déguster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s’amuser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se diverter / se </a:t>
            </a:r>
            <a:r>
              <a:rPr lang="en-GB" sz="1200" dirty="0" err="1">
                <a:solidFill>
                  <a:prstClr val="black"/>
                </a:solidFill>
              </a:rPr>
              <a:t>distraire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profiter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4914" y="47754"/>
            <a:ext cx="170485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fois</a:t>
            </a:r>
            <a:r>
              <a:rPr lang="en-GB" sz="1200" dirty="0">
                <a:solidFill>
                  <a:prstClr val="black"/>
                </a:solidFill>
              </a:rPr>
              <a:t> par </a:t>
            </a:r>
            <a:r>
              <a:rPr lang="en-GB" sz="1200" dirty="0" err="1">
                <a:solidFill>
                  <a:prstClr val="black"/>
                </a:solidFill>
              </a:rPr>
              <a:t>semaine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weekend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Parfois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Si on </a:t>
            </a:r>
            <a:r>
              <a:rPr lang="en-GB" sz="1200" dirty="0" err="1">
                <a:solidFill>
                  <a:prstClr val="black"/>
                </a:solidFill>
              </a:rPr>
              <a:t>n’a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qu’un</a:t>
            </a:r>
            <a:r>
              <a:rPr lang="en-GB" sz="1200" dirty="0">
                <a:solidFill>
                  <a:prstClr val="black"/>
                </a:solidFill>
              </a:rPr>
              <a:t> jour,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L’été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Après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avoir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mange,</a:t>
            </a:r>
          </a:p>
          <a:p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A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l’avenir</a:t>
            </a:r>
            <a:endParaRPr lang="en-GB" sz="12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j’étais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riche, je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5408" y="4748233"/>
            <a:ext cx="4056560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J’habiterai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à ..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voudrais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vivre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changerais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…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où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pourrais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Il y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aurait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0559311" y="1300294"/>
            <a:ext cx="1937763" cy="1312166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46332" y="1544582"/>
            <a:ext cx="165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peut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+ </a:t>
            </a:r>
            <a:r>
              <a:rPr lang="en-GB" sz="1400" dirty="0" err="1">
                <a:solidFill>
                  <a:prstClr val="black"/>
                </a:solidFill>
              </a:rPr>
              <a:t>adj</a:t>
            </a:r>
            <a:r>
              <a:rPr lang="en-GB" sz="1400" dirty="0">
                <a:solidFill>
                  <a:prstClr val="black"/>
                </a:solidFill>
              </a:rPr>
              <a:t>+ de</a:t>
            </a:r>
          </a:p>
          <a:p>
            <a:r>
              <a:rPr lang="en-GB" sz="1400" dirty="0" err="1">
                <a:solidFill>
                  <a:prstClr val="black"/>
                </a:solidFill>
              </a:rPr>
              <a:t>Cela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permet</a:t>
            </a:r>
            <a:r>
              <a:rPr lang="en-GB" sz="1400" dirty="0">
                <a:solidFill>
                  <a:prstClr val="black"/>
                </a:solidFill>
              </a:rPr>
              <a:t> 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6732" y="3047429"/>
            <a:ext cx="1774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</a:t>
            </a:r>
            <a:r>
              <a:rPr lang="en-GB" sz="1200" dirty="0" err="1">
                <a:solidFill>
                  <a:prstClr val="black"/>
                </a:solidFill>
              </a:rPr>
              <a:t>d’abord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Puis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Evidemment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5447" y="692598"/>
            <a:ext cx="3924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faire beaucoup de choses</a:t>
            </a:r>
          </a:p>
          <a:p>
            <a:r>
              <a:rPr lang="en-GB" dirty="0">
                <a:solidFill>
                  <a:prstClr val="black"/>
                </a:solidFill>
              </a:rPr>
              <a:t>se </a:t>
            </a:r>
            <a:r>
              <a:rPr lang="en-GB" dirty="0" err="1">
                <a:solidFill>
                  <a:prstClr val="black"/>
                </a:solidFill>
              </a:rPr>
              <a:t>promener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sécurité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découvrir</a:t>
            </a:r>
            <a:r>
              <a:rPr lang="en-GB" dirty="0">
                <a:solidFill>
                  <a:prstClr val="black"/>
                </a:solidFill>
              </a:rPr>
              <a:t> la </a:t>
            </a:r>
            <a:r>
              <a:rPr lang="en-GB" dirty="0" err="1">
                <a:solidFill>
                  <a:prstClr val="black"/>
                </a:solidFill>
              </a:rPr>
              <a:t>gastronomie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aller</a:t>
            </a:r>
            <a:r>
              <a:rPr lang="en-GB" dirty="0">
                <a:solidFill>
                  <a:prstClr val="black"/>
                </a:solidFill>
              </a:rPr>
              <a:t> au </a:t>
            </a:r>
            <a:r>
              <a:rPr lang="en-GB" dirty="0" err="1">
                <a:solidFill>
                  <a:prstClr val="black"/>
                </a:solidFill>
              </a:rPr>
              <a:t>joli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parc</a:t>
            </a:r>
            <a:r>
              <a:rPr lang="en-GB" dirty="0">
                <a:solidFill>
                  <a:prstClr val="black"/>
                </a:solidFill>
              </a:rPr>
              <a:t>/centre</a:t>
            </a:r>
          </a:p>
          <a:p>
            <a:r>
              <a:rPr lang="en-GB" dirty="0">
                <a:solidFill>
                  <a:prstClr val="black"/>
                </a:solidFill>
              </a:rPr>
              <a:t>admirer la </a:t>
            </a:r>
            <a:r>
              <a:rPr lang="en-GB" dirty="0" err="1">
                <a:solidFill>
                  <a:prstClr val="black"/>
                </a:solidFill>
              </a:rPr>
              <a:t>vieille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église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sortir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se </a:t>
            </a:r>
            <a:r>
              <a:rPr lang="en-GB" dirty="0" err="1">
                <a:solidFill>
                  <a:prstClr val="black"/>
                </a:solidFill>
              </a:rPr>
              <a:t>défouler</a:t>
            </a:r>
            <a:r>
              <a:rPr lang="en-GB" dirty="0">
                <a:solidFill>
                  <a:prstClr val="black"/>
                </a:solidFill>
              </a:rPr>
              <a:t> au centre </a:t>
            </a:r>
            <a:r>
              <a:rPr lang="en-GB" dirty="0" err="1">
                <a:solidFill>
                  <a:prstClr val="black"/>
                </a:solidFill>
              </a:rPr>
              <a:t>sportif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aller</a:t>
            </a:r>
            <a:r>
              <a:rPr lang="en-GB" dirty="0">
                <a:solidFill>
                  <a:prstClr val="black"/>
                </a:solidFill>
              </a:rPr>
              <a:t> à </a:t>
            </a:r>
            <a:r>
              <a:rPr lang="en-GB">
                <a:solidFill>
                  <a:prstClr val="black"/>
                </a:solidFill>
              </a:rPr>
              <a:t>la piscine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47143" y="3365779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peut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risque</a:t>
            </a:r>
            <a:r>
              <a:rPr lang="en-GB" sz="1400" dirty="0">
                <a:solidFill>
                  <a:prstClr val="black"/>
                </a:solidFill>
              </a:rPr>
              <a:t> de</a:t>
            </a: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faut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6735" y="4426528"/>
            <a:ext cx="1868190" cy="13849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familles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tant</a:t>
            </a:r>
            <a:r>
              <a:rPr lang="en-GB" sz="1400" dirty="0">
                <a:solidFill>
                  <a:prstClr val="black"/>
                </a:solidFill>
              </a:rPr>
              <a:t> que </a:t>
            </a:r>
            <a:r>
              <a:rPr lang="en-GB" sz="1400" dirty="0" err="1">
                <a:solidFill>
                  <a:prstClr val="black"/>
                </a:solidFill>
              </a:rPr>
              <a:t>jeune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</a:p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touristes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sportif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aime</a:t>
            </a:r>
            <a:r>
              <a:rPr lang="en-GB" sz="1400" dirty="0">
                <a:solidFill>
                  <a:prstClr val="black"/>
                </a:solidFill>
              </a:rPr>
              <a:t> manger</a:t>
            </a:r>
          </a:p>
          <a:p>
            <a:r>
              <a:rPr lang="en-GB" sz="1400" dirty="0">
                <a:solidFill>
                  <a:prstClr val="black"/>
                </a:solidFill>
              </a:rPr>
              <a:t>Si on a </a:t>
            </a:r>
            <a:r>
              <a:rPr lang="en-GB" sz="1400" dirty="0" err="1">
                <a:solidFill>
                  <a:prstClr val="black"/>
                </a:solidFill>
              </a:rPr>
              <a:t>soif</a:t>
            </a:r>
            <a:r>
              <a:rPr lang="en-GB" sz="1400" dirty="0">
                <a:solidFill>
                  <a:prstClr val="black"/>
                </a:solidFill>
              </a:rPr>
              <a:t> de culture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329" y="2128983"/>
            <a:ext cx="1683069" cy="1120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45" y="5875939"/>
            <a:ext cx="1210894" cy="907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08" y="5297566"/>
            <a:ext cx="2245179" cy="1027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310" y="-45033"/>
            <a:ext cx="1632689" cy="1123578"/>
          </a:xfrm>
          <a:prstGeom prst="rect">
            <a:avLst/>
          </a:prstGeom>
        </p:spPr>
      </p:pic>
      <p:sp>
        <p:nvSpPr>
          <p:cNvPr id="27" name="Title 3"/>
          <p:cNvSpPr txBox="1">
            <a:spLocks/>
          </p:cNvSpPr>
          <p:nvPr/>
        </p:nvSpPr>
        <p:spPr>
          <a:xfrm>
            <a:off x="15104" y="76668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5 Home, town, neighbourhood and region</a:t>
            </a:r>
          </a:p>
        </p:txBody>
      </p:sp>
    </p:spTree>
    <p:extLst>
      <p:ext uri="{BB962C8B-B14F-4D97-AF65-F5344CB8AC3E}">
        <p14:creationId xmlns:p14="http://schemas.microsoft.com/office/powerpoint/2010/main" val="82473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4395" y="102033"/>
            <a:ext cx="390563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suis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bénévole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J’achète</a:t>
            </a:r>
            <a:r>
              <a:rPr lang="en-GB" sz="1400" b="1" dirty="0">
                <a:solidFill>
                  <a:prstClr val="black"/>
                </a:solidFill>
              </a:rPr>
              <a:t> des </a:t>
            </a:r>
            <a:r>
              <a:rPr lang="en-GB" sz="1400" b="1" dirty="0" err="1">
                <a:solidFill>
                  <a:prstClr val="black"/>
                </a:solidFill>
              </a:rPr>
              <a:t>produits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dans</a:t>
            </a:r>
            <a:r>
              <a:rPr lang="en-GB" sz="1400" b="1" dirty="0">
                <a:solidFill>
                  <a:prstClr val="black"/>
                </a:solidFill>
              </a:rPr>
              <a:t> les oeuvres </a:t>
            </a:r>
            <a:r>
              <a:rPr lang="en-GB" sz="1400" b="1" dirty="0" err="1">
                <a:solidFill>
                  <a:prstClr val="black"/>
                </a:solidFill>
              </a:rPr>
              <a:t>caritatives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donne</a:t>
            </a:r>
            <a:r>
              <a:rPr lang="en-GB" sz="1400" b="1" dirty="0">
                <a:solidFill>
                  <a:prstClr val="black"/>
                </a:solidFill>
              </a:rPr>
              <a:t> des </a:t>
            </a:r>
            <a:r>
              <a:rPr lang="en-GB" sz="1400" b="1" dirty="0" err="1">
                <a:solidFill>
                  <a:prstClr val="black"/>
                </a:solidFill>
              </a:rPr>
              <a:t>vêtements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sponsorise</a:t>
            </a:r>
            <a:r>
              <a:rPr lang="en-GB" sz="1400" b="1" dirty="0">
                <a:solidFill>
                  <a:prstClr val="black"/>
                </a:solidFill>
              </a:rPr>
              <a:t> un enfant / un </a:t>
            </a:r>
            <a:r>
              <a:rPr lang="en-GB" sz="1400" b="1" dirty="0" err="1">
                <a:solidFill>
                  <a:prstClr val="black"/>
                </a:solidFill>
              </a:rPr>
              <a:t>chien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aidant</a:t>
            </a:r>
            <a:r>
              <a:rPr lang="en-GB" sz="1400" b="1" dirty="0">
                <a:solidFill>
                  <a:prstClr val="black"/>
                </a:solidFill>
              </a:rPr>
              <a:t> les </a:t>
            </a:r>
            <a:r>
              <a:rPr lang="en-GB" sz="1400" b="1" dirty="0" err="1">
                <a:solidFill>
                  <a:prstClr val="black"/>
                </a:solidFill>
              </a:rPr>
              <a:t>autres</a:t>
            </a:r>
            <a:r>
              <a:rPr lang="en-GB" sz="1400" b="1" dirty="0">
                <a:solidFill>
                  <a:prstClr val="black"/>
                </a:solidFill>
              </a:rPr>
              <a:t> …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donnant</a:t>
            </a:r>
            <a:r>
              <a:rPr lang="en-GB" sz="1400" b="1" dirty="0">
                <a:solidFill>
                  <a:prstClr val="black"/>
                </a:solidFill>
              </a:rPr>
              <a:t> de mon temps …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trouve</a:t>
            </a:r>
            <a:r>
              <a:rPr lang="en-GB" sz="1400" b="1" dirty="0">
                <a:solidFill>
                  <a:prstClr val="black"/>
                </a:solidFill>
              </a:rPr>
              <a:t> + adjective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L’association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permet</a:t>
            </a:r>
            <a:r>
              <a:rPr lang="en-GB" sz="1400" b="1" dirty="0">
                <a:solidFill>
                  <a:prstClr val="black"/>
                </a:solidFill>
              </a:rPr>
              <a:t> de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On </a:t>
            </a:r>
            <a:r>
              <a:rPr lang="en-GB" sz="1400" b="1" dirty="0" err="1">
                <a:solidFill>
                  <a:prstClr val="black"/>
                </a:solidFill>
              </a:rPr>
              <a:t>peut</a:t>
            </a:r>
            <a:r>
              <a:rPr lang="en-GB" sz="1400" b="1" dirty="0">
                <a:solidFill>
                  <a:prstClr val="black"/>
                </a:solidFill>
              </a:rPr>
              <a:t> / on </a:t>
            </a:r>
            <a:r>
              <a:rPr lang="en-GB" sz="1400" b="1" dirty="0" err="1">
                <a:solidFill>
                  <a:prstClr val="black"/>
                </a:solidFill>
              </a:rPr>
              <a:t>doit</a:t>
            </a:r>
            <a:r>
              <a:rPr lang="en-GB" sz="1400" b="1" dirty="0">
                <a:solidFill>
                  <a:prstClr val="black"/>
                </a:solidFill>
              </a:rPr>
              <a:t> + infinitive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6833" y="2427047"/>
            <a:ext cx="3887277" cy="246221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travaillé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fait un stage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préparé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distribué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suis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allé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sauté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l’élastique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Nous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avons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ramassé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école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décidé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d’organiser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soutenu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C’était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étaient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988623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travail </a:t>
            </a:r>
            <a:r>
              <a:rPr lang="en-GB" sz="1200" dirty="0" err="1">
                <a:solidFill>
                  <a:prstClr val="black"/>
                </a:solidFill>
              </a:rPr>
              <a:t>bénévole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organisation </a:t>
            </a:r>
            <a:r>
              <a:rPr lang="en-GB" sz="1200" dirty="0" err="1">
                <a:solidFill>
                  <a:prstClr val="black"/>
                </a:solidFill>
              </a:rPr>
              <a:t>caritative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camion-</a:t>
            </a:r>
            <a:r>
              <a:rPr lang="en-GB" sz="1200" dirty="0" err="1">
                <a:solidFill>
                  <a:prstClr val="black"/>
                </a:solidFill>
              </a:rPr>
              <a:t>soupe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manifestation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soutien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SIDA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chomage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seuil</a:t>
            </a:r>
            <a:r>
              <a:rPr lang="en-GB" sz="1200" dirty="0">
                <a:solidFill>
                  <a:prstClr val="black"/>
                </a:solidFill>
              </a:rPr>
              <a:t> de </a:t>
            </a:r>
            <a:r>
              <a:rPr lang="en-GB" sz="1200" dirty="0" err="1">
                <a:solidFill>
                  <a:prstClr val="black"/>
                </a:solidFill>
              </a:rPr>
              <a:t>pauvreté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sans-</a:t>
            </a:r>
            <a:r>
              <a:rPr lang="en-GB" sz="1200" dirty="0" err="1">
                <a:solidFill>
                  <a:prstClr val="black"/>
                </a:solidFill>
              </a:rPr>
              <a:t>abri</a:t>
            </a:r>
            <a:r>
              <a:rPr lang="en-GB" sz="1200" dirty="0">
                <a:solidFill>
                  <a:prstClr val="black"/>
                </a:solidFill>
              </a:rPr>
              <a:t> / le SDF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discrimination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froid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faim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démuni</a:t>
            </a:r>
            <a:r>
              <a:rPr lang="en-GB" sz="1200" dirty="0">
                <a:solidFill>
                  <a:prstClr val="black"/>
                </a:solidFill>
              </a:rPr>
              <a:t>(e)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isolé</a:t>
            </a:r>
            <a:r>
              <a:rPr lang="en-GB" sz="1200" dirty="0">
                <a:solidFill>
                  <a:prstClr val="black"/>
                </a:solidFill>
              </a:rPr>
              <a:t>(e)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seul</a:t>
            </a:r>
            <a:r>
              <a:rPr lang="en-GB" sz="1200" dirty="0">
                <a:solidFill>
                  <a:prstClr val="black"/>
                </a:solidFill>
              </a:rPr>
              <a:t>(e)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enfoiré</a:t>
            </a:r>
            <a:r>
              <a:rPr lang="en-GB" sz="1200" dirty="0">
                <a:solidFill>
                  <a:prstClr val="black"/>
                </a:solidFill>
              </a:rPr>
              <a:t>(e) ***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généreux</a:t>
            </a:r>
            <a:r>
              <a:rPr lang="en-GB" sz="1200" dirty="0">
                <a:solidFill>
                  <a:prstClr val="black"/>
                </a:solidFill>
              </a:rPr>
              <a:t>/se</a:t>
            </a:r>
          </a:p>
          <a:p>
            <a:r>
              <a:rPr lang="en-GB" sz="1200" dirty="0">
                <a:solidFill>
                  <a:prstClr val="black"/>
                </a:solidFill>
              </a:rPr>
              <a:t>triste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travailler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se porter </a:t>
            </a:r>
            <a:r>
              <a:rPr lang="en-GB" sz="1200" dirty="0" err="1">
                <a:solidFill>
                  <a:prstClr val="black"/>
                </a:solidFill>
              </a:rPr>
              <a:t>volontaire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distribuer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collecter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récolter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aider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donner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partager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souffrir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être</a:t>
            </a:r>
            <a:r>
              <a:rPr lang="en-GB" sz="1200" dirty="0">
                <a:solidFill>
                  <a:prstClr val="black"/>
                </a:solidFill>
              </a:rPr>
              <a:t> victim de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parler</a:t>
            </a:r>
            <a:r>
              <a:rPr lang="en-GB" sz="1200" dirty="0">
                <a:solidFill>
                  <a:prstClr val="black"/>
                </a:solidFill>
              </a:rPr>
              <a:t> à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soutenir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guérir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apporter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1000" y="241834"/>
            <a:ext cx="170485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fois</a:t>
            </a:r>
            <a:r>
              <a:rPr lang="en-GB" sz="1200" dirty="0">
                <a:solidFill>
                  <a:prstClr val="black"/>
                </a:solidFill>
              </a:rPr>
              <a:t> par </a:t>
            </a:r>
            <a:r>
              <a:rPr lang="en-GB" sz="1200" dirty="0" err="1">
                <a:solidFill>
                  <a:prstClr val="black"/>
                </a:solidFill>
              </a:rPr>
              <a:t>semaine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weekend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Chaque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noël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Depuis</a:t>
            </a:r>
            <a:r>
              <a:rPr lang="en-GB" sz="1200" dirty="0">
                <a:solidFill>
                  <a:prstClr val="black"/>
                </a:solidFill>
              </a:rPr>
              <a:t> un an,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Depuis</a:t>
            </a:r>
            <a:r>
              <a:rPr lang="en-GB" sz="1200" dirty="0">
                <a:solidFill>
                  <a:prstClr val="black"/>
                </a:solidFill>
              </a:rPr>
              <a:t> que je </a:t>
            </a:r>
            <a:r>
              <a:rPr lang="en-GB" sz="1200" dirty="0" err="1">
                <a:solidFill>
                  <a:prstClr val="black"/>
                </a:solidFill>
              </a:rPr>
              <a:t>suis</a:t>
            </a:r>
            <a:r>
              <a:rPr lang="en-GB" sz="1200" dirty="0">
                <a:solidFill>
                  <a:prstClr val="black"/>
                </a:solidFill>
              </a:rPr>
              <a:t> tout petit/e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L’été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Ce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matin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A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l’avenir</a:t>
            </a:r>
            <a:endParaRPr lang="en-GB" sz="12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j’étais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riche, je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6696" y="4936396"/>
            <a:ext cx="40565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continuerai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soutenir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J’espère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qu’il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y aura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moins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de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pauvreté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/ violence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travaillerai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pour MSF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voyagerai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J’organiserai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J’enverrai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6386" y="1363210"/>
            <a:ext cx="1774826" cy="3693319"/>
          </a:xfrm>
          <a:prstGeom prst="rect">
            <a:avLst/>
          </a:prstGeom>
          <a:solidFill>
            <a:srgbClr val="EF31C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Associations à </a:t>
            </a:r>
            <a:r>
              <a:rPr lang="en-GB" u="sng" dirty="0" err="1">
                <a:solidFill>
                  <a:prstClr val="black"/>
                </a:solidFill>
              </a:rPr>
              <a:t>connaitre</a:t>
            </a:r>
            <a:endParaRPr lang="en-GB" u="sng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Les </a:t>
            </a:r>
            <a:r>
              <a:rPr lang="en-GB" dirty="0" err="1">
                <a:solidFill>
                  <a:prstClr val="black"/>
                </a:solidFill>
              </a:rPr>
              <a:t>restos</a:t>
            </a:r>
            <a:r>
              <a:rPr lang="en-GB" dirty="0">
                <a:solidFill>
                  <a:prstClr val="black"/>
                </a:solidFill>
              </a:rPr>
              <a:t> du </a:t>
            </a:r>
            <a:r>
              <a:rPr lang="en-GB" dirty="0" err="1">
                <a:solidFill>
                  <a:prstClr val="black"/>
                </a:solidFill>
              </a:rPr>
              <a:t>coeur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Emmaus</a:t>
            </a:r>
          </a:p>
          <a:p>
            <a:r>
              <a:rPr lang="en-GB" dirty="0">
                <a:solidFill>
                  <a:prstClr val="black"/>
                </a:solidFill>
              </a:rPr>
              <a:t>Le </a:t>
            </a:r>
            <a:r>
              <a:rPr lang="en-GB" dirty="0" err="1">
                <a:solidFill>
                  <a:prstClr val="black"/>
                </a:solidFill>
              </a:rPr>
              <a:t>téléthon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SOS </a:t>
            </a:r>
            <a:r>
              <a:rPr lang="en-GB" dirty="0" err="1">
                <a:solidFill>
                  <a:prstClr val="black"/>
                </a:solidFill>
              </a:rPr>
              <a:t>racisme</a:t>
            </a:r>
            <a:r>
              <a:rPr lang="en-GB" dirty="0">
                <a:solidFill>
                  <a:prstClr val="black"/>
                </a:solidFill>
              </a:rPr>
              <a:t>,</a:t>
            </a:r>
          </a:p>
          <a:p>
            <a:r>
              <a:rPr lang="en-GB" dirty="0">
                <a:solidFill>
                  <a:prstClr val="black"/>
                </a:solidFill>
              </a:rPr>
              <a:t>Le </a:t>
            </a:r>
            <a:r>
              <a:rPr lang="en-GB" dirty="0" err="1">
                <a:solidFill>
                  <a:prstClr val="black"/>
                </a:solidFill>
              </a:rPr>
              <a:t>secours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populaire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médecins</a:t>
            </a:r>
            <a:r>
              <a:rPr lang="en-GB" dirty="0">
                <a:solidFill>
                  <a:prstClr val="black"/>
                </a:solidFill>
              </a:rPr>
              <a:t> sans </a:t>
            </a:r>
            <a:r>
              <a:rPr lang="en-GB" dirty="0" err="1">
                <a:solidFill>
                  <a:prstClr val="black"/>
                </a:solidFill>
              </a:rPr>
              <a:t>frontière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La </a:t>
            </a:r>
            <a:r>
              <a:rPr lang="en-GB" dirty="0" err="1">
                <a:solidFill>
                  <a:prstClr val="black"/>
                </a:solidFill>
              </a:rPr>
              <a:t>croix</a:t>
            </a:r>
            <a:r>
              <a:rPr lang="en-GB" dirty="0">
                <a:solidFill>
                  <a:prstClr val="black"/>
                </a:solidFill>
              </a:rPr>
              <a:t> rouge</a:t>
            </a:r>
          </a:p>
          <a:p>
            <a:r>
              <a:rPr lang="en-GB" dirty="0">
                <a:solidFill>
                  <a:prstClr val="black"/>
                </a:solidFill>
              </a:rPr>
              <a:t>La </a:t>
            </a:r>
            <a:r>
              <a:rPr lang="en-GB" dirty="0" err="1">
                <a:solidFill>
                  <a:prstClr val="black"/>
                </a:solidFill>
              </a:rPr>
              <a:t>licra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4260" y="3829674"/>
            <a:ext cx="1868190" cy="246221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enfants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familles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personnes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difficulté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personnes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âgées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Pour les SDF</a:t>
            </a: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migrant</a:t>
            </a: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n’a</a:t>
            </a:r>
            <a:r>
              <a:rPr lang="en-GB" sz="1400" dirty="0">
                <a:solidFill>
                  <a:prstClr val="black"/>
                </a:solidFill>
              </a:rPr>
              <a:t> pas </a:t>
            </a:r>
            <a:r>
              <a:rPr lang="en-GB" sz="1400" dirty="0" err="1">
                <a:solidFill>
                  <a:prstClr val="black"/>
                </a:solidFill>
              </a:rPr>
              <a:t>d’argent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seul</a:t>
            </a:r>
            <a:r>
              <a:rPr lang="en-GB" sz="1400" dirty="0">
                <a:solidFill>
                  <a:prstClr val="black"/>
                </a:solidFill>
              </a:rPr>
              <a:t>,</a:t>
            </a: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malade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6 Social issues – Charity and Voluntary work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977" y="194237"/>
            <a:ext cx="1324830" cy="1342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00" y="102033"/>
            <a:ext cx="1443583" cy="10812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26" y="2583829"/>
            <a:ext cx="2104345" cy="14003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052" y="2053373"/>
            <a:ext cx="871119" cy="12306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007" y="5206477"/>
            <a:ext cx="1882549" cy="12757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8155" y="5593715"/>
            <a:ext cx="1744648" cy="8011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1399" y="4537857"/>
            <a:ext cx="854637" cy="12848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3869" y="3493596"/>
            <a:ext cx="1418089" cy="9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prstClr val="black"/>
                </a:solidFill>
              </a:rPr>
              <a:t>Malsain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prstClr val="black"/>
                </a:solidFill>
              </a:rPr>
              <a:t>Sain</a:t>
            </a:r>
            <a:endParaRPr lang="en-GB" u="sng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être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pleine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forme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rester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</a:rPr>
              <a:t> bonne santé</a:t>
            </a:r>
          </a:p>
          <a:p>
            <a:r>
              <a:rPr lang="en-GB" dirty="0" err="1">
                <a:solidFill>
                  <a:prstClr val="black"/>
                </a:solidFill>
              </a:rPr>
              <a:t>rencontrer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nouvelles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personnes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oublier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ses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problèmes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mincir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dormir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limiter </a:t>
            </a:r>
            <a:r>
              <a:rPr lang="en-GB" dirty="0" err="1">
                <a:solidFill>
                  <a:prstClr val="black"/>
                </a:solidFill>
              </a:rPr>
              <a:t>sa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consommation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d’alcool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faire de </a:t>
            </a:r>
            <a:r>
              <a:rPr lang="en-GB" dirty="0" err="1">
                <a:solidFill>
                  <a:prstClr val="black"/>
                </a:solidFill>
              </a:rPr>
              <a:t>l’exercice</a:t>
            </a:r>
            <a:r>
              <a:rPr lang="en-GB" dirty="0">
                <a:solidFill>
                  <a:prstClr val="black"/>
                </a:solidFill>
              </a:rPr>
              <a:t> au quotidian</a:t>
            </a:r>
          </a:p>
          <a:p>
            <a:r>
              <a:rPr lang="en-GB" dirty="0">
                <a:solidFill>
                  <a:prstClr val="black"/>
                </a:solidFill>
              </a:rPr>
              <a:t>manger des fruits et legumes</a:t>
            </a:r>
          </a:p>
          <a:p>
            <a:r>
              <a:rPr lang="en-GB" dirty="0">
                <a:solidFill>
                  <a:prstClr val="black"/>
                </a:solidFill>
              </a:rPr>
              <a:t>manger </a:t>
            </a:r>
            <a:r>
              <a:rPr lang="en-GB" dirty="0" err="1">
                <a:solidFill>
                  <a:prstClr val="black"/>
                </a:solidFill>
              </a:rPr>
              <a:t>moins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gras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parler</a:t>
            </a:r>
            <a:r>
              <a:rPr lang="en-GB" dirty="0">
                <a:solidFill>
                  <a:prstClr val="black"/>
                </a:solidFill>
              </a:rPr>
              <a:t> à </a:t>
            </a:r>
            <a:r>
              <a:rPr lang="en-GB" dirty="0" err="1">
                <a:solidFill>
                  <a:prstClr val="black"/>
                </a:solidFill>
              </a:rPr>
              <a:t>quelqu’un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5770" y="114239"/>
            <a:ext cx="390563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suis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bonne santé</a:t>
            </a:r>
          </a:p>
          <a:p>
            <a:r>
              <a:rPr lang="en-GB" sz="1400" b="1" dirty="0" err="1">
                <a:solidFill>
                  <a:prstClr val="black"/>
                </a:solidFill>
              </a:rPr>
              <a:t>Mes</a:t>
            </a:r>
            <a:r>
              <a:rPr lang="en-GB" sz="1400" b="1" dirty="0">
                <a:solidFill>
                  <a:prstClr val="black"/>
                </a:solidFill>
              </a:rPr>
              <a:t> parents </a:t>
            </a:r>
            <a:r>
              <a:rPr lang="en-GB" sz="1400" b="1" dirty="0" err="1">
                <a:solidFill>
                  <a:prstClr val="black"/>
                </a:solidFill>
              </a:rPr>
              <a:t>pensent</a:t>
            </a:r>
            <a:r>
              <a:rPr lang="en-GB" sz="1400" b="1" dirty="0">
                <a:solidFill>
                  <a:prstClr val="black"/>
                </a:solidFill>
              </a:rPr>
              <a:t> que je </a:t>
            </a:r>
            <a:r>
              <a:rPr lang="en-GB" sz="1400" b="1" dirty="0" err="1">
                <a:solidFill>
                  <a:prstClr val="black"/>
                </a:solidFill>
              </a:rPr>
              <a:t>pourrais</a:t>
            </a:r>
            <a:r>
              <a:rPr lang="en-GB" sz="1400" b="1" dirty="0">
                <a:solidFill>
                  <a:prstClr val="black"/>
                </a:solidFill>
              </a:rPr>
              <a:t> manger </a:t>
            </a:r>
            <a:r>
              <a:rPr lang="en-GB" sz="1400" b="1" dirty="0" err="1">
                <a:solidFill>
                  <a:prstClr val="black"/>
                </a:solidFill>
              </a:rPr>
              <a:t>mieux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m’entraine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une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fois</a:t>
            </a:r>
            <a:r>
              <a:rPr lang="en-GB" sz="1400" b="1" dirty="0">
                <a:solidFill>
                  <a:prstClr val="black"/>
                </a:solidFill>
              </a:rPr>
              <a:t> par </a:t>
            </a:r>
            <a:r>
              <a:rPr lang="en-GB" sz="1400" b="1" dirty="0" err="1">
                <a:solidFill>
                  <a:prstClr val="black"/>
                </a:solidFill>
              </a:rPr>
              <a:t>semaine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me rends </a:t>
            </a:r>
            <a:r>
              <a:rPr lang="en-GB" sz="1400" b="1" dirty="0" err="1">
                <a:solidFill>
                  <a:prstClr val="black"/>
                </a:solidFill>
              </a:rPr>
              <a:t>souvent</a:t>
            </a:r>
            <a:r>
              <a:rPr lang="en-GB" sz="1400" b="1" dirty="0">
                <a:solidFill>
                  <a:prstClr val="black"/>
                </a:solidFill>
              </a:rPr>
              <a:t> au centre </a:t>
            </a:r>
            <a:r>
              <a:rPr lang="en-GB" sz="1400" b="1" dirty="0" err="1">
                <a:solidFill>
                  <a:prstClr val="black"/>
                </a:solidFill>
              </a:rPr>
              <a:t>sportif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Je </a:t>
            </a:r>
            <a:r>
              <a:rPr lang="en-GB" sz="1400" b="1" dirty="0" err="1">
                <a:solidFill>
                  <a:prstClr val="black"/>
                </a:solidFill>
              </a:rPr>
              <a:t>fais</a:t>
            </a:r>
            <a:r>
              <a:rPr lang="en-GB" sz="1400" b="1" dirty="0">
                <a:solidFill>
                  <a:prstClr val="black"/>
                </a:solidFill>
              </a:rPr>
              <a:t> attention à </a:t>
            </a:r>
            <a:r>
              <a:rPr lang="en-GB" sz="1400" b="1" dirty="0" err="1">
                <a:solidFill>
                  <a:prstClr val="black"/>
                </a:solidFill>
              </a:rPr>
              <a:t>ce</a:t>
            </a:r>
            <a:r>
              <a:rPr lang="en-GB" sz="1400" b="1" dirty="0">
                <a:solidFill>
                  <a:prstClr val="black"/>
                </a:solidFill>
              </a:rPr>
              <a:t> que je mange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Je ne bois que le weekend / Je bois trop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4583" y="1945863"/>
            <a:ext cx="3993703" cy="267765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Mon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ami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 a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commencé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fumer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l’âge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 11 ans.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Quand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mes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parents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ont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divorcé,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j’étais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très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stressée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et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essayé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le cannabis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décidé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 changer mon mode de vie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suis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allé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(e) faire du sport / me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promener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un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bain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pour me relaxer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quelques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kilos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beaucoup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mangé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J’aurai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dû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faire plus attention à</a:t>
            </a: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Il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n’avait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jamais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fumé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clopes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avant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 le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rencontrer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774679" cy="6924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repas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cigarette </a:t>
            </a:r>
            <a:r>
              <a:rPr lang="en-GB" sz="1200" dirty="0" err="1">
                <a:solidFill>
                  <a:prstClr val="black"/>
                </a:solidFill>
              </a:rPr>
              <a:t>électronique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tabac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tabagisme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L’alcool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drogue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cannabis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stress</a:t>
            </a:r>
          </a:p>
          <a:p>
            <a:r>
              <a:rPr lang="en-GB" sz="1200" dirty="0">
                <a:solidFill>
                  <a:prstClr val="black"/>
                </a:solidFill>
              </a:rPr>
              <a:t>des </a:t>
            </a:r>
            <a:r>
              <a:rPr lang="en-GB" sz="1200" dirty="0" err="1">
                <a:solidFill>
                  <a:prstClr val="black"/>
                </a:solidFill>
              </a:rPr>
              <a:t>sucreries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des calories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cancer du foie/du </a:t>
            </a:r>
            <a:r>
              <a:rPr lang="en-GB" sz="1200" dirty="0" err="1">
                <a:solidFill>
                  <a:prstClr val="black"/>
                </a:solidFill>
              </a:rPr>
              <a:t>poumon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un </a:t>
            </a:r>
            <a:r>
              <a:rPr lang="en-GB" sz="1200" dirty="0" err="1">
                <a:solidFill>
                  <a:prstClr val="black"/>
                </a:solidFill>
              </a:rPr>
              <a:t>régime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crise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cardiaque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accro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dépendant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sain</a:t>
            </a:r>
            <a:r>
              <a:rPr lang="en-GB" sz="1200" dirty="0">
                <a:solidFill>
                  <a:prstClr val="black"/>
                </a:solidFill>
              </a:rPr>
              <a:t> / </a:t>
            </a:r>
            <a:r>
              <a:rPr lang="en-GB" sz="1200" dirty="0" err="1">
                <a:solidFill>
                  <a:prstClr val="black"/>
                </a:solidFill>
              </a:rPr>
              <a:t>malsain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équilibré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relaxant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</a:p>
          <a:p>
            <a:r>
              <a:rPr lang="en-GB" sz="1200" dirty="0">
                <a:solidFill>
                  <a:prstClr val="black"/>
                </a:solidFill>
              </a:rPr>
              <a:t>se </a:t>
            </a:r>
            <a:r>
              <a:rPr lang="en-GB" sz="1200" dirty="0" err="1">
                <a:solidFill>
                  <a:prstClr val="black"/>
                </a:solidFill>
              </a:rPr>
              <a:t>sentir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bien</a:t>
            </a:r>
            <a:r>
              <a:rPr lang="en-GB" sz="1200" dirty="0">
                <a:solidFill>
                  <a:prstClr val="black"/>
                </a:solidFill>
              </a:rPr>
              <a:t>/mal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fumer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grignoter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prendre</a:t>
            </a:r>
            <a:r>
              <a:rPr lang="en-GB" sz="1200" dirty="0">
                <a:solidFill>
                  <a:prstClr val="black"/>
                </a:solidFill>
              </a:rPr>
              <a:t> des drogues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prendre</a:t>
            </a:r>
            <a:r>
              <a:rPr lang="en-GB" sz="1200" dirty="0">
                <a:solidFill>
                  <a:prstClr val="black"/>
                </a:solidFill>
              </a:rPr>
              <a:t> des medicaments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prendre</a:t>
            </a:r>
            <a:r>
              <a:rPr lang="en-GB" sz="1200" dirty="0">
                <a:solidFill>
                  <a:prstClr val="black"/>
                </a:solidFill>
              </a:rPr>
              <a:t> du </a:t>
            </a:r>
            <a:r>
              <a:rPr lang="en-GB" sz="1200" dirty="0" err="1">
                <a:solidFill>
                  <a:prstClr val="black"/>
                </a:solidFill>
              </a:rPr>
              <a:t>poids</a:t>
            </a:r>
            <a:r>
              <a:rPr lang="en-GB" sz="1200" dirty="0">
                <a:solidFill>
                  <a:prstClr val="black"/>
                </a:solidFill>
              </a:rPr>
              <a:t> / des kilos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mincir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faire du sport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s’entrainer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se relaxer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se </a:t>
            </a:r>
            <a:r>
              <a:rPr lang="en-GB" sz="1200" dirty="0" err="1">
                <a:solidFill>
                  <a:prstClr val="black"/>
                </a:solidFill>
              </a:rPr>
              <a:t>détendre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4914" y="47754"/>
            <a:ext cx="1704850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fois</a:t>
            </a:r>
            <a:r>
              <a:rPr lang="en-GB" sz="1200" dirty="0">
                <a:solidFill>
                  <a:prstClr val="black"/>
                </a:solidFill>
              </a:rPr>
              <a:t> par </a:t>
            </a:r>
            <a:r>
              <a:rPr lang="en-GB" sz="1200" dirty="0" err="1">
                <a:solidFill>
                  <a:prstClr val="black"/>
                </a:solidFill>
              </a:rPr>
              <a:t>semaine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weekend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Parfois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Si on </a:t>
            </a:r>
            <a:r>
              <a:rPr lang="en-GB" sz="1200" dirty="0" err="1">
                <a:solidFill>
                  <a:prstClr val="black"/>
                </a:solidFill>
              </a:rPr>
              <a:t>n’a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peu</a:t>
            </a:r>
            <a:r>
              <a:rPr lang="en-GB" sz="1200" dirty="0">
                <a:solidFill>
                  <a:prstClr val="black"/>
                </a:solidFill>
              </a:rPr>
              <a:t> de temps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L’été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Après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avoir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mange,</a:t>
            </a:r>
          </a:p>
          <a:p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A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l’avenir</a:t>
            </a:r>
            <a:endParaRPr lang="en-GB" sz="12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j’avais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une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baguette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magique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je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134" y="4619551"/>
            <a:ext cx="405656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ne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fumerai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jamais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voudrais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manger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moins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de … / plus de …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commencerai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à faire un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régime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J’arrêterai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de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fumer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limiter ma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consommation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d’alcool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apprendre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cuisiner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des plats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sains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Le sport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devrait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être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obligatoire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joindre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un club de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musculation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Ma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copine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et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moi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allons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faire du footing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parc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0661705" y="665372"/>
            <a:ext cx="1937763" cy="131216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0975" y="924917"/>
            <a:ext cx="165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risque</a:t>
            </a:r>
            <a:r>
              <a:rPr lang="en-GB" sz="1400" dirty="0">
                <a:solidFill>
                  <a:prstClr val="black"/>
                </a:solidFill>
              </a:rPr>
              <a:t> de</a:t>
            </a: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+ </a:t>
            </a:r>
            <a:r>
              <a:rPr lang="en-GB" sz="1400" dirty="0" err="1">
                <a:solidFill>
                  <a:prstClr val="black"/>
                </a:solidFill>
              </a:rPr>
              <a:t>adj</a:t>
            </a:r>
            <a:r>
              <a:rPr lang="en-GB" sz="1400" dirty="0">
                <a:solidFill>
                  <a:prstClr val="black"/>
                </a:solidFill>
              </a:rPr>
              <a:t>+ de</a:t>
            </a:r>
          </a:p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peut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2605" y="3410443"/>
            <a:ext cx="1774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A mon </a:t>
            </a:r>
            <a:r>
              <a:rPr lang="en-GB" sz="1200" dirty="0" err="1">
                <a:solidFill>
                  <a:prstClr val="black"/>
                </a:solidFill>
              </a:rPr>
              <a:t>avis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de suite,</a:t>
            </a:r>
          </a:p>
          <a:p>
            <a:r>
              <a:rPr lang="en-GB" sz="1200" dirty="0">
                <a:solidFill>
                  <a:prstClr val="black"/>
                </a:solidFill>
              </a:rPr>
              <a:t>Sans </a:t>
            </a:r>
            <a:r>
              <a:rPr lang="en-GB" sz="1200" dirty="0" err="1">
                <a:solidFill>
                  <a:prstClr val="black"/>
                </a:solidFill>
              </a:rPr>
              <a:t>doute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70827" y="482753"/>
            <a:ext cx="3924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devenir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obèse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avoir</a:t>
            </a:r>
            <a:r>
              <a:rPr lang="en-GB" dirty="0">
                <a:solidFill>
                  <a:prstClr val="black"/>
                </a:solidFill>
              </a:rPr>
              <a:t> des </a:t>
            </a:r>
            <a:r>
              <a:rPr lang="en-GB" dirty="0" err="1">
                <a:solidFill>
                  <a:prstClr val="black"/>
                </a:solidFill>
              </a:rPr>
              <a:t>problèmes</a:t>
            </a:r>
            <a:r>
              <a:rPr lang="en-GB" dirty="0">
                <a:solidFill>
                  <a:prstClr val="black"/>
                </a:solidFill>
              </a:rPr>
              <a:t> de santé</a:t>
            </a:r>
          </a:p>
          <a:p>
            <a:r>
              <a:rPr lang="en-GB" dirty="0" err="1">
                <a:solidFill>
                  <a:prstClr val="black"/>
                </a:solidFill>
              </a:rPr>
              <a:t>mourir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jeune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devenir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accro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manquer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confiance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être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isolé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Jeter </a:t>
            </a:r>
            <a:r>
              <a:rPr lang="en-GB" dirty="0" err="1">
                <a:solidFill>
                  <a:prstClr val="black"/>
                </a:solidFill>
              </a:rPr>
              <a:t>l’argent</a:t>
            </a:r>
            <a:r>
              <a:rPr lang="en-GB" dirty="0">
                <a:solidFill>
                  <a:prstClr val="black"/>
                </a:solidFill>
              </a:rPr>
              <a:t> par les </a:t>
            </a:r>
            <a:r>
              <a:rPr lang="en-GB" dirty="0" err="1">
                <a:solidFill>
                  <a:prstClr val="black"/>
                </a:solidFill>
              </a:rPr>
              <a:t>fenêtres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conduire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saoul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se </a:t>
            </a:r>
            <a:r>
              <a:rPr lang="en-GB" dirty="0" err="1">
                <a:solidFill>
                  <a:prstClr val="black"/>
                </a:solidFill>
              </a:rPr>
              <a:t>comporter</a:t>
            </a:r>
            <a:r>
              <a:rPr lang="en-GB" dirty="0">
                <a:solidFill>
                  <a:prstClr val="black"/>
                </a:solidFill>
              </a:rPr>
              <a:t> mal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10571357" y="2960572"/>
            <a:ext cx="1770993" cy="123780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34974" y="3188153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peut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Cela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permet</a:t>
            </a:r>
            <a:r>
              <a:rPr lang="en-GB" sz="1400" dirty="0">
                <a:solidFill>
                  <a:prstClr val="black"/>
                </a:solidFill>
              </a:rPr>
              <a:t> de</a:t>
            </a: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faut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6610" y="4710907"/>
            <a:ext cx="1868190" cy="160043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Pour les </a:t>
            </a:r>
            <a:r>
              <a:rPr lang="en-GB" sz="1400" dirty="0" err="1">
                <a:solidFill>
                  <a:prstClr val="black"/>
                </a:solidFill>
              </a:rPr>
              <a:t>familles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tant</a:t>
            </a:r>
            <a:r>
              <a:rPr lang="en-GB" sz="1400" dirty="0">
                <a:solidFill>
                  <a:prstClr val="black"/>
                </a:solidFill>
              </a:rPr>
              <a:t> que </a:t>
            </a:r>
            <a:r>
              <a:rPr lang="en-GB" sz="1400" dirty="0" err="1">
                <a:solidFill>
                  <a:prstClr val="black"/>
                </a:solidFill>
              </a:rPr>
              <a:t>jeune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</a:p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les </a:t>
            </a:r>
            <a:r>
              <a:rPr lang="en-GB" sz="1400" dirty="0" err="1">
                <a:solidFill>
                  <a:prstClr val="black"/>
                </a:solidFill>
              </a:rPr>
              <a:t>écoles</a:t>
            </a:r>
            <a:r>
              <a:rPr lang="en-GB" sz="1400" dirty="0">
                <a:solidFill>
                  <a:prstClr val="black"/>
                </a:solidFill>
              </a:rPr>
              <a:t>,</a:t>
            </a:r>
          </a:p>
          <a:p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surpoids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aime</a:t>
            </a:r>
            <a:r>
              <a:rPr lang="en-GB" sz="1400" dirty="0">
                <a:solidFill>
                  <a:prstClr val="black"/>
                </a:solidFill>
              </a:rPr>
              <a:t> manger</a:t>
            </a: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très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stressé</a:t>
            </a:r>
            <a:r>
              <a:rPr lang="en-GB" sz="1400" dirty="0">
                <a:solidFill>
                  <a:prstClr val="black"/>
                </a:solidFill>
              </a:rPr>
              <a:t>(e)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4801" y="6934738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6 Social issues – Healthy and Unhealthy living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55" y="4345089"/>
            <a:ext cx="1707149" cy="731635"/>
          </a:xfrm>
          <a:prstGeom prst="rect">
            <a:avLst/>
          </a:prstGeom>
        </p:spPr>
      </p:pic>
      <p:sp>
        <p:nvSpPr>
          <p:cNvPr id="17" name="AutoShape 2" descr="Image result for les dangers des clo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975" y="5608962"/>
            <a:ext cx="1064698" cy="10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263" y="1416316"/>
            <a:ext cx="1792379" cy="125588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955098" y="54552"/>
            <a:ext cx="0" cy="67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5100" y="3035116"/>
            <a:ext cx="44069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Les </a:t>
            </a:r>
            <a:r>
              <a:rPr lang="en-GB" u="sng" dirty="0" err="1">
                <a:solidFill>
                  <a:prstClr val="black"/>
                </a:solidFill>
              </a:rPr>
              <a:t>problèmes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</a:rPr>
              <a:t>Les solutions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recycler le </a:t>
            </a:r>
            <a:r>
              <a:rPr lang="en-GB" dirty="0" err="1">
                <a:solidFill>
                  <a:prstClr val="black"/>
                </a:solidFill>
              </a:rPr>
              <a:t>plastique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Prendre</a:t>
            </a:r>
            <a:r>
              <a:rPr lang="en-GB" dirty="0">
                <a:solidFill>
                  <a:prstClr val="black"/>
                </a:solidFill>
              </a:rPr>
              <a:t> les transports 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commun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Faire </a:t>
            </a:r>
            <a:r>
              <a:rPr lang="en-GB" dirty="0" err="1">
                <a:solidFill>
                  <a:prstClr val="black"/>
                </a:solidFill>
              </a:rPr>
              <a:t>construire</a:t>
            </a:r>
            <a:r>
              <a:rPr lang="en-GB" dirty="0">
                <a:solidFill>
                  <a:prstClr val="black"/>
                </a:solidFill>
              </a:rPr>
              <a:t> des zones </a:t>
            </a:r>
            <a:r>
              <a:rPr lang="en-GB" dirty="0" err="1">
                <a:solidFill>
                  <a:prstClr val="black"/>
                </a:solidFill>
              </a:rPr>
              <a:t>piètonnes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protèger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espèces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aller</a:t>
            </a:r>
            <a:r>
              <a:rPr lang="en-GB" dirty="0">
                <a:solidFill>
                  <a:prstClr val="black"/>
                </a:solidFill>
              </a:rPr>
              <a:t> à la </a:t>
            </a:r>
            <a:r>
              <a:rPr lang="en-GB" dirty="0" err="1">
                <a:solidFill>
                  <a:prstClr val="black"/>
                </a:solidFill>
              </a:rPr>
              <a:t>ville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voisine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construire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nouvelles</a:t>
            </a:r>
            <a:r>
              <a:rPr lang="en-GB" dirty="0">
                <a:solidFill>
                  <a:prstClr val="black"/>
                </a:solidFill>
              </a:rPr>
              <a:t> attractions</a:t>
            </a:r>
          </a:p>
          <a:p>
            <a:r>
              <a:rPr lang="en-GB" dirty="0" err="1">
                <a:solidFill>
                  <a:prstClr val="black"/>
                </a:solidFill>
              </a:rPr>
              <a:t>améliorer</a:t>
            </a:r>
            <a:r>
              <a:rPr lang="en-GB" dirty="0">
                <a:solidFill>
                  <a:prstClr val="black"/>
                </a:solidFill>
              </a:rPr>
              <a:t> les transports</a:t>
            </a:r>
          </a:p>
          <a:p>
            <a:r>
              <a:rPr lang="en-GB" dirty="0" err="1">
                <a:solidFill>
                  <a:prstClr val="black"/>
                </a:solidFill>
              </a:rPr>
              <a:t>réduire</a:t>
            </a:r>
            <a:r>
              <a:rPr lang="en-GB" dirty="0">
                <a:solidFill>
                  <a:prstClr val="black"/>
                </a:solidFill>
              </a:rPr>
              <a:t> la pollution</a:t>
            </a:r>
          </a:p>
          <a:p>
            <a:r>
              <a:rPr lang="en-GB" dirty="0" err="1">
                <a:solidFill>
                  <a:prstClr val="black"/>
                </a:solidFill>
              </a:rPr>
              <a:t>empêcher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voitures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circuler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Investir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dans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énergies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propres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réduire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déchets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4" y="82778"/>
            <a:ext cx="390563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Talking in the present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Il y a de plus </a:t>
            </a:r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plus de </a:t>
            </a:r>
            <a:r>
              <a:rPr lang="en-GB" sz="1400" b="1" dirty="0" err="1">
                <a:solidFill>
                  <a:prstClr val="black"/>
                </a:solidFill>
              </a:rPr>
              <a:t>déchets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Il y a des </a:t>
            </a:r>
            <a:r>
              <a:rPr lang="en-GB" sz="1400" b="1" dirty="0" err="1">
                <a:solidFill>
                  <a:prstClr val="black"/>
                </a:solidFill>
              </a:rPr>
              <a:t>problèmes</a:t>
            </a:r>
            <a:r>
              <a:rPr lang="en-GB" sz="1400" b="1" dirty="0">
                <a:solidFill>
                  <a:prstClr val="black"/>
                </a:solidFill>
              </a:rPr>
              <a:t> de pollution </a:t>
            </a:r>
            <a:r>
              <a:rPr lang="en-GB" sz="1400" b="1" dirty="0" err="1">
                <a:solidFill>
                  <a:prstClr val="black"/>
                </a:solidFill>
              </a:rPr>
              <a:t>comme</a:t>
            </a:r>
            <a:r>
              <a:rPr lang="en-GB" sz="1400" b="1" dirty="0">
                <a:solidFill>
                  <a:prstClr val="black"/>
                </a:solidFill>
              </a:rPr>
              <a:t> ..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Les </a:t>
            </a:r>
            <a:r>
              <a:rPr lang="en-GB" sz="1400" b="1" dirty="0" err="1">
                <a:solidFill>
                  <a:prstClr val="black"/>
                </a:solidFill>
              </a:rPr>
              <a:t>animaux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sont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train de </a:t>
            </a:r>
            <a:r>
              <a:rPr lang="en-GB" sz="1400" b="1" dirty="0" err="1">
                <a:solidFill>
                  <a:prstClr val="black"/>
                </a:solidFill>
              </a:rPr>
              <a:t>disparaitre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Lorsque</a:t>
            </a:r>
            <a:r>
              <a:rPr lang="en-GB" sz="1400" b="1" dirty="0">
                <a:solidFill>
                  <a:prstClr val="black"/>
                </a:solidFill>
              </a:rPr>
              <a:t> on fait les courses, on utilise des sacs </a:t>
            </a:r>
            <a:r>
              <a:rPr lang="en-GB" sz="1400" b="1" dirty="0" err="1">
                <a:solidFill>
                  <a:prstClr val="black"/>
                </a:solidFill>
              </a:rPr>
              <a:t>réutilisables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Ma </a:t>
            </a:r>
            <a:r>
              <a:rPr lang="en-GB" sz="1400" b="1" dirty="0" err="1">
                <a:solidFill>
                  <a:prstClr val="black"/>
                </a:solidFill>
              </a:rPr>
              <a:t>famille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achète</a:t>
            </a:r>
            <a:r>
              <a:rPr lang="en-GB" sz="1400" b="1" dirty="0">
                <a:solidFill>
                  <a:prstClr val="black"/>
                </a:solidFill>
              </a:rPr>
              <a:t> des </a:t>
            </a:r>
            <a:r>
              <a:rPr lang="en-GB" sz="1400" b="1" dirty="0" err="1">
                <a:solidFill>
                  <a:prstClr val="black"/>
                </a:solidFill>
              </a:rPr>
              <a:t>produits</a:t>
            </a:r>
            <a:r>
              <a:rPr lang="en-GB" sz="1400" b="1" dirty="0">
                <a:solidFill>
                  <a:prstClr val="black"/>
                </a:solidFill>
              </a:rPr>
              <a:t> avec </a:t>
            </a:r>
            <a:r>
              <a:rPr lang="en-GB" sz="1400" b="1" dirty="0" err="1">
                <a:solidFill>
                  <a:prstClr val="black"/>
                </a:solidFill>
              </a:rPr>
              <a:t>peu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d’empreinte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carbone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En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r>
              <a:rPr lang="en-GB" sz="1400" b="1" dirty="0" err="1">
                <a:solidFill>
                  <a:prstClr val="black"/>
                </a:solidFill>
              </a:rPr>
              <a:t>recyclant</a:t>
            </a:r>
            <a:r>
              <a:rPr lang="en-GB" sz="1400" b="1" dirty="0">
                <a:solidFill>
                  <a:prstClr val="black"/>
                </a:solidFill>
              </a:rPr>
              <a:t>, on aide la </a:t>
            </a:r>
            <a:r>
              <a:rPr lang="en-GB" sz="1400" b="1" dirty="0" err="1">
                <a:solidFill>
                  <a:prstClr val="black"/>
                </a:solidFill>
              </a:rPr>
              <a:t>planète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400" b="1" dirty="0" err="1">
                <a:solidFill>
                  <a:prstClr val="black"/>
                </a:solidFill>
              </a:rPr>
              <a:t>Maintenant</a:t>
            </a:r>
            <a:r>
              <a:rPr lang="en-GB" sz="1400" b="1" dirty="0">
                <a:solidFill>
                  <a:prstClr val="black"/>
                </a:solidFill>
              </a:rPr>
              <a:t> je </a:t>
            </a:r>
            <a:r>
              <a:rPr lang="en-GB" sz="1400" b="1" dirty="0" err="1">
                <a:solidFill>
                  <a:prstClr val="black"/>
                </a:solidFill>
              </a:rPr>
              <a:t>vais</a:t>
            </a:r>
            <a:r>
              <a:rPr lang="en-GB" sz="1400" b="1" dirty="0">
                <a:solidFill>
                  <a:prstClr val="black"/>
                </a:solidFill>
              </a:rPr>
              <a:t> au </a:t>
            </a:r>
            <a:r>
              <a:rPr lang="en-GB" sz="1400" b="1" dirty="0" err="1">
                <a:solidFill>
                  <a:prstClr val="black"/>
                </a:solidFill>
              </a:rPr>
              <a:t>collège</a:t>
            </a:r>
            <a:r>
              <a:rPr lang="en-GB" sz="1400" b="1" dirty="0">
                <a:solidFill>
                  <a:prstClr val="black"/>
                </a:solidFill>
              </a:rPr>
              <a:t> à pied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Ma </a:t>
            </a:r>
            <a:r>
              <a:rPr lang="en-GB" sz="1400" b="1" dirty="0" err="1">
                <a:solidFill>
                  <a:prstClr val="black"/>
                </a:solidFill>
              </a:rPr>
              <a:t>famille</a:t>
            </a:r>
            <a:r>
              <a:rPr lang="en-GB" sz="1400" b="1" dirty="0">
                <a:solidFill>
                  <a:prstClr val="black"/>
                </a:solidFill>
              </a:rPr>
              <a:t> fait attention à</a:t>
            </a:r>
          </a:p>
          <a:p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0420" y="2798322"/>
            <a:ext cx="3993703" cy="224676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5B9BD5">
                    <a:lumMod val="75000"/>
                  </a:srgbClr>
                </a:solidFill>
              </a:rPr>
              <a:t>Talking in the past</a:t>
            </a: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arrêté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d’utiliser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des sacs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jetables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mis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un pull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plùtot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que le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chauffage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J’ai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toujours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recyclé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J’allais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à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l’école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en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voiture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/ je ne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recyclais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pas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assez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Nous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avons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planté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un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arbre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On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avait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promis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C’était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/ qui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étaient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Il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aurait</a:t>
            </a:r>
            <a:r>
              <a:rPr lang="en-GB" sz="14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400" dirty="0" err="1">
                <a:solidFill>
                  <a:srgbClr val="5B9BD5">
                    <a:lumMod val="75000"/>
                  </a:srgbClr>
                </a:solidFill>
              </a:rPr>
              <a:t>fallu</a:t>
            </a:r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  <a:p>
            <a:endParaRPr lang="en-GB" sz="1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Key vocab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NOUNS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planète</a:t>
            </a:r>
            <a:r>
              <a:rPr lang="en-GB" sz="1200" dirty="0">
                <a:solidFill>
                  <a:prstClr val="black"/>
                </a:solidFill>
              </a:rPr>
              <a:t> Terre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L’environnement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déboisement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La pollution</a:t>
            </a:r>
          </a:p>
          <a:p>
            <a:r>
              <a:rPr lang="en-GB" sz="1200" dirty="0">
                <a:solidFill>
                  <a:prstClr val="black"/>
                </a:solidFill>
              </a:rPr>
              <a:t>La </a:t>
            </a:r>
            <a:r>
              <a:rPr lang="en-GB" sz="1200" dirty="0" err="1">
                <a:solidFill>
                  <a:prstClr val="black"/>
                </a:solidFill>
              </a:rPr>
              <a:t>sécheresse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innondations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incendies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embouteillages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déchets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réchauffement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climatique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bruit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animaux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verre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 bois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 </a:t>
            </a:r>
            <a:r>
              <a:rPr lang="en-GB" sz="1200" dirty="0" err="1">
                <a:solidFill>
                  <a:prstClr val="black"/>
                </a:solidFill>
              </a:rPr>
              <a:t>niveau</a:t>
            </a:r>
            <a:r>
              <a:rPr lang="en-GB" sz="1200" dirty="0">
                <a:solidFill>
                  <a:prstClr val="black"/>
                </a:solidFill>
              </a:rPr>
              <a:t> de </a:t>
            </a:r>
            <a:r>
              <a:rPr lang="en-GB" sz="1200" dirty="0" err="1">
                <a:solidFill>
                  <a:prstClr val="black"/>
                </a:solidFill>
              </a:rPr>
              <a:t>l’eau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panneaux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voltaiques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éoliennes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transports publics</a:t>
            </a:r>
          </a:p>
          <a:p>
            <a:r>
              <a:rPr lang="en-GB" sz="1200" dirty="0">
                <a:solidFill>
                  <a:prstClr val="black"/>
                </a:solidFill>
              </a:rPr>
              <a:t>Les </a:t>
            </a:r>
            <a:r>
              <a:rPr lang="en-GB" sz="1200" dirty="0" err="1">
                <a:solidFill>
                  <a:prstClr val="black"/>
                </a:solidFill>
              </a:rPr>
              <a:t>pistes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cyclables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Les zones </a:t>
            </a:r>
            <a:r>
              <a:rPr lang="en-GB" sz="1200" dirty="0" err="1">
                <a:solidFill>
                  <a:prstClr val="black"/>
                </a:solidFill>
              </a:rPr>
              <a:t>piètonnes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L’effet</a:t>
            </a:r>
            <a:r>
              <a:rPr lang="en-GB" sz="1200" dirty="0">
                <a:solidFill>
                  <a:prstClr val="black"/>
                </a:solidFill>
              </a:rPr>
              <a:t> de </a:t>
            </a:r>
            <a:r>
              <a:rPr lang="en-GB" sz="1200" dirty="0" err="1">
                <a:solidFill>
                  <a:prstClr val="black"/>
                </a:solidFill>
              </a:rPr>
              <a:t>serre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u="sng" dirty="0">
                <a:solidFill>
                  <a:prstClr val="black"/>
                </a:solidFill>
              </a:rPr>
              <a:t>ADJECTIVES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nocif</a:t>
            </a:r>
            <a:r>
              <a:rPr lang="en-GB" sz="1200" dirty="0">
                <a:solidFill>
                  <a:prstClr val="black"/>
                </a:solidFill>
              </a:rPr>
              <a:t>/</a:t>
            </a:r>
            <a:r>
              <a:rPr lang="en-GB" sz="1200" dirty="0" err="1">
                <a:solidFill>
                  <a:prstClr val="black"/>
                </a:solidFill>
              </a:rPr>
              <a:t>ve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pollué</a:t>
            </a:r>
            <a:r>
              <a:rPr lang="en-GB" sz="1200" dirty="0">
                <a:solidFill>
                  <a:prstClr val="black"/>
                </a:solidFill>
              </a:rPr>
              <a:t>(e)</a:t>
            </a:r>
          </a:p>
          <a:p>
            <a:r>
              <a:rPr lang="en-GB" sz="1200" u="sng" dirty="0">
                <a:solidFill>
                  <a:prstClr val="black"/>
                </a:solidFill>
              </a:rPr>
              <a:t>VERBS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réduire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sauver</a:t>
            </a:r>
            <a:r>
              <a:rPr lang="en-GB" sz="1200" dirty="0">
                <a:solidFill>
                  <a:prstClr val="black"/>
                </a:solidFill>
              </a:rPr>
              <a:t>/</a:t>
            </a:r>
            <a:r>
              <a:rPr lang="en-GB" sz="1200" dirty="0" err="1">
                <a:solidFill>
                  <a:prstClr val="black"/>
                </a:solidFill>
              </a:rPr>
              <a:t>protéger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recycler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encourager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arrêter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économiser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éliminer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aider</a:t>
            </a:r>
          </a:p>
          <a:p>
            <a:r>
              <a:rPr lang="en-GB" sz="1200" dirty="0">
                <a:solidFill>
                  <a:prstClr val="black"/>
                </a:solidFill>
              </a:rPr>
              <a:t>utiliser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4914" y="47754"/>
            <a:ext cx="170485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Time signals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Une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fois</a:t>
            </a:r>
            <a:r>
              <a:rPr lang="en-GB" sz="1200" dirty="0">
                <a:solidFill>
                  <a:prstClr val="black"/>
                </a:solidFill>
              </a:rPr>
              <a:t> par </a:t>
            </a:r>
            <a:r>
              <a:rPr lang="en-GB" sz="1200" dirty="0" err="1">
                <a:solidFill>
                  <a:prstClr val="black"/>
                </a:solidFill>
              </a:rPr>
              <a:t>semaine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>
                <a:solidFill>
                  <a:prstClr val="black"/>
                </a:solidFill>
              </a:rPr>
              <a:t>De temps </a:t>
            </a:r>
            <a:r>
              <a:rPr lang="en-GB" sz="1200" dirty="0" err="1">
                <a:solidFill>
                  <a:prstClr val="black"/>
                </a:solidFill>
              </a:rPr>
              <a:t>en</a:t>
            </a:r>
            <a:r>
              <a:rPr lang="en-GB" sz="1200" dirty="0">
                <a:solidFill>
                  <a:prstClr val="black"/>
                </a:solidFill>
              </a:rPr>
              <a:t> temps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Chaque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semaine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 err="1">
                <a:solidFill>
                  <a:prstClr val="black"/>
                </a:solidFill>
              </a:rPr>
              <a:t>Depuis</a:t>
            </a:r>
            <a:r>
              <a:rPr lang="en-GB" sz="1200" dirty="0">
                <a:solidFill>
                  <a:prstClr val="black"/>
                </a:solidFill>
              </a:rPr>
              <a:t> que je </a:t>
            </a:r>
            <a:r>
              <a:rPr lang="en-GB" sz="1200" dirty="0" err="1">
                <a:solidFill>
                  <a:prstClr val="black"/>
                </a:solidFill>
              </a:rPr>
              <a:t>suis</a:t>
            </a:r>
            <a:r>
              <a:rPr lang="en-GB" sz="1200" dirty="0">
                <a:solidFill>
                  <a:prstClr val="black"/>
                </a:solidFill>
              </a:rPr>
              <a:t> petit(e),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..</a:t>
            </a:r>
          </a:p>
          <a:p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Récemment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Le weekend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dernier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Ce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matin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Avant de me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rendre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compte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</a:rPr>
              <a:t> du </a:t>
            </a:r>
            <a:r>
              <a:rPr lang="en-GB" sz="1200" dirty="0" err="1">
                <a:solidFill>
                  <a:srgbClr val="5B9BD5">
                    <a:lumMod val="75000"/>
                  </a:srgbClr>
                </a:solidFill>
              </a:rPr>
              <a:t>problème</a:t>
            </a:r>
            <a:endParaRPr lang="en-GB" sz="1200" dirty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A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l’avenir</a:t>
            </a:r>
            <a:endParaRPr lang="en-GB" sz="12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Dans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le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futur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Idéalement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</a:t>
            </a:r>
          </a:p>
          <a:p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Si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j’étais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maire</a:t>
            </a:r>
            <a:r>
              <a:rPr lang="en-GB" sz="1200" dirty="0">
                <a:solidFill>
                  <a:srgbClr val="ED7D31">
                    <a:lumMod val="75000"/>
                  </a:srgbClr>
                </a:solidFill>
              </a:rPr>
              <a:t>, je +</a:t>
            </a:r>
            <a:r>
              <a:rPr lang="en-GB" sz="1200" dirty="0" err="1">
                <a:solidFill>
                  <a:srgbClr val="ED7D31">
                    <a:lumMod val="75000"/>
                  </a:srgbClr>
                </a:solidFill>
              </a:rPr>
              <a:t>cond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6422" y="5190074"/>
            <a:ext cx="4056560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ED7D31">
                    <a:lumMod val="75000"/>
                  </a:srgbClr>
                </a:solidFill>
              </a:rPr>
              <a:t>Talking about the future</a:t>
            </a:r>
          </a:p>
          <a:p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J’habiterai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à ..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voudrais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 vivre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Je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changerais</a:t>
            </a:r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…</a:t>
            </a: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On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pourrait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Il y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aurait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en-GB" sz="1400" dirty="0">
                <a:solidFill>
                  <a:srgbClr val="ED7D31">
                    <a:lumMod val="75000"/>
                  </a:srgbClr>
                </a:solidFill>
              </a:rPr>
              <a:t>On </a:t>
            </a:r>
            <a:r>
              <a:rPr lang="en-GB" sz="1400" dirty="0" err="1">
                <a:solidFill>
                  <a:srgbClr val="ED7D31">
                    <a:lumMod val="75000"/>
                  </a:srgbClr>
                </a:solidFill>
              </a:rPr>
              <a:t>devrait</a:t>
            </a:r>
            <a:endParaRPr lang="en-GB" sz="1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4537" y="3125946"/>
            <a:ext cx="1774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prstClr val="black"/>
                </a:solidFill>
              </a:rPr>
              <a:t>Links</a:t>
            </a:r>
          </a:p>
          <a:p>
            <a:r>
              <a:rPr lang="en-GB" sz="1200" dirty="0">
                <a:solidFill>
                  <a:prstClr val="black"/>
                </a:solidFill>
              </a:rPr>
              <a:t>Par </a:t>
            </a:r>
            <a:r>
              <a:rPr lang="en-GB" sz="1200" dirty="0" err="1">
                <a:solidFill>
                  <a:prstClr val="black"/>
                </a:solidFill>
              </a:rPr>
              <a:t>exemple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Personnellement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Tout </a:t>
            </a:r>
            <a:r>
              <a:rPr lang="en-GB" sz="1200" dirty="0" err="1">
                <a:solidFill>
                  <a:prstClr val="black"/>
                </a:solidFill>
              </a:rPr>
              <a:t>d’abord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Puis</a:t>
            </a:r>
            <a:r>
              <a:rPr lang="en-GB" sz="1200" dirty="0">
                <a:solidFill>
                  <a:prstClr val="black"/>
                </a:solidFill>
              </a:rPr>
              <a:t>,</a:t>
            </a:r>
          </a:p>
          <a:p>
            <a:r>
              <a:rPr lang="en-GB" sz="1200" dirty="0" err="1">
                <a:solidFill>
                  <a:prstClr val="black"/>
                </a:solidFill>
              </a:rPr>
              <a:t>Evidemment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5447" y="692598"/>
            <a:ext cx="3924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respirer</a:t>
            </a:r>
            <a:r>
              <a:rPr lang="en-GB" dirty="0">
                <a:solidFill>
                  <a:prstClr val="black"/>
                </a:solidFill>
              </a:rPr>
              <a:t> à cause des </a:t>
            </a:r>
            <a:r>
              <a:rPr lang="en-GB" dirty="0" err="1">
                <a:solidFill>
                  <a:prstClr val="black"/>
                </a:solidFill>
              </a:rPr>
              <a:t>voitures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voir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disparaitre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certains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animaux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gaspiller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ressources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se </a:t>
            </a:r>
            <a:r>
              <a:rPr lang="en-GB" dirty="0" err="1">
                <a:solidFill>
                  <a:prstClr val="black"/>
                </a:solidFill>
              </a:rPr>
              <a:t>garer</a:t>
            </a:r>
            <a:r>
              <a:rPr lang="en-GB" dirty="0">
                <a:solidFill>
                  <a:prstClr val="black"/>
                </a:solidFill>
              </a:rPr>
              <a:t> au centre </a:t>
            </a:r>
            <a:r>
              <a:rPr lang="en-GB" dirty="0" err="1">
                <a:solidFill>
                  <a:prstClr val="black"/>
                </a:solidFill>
              </a:rPr>
              <a:t>ville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remplir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décharges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polluer</a:t>
            </a:r>
            <a:r>
              <a:rPr lang="en-GB" dirty="0">
                <a:solidFill>
                  <a:prstClr val="black"/>
                </a:solidFill>
              </a:rPr>
              <a:t> les </a:t>
            </a:r>
            <a:r>
              <a:rPr lang="en-GB" dirty="0" err="1">
                <a:solidFill>
                  <a:prstClr val="black"/>
                </a:solidFill>
              </a:rPr>
              <a:t>mers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err="1">
                <a:solidFill>
                  <a:prstClr val="black"/>
                </a:solidFill>
              </a:rPr>
              <a:t>obliger</a:t>
            </a:r>
            <a:r>
              <a:rPr lang="en-GB" dirty="0">
                <a:solidFill>
                  <a:prstClr val="black"/>
                </a:solidFill>
              </a:rPr>
              <a:t> les pays</a:t>
            </a:r>
          </a:p>
          <a:p>
            <a:r>
              <a:rPr lang="en-GB" dirty="0" err="1">
                <a:solidFill>
                  <a:prstClr val="black"/>
                </a:solidFill>
              </a:rPr>
              <a:t>travailler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10830620" y="2781576"/>
            <a:ext cx="1770993" cy="1237804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6735" y="4426528"/>
            <a:ext cx="1868190" cy="203132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ma </a:t>
            </a:r>
            <a:r>
              <a:rPr lang="en-GB" sz="1400" dirty="0" err="1">
                <a:solidFill>
                  <a:prstClr val="black"/>
                </a:solidFill>
              </a:rPr>
              <a:t>ville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En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Afrique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err="1">
                <a:solidFill>
                  <a:prstClr val="black"/>
                </a:solidFill>
              </a:rPr>
              <a:t>Dans</a:t>
            </a:r>
            <a:r>
              <a:rPr lang="en-GB" sz="1400" dirty="0">
                <a:solidFill>
                  <a:prstClr val="black"/>
                </a:solidFill>
              </a:rPr>
              <a:t> le monde</a:t>
            </a:r>
          </a:p>
          <a:p>
            <a:r>
              <a:rPr lang="en-GB" sz="1400" dirty="0" err="1">
                <a:solidFill>
                  <a:prstClr val="black"/>
                </a:solidFill>
              </a:rPr>
              <a:t>Afin</a:t>
            </a:r>
            <a:r>
              <a:rPr lang="en-GB" sz="1400" dirty="0">
                <a:solidFill>
                  <a:prstClr val="black"/>
                </a:solidFill>
              </a:rPr>
              <a:t> de </a:t>
            </a:r>
            <a:r>
              <a:rPr lang="en-GB" sz="1400" dirty="0" err="1">
                <a:solidFill>
                  <a:prstClr val="black"/>
                </a:solidFill>
              </a:rPr>
              <a:t>protèger</a:t>
            </a:r>
            <a:r>
              <a:rPr lang="en-GB" sz="1400" dirty="0">
                <a:solidFill>
                  <a:prstClr val="black"/>
                </a:solidFill>
              </a:rPr>
              <a:t> les </a:t>
            </a:r>
            <a:r>
              <a:rPr lang="en-GB" sz="1400" dirty="0" err="1">
                <a:solidFill>
                  <a:prstClr val="black"/>
                </a:solidFill>
              </a:rPr>
              <a:t>enfants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</a:t>
            </a:r>
            <a:r>
              <a:rPr lang="en-GB" sz="1400" dirty="0" err="1">
                <a:solidFill>
                  <a:prstClr val="black"/>
                </a:solidFill>
              </a:rPr>
              <a:t>veut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une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ville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propre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Si on a des </a:t>
            </a:r>
            <a:r>
              <a:rPr lang="en-GB" sz="1400" dirty="0" err="1">
                <a:solidFill>
                  <a:prstClr val="black"/>
                </a:solidFill>
              </a:rPr>
              <a:t>problèmes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respiratoires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0" y="7043056"/>
            <a:ext cx="10696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7 Global issues : </a:t>
            </a:r>
            <a:r>
              <a:rPr lang="en-GB" dirty="0" err="1">
                <a:solidFill>
                  <a:prstClr val="black"/>
                </a:solidFill>
              </a:rPr>
              <a:t>Environnement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5838" y="2819091"/>
            <a:ext cx="1653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peut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+ </a:t>
            </a:r>
            <a:r>
              <a:rPr lang="en-GB" sz="1400" dirty="0" err="1">
                <a:solidFill>
                  <a:prstClr val="black"/>
                </a:solidFill>
              </a:rPr>
              <a:t>adj</a:t>
            </a:r>
            <a:r>
              <a:rPr lang="en-GB" sz="1400" dirty="0">
                <a:solidFill>
                  <a:prstClr val="black"/>
                </a:solidFill>
              </a:rPr>
              <a:t>+ de</a:t>
            </a:r>
          </a:p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doit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On </a:t>
            </a:r>
            <a:r>
              <a:rPr lang="en-GB" sz="1400" dirty="0" err="1">
                <a:solidFill>
                  <a:prstClr val="black"/>
                </a:solidFill>
              </a:rPr>
              <a:t>devrait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faudrait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84" y="1641885"/>
            <a:ext cx="725236" cy="10358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38864" y="1579574"/>
            <a:ext cx="1653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On ne </a:t>
            </a:r>
            <a:r>
              <a:rPr lang="en-GB" sz="1400" dirty="0" err="1">
                <a:solidFill>
                  <a:prstClr val="black"/>
                </a:solidFill>
              </a:rPr>
              <a:t>peut</a:t>
            </a:r>
            <a:r>
              <a:rPr lang="en-GB" sz="1400" dirty="0">
                <a:solidFill>
                  <a:prstClr val="black"/>
                </a:solidFill>
              </a:rPr>
              <a:t> pas</a:t>
            </a:r>
          </a:p>
          <a:p>
            <a:r>
              <a:rPr lang="en-GB" sz="1400" dirty="0">
                <a:solidFill>
                  <a:prstClr val="black"/>
                </a:solidFill>
              </a:rPr>
              <a:t>Il </a:t>
            </a:r>
            <a:r>
              <a:rPr lang="en-GB" sz="1400" dirty="0" err="1">
                <a:solidFill>
                  <a:prstClr val="black"/>
                </a:solidFill>
              </a:rPr>
              <a:t>est</a:t>
            </a:r>
            <a:r>
              <a:rPr lang="en-GB" sz="1400" dirty="0">
                <a:solidFill>
                  <a:prstClr val="black"/>
                </a:solidFill>
              </a:rPr>
              <a:t> + </a:t>
            </a:r>
            <a:r>
              <a:rPr lang="en-GB" sz="1400" dirty="0" err="1">
                <a:solidFill>
                  <a:prstClr val="black"/>
                </a:solidFill>
              </a:rPr>
              <a:t>adj</a:t>
            </a:r>
            <a:r>
              <a:rPr lang="en-GB" sz="1400" dirty="0">
                <a:solidFill>
                  <a:prstClr val="black"/>
                </a:solidFill>
              </a:rPr>
              <a:t>+ de</a:t>
            </a:r>
          </a:p>
          <a:p>
            <a:r>
              <a:rPr lang="en-GB" sz="1400" dirty="0">
                <a:solidFill>
                  <a:prstClr val="black"/>
                </a:solidFill>
              </a:rPr>
              <a:t>On ne </a:t>
            </a:r>
            <a:r>
              <a:rPr lang="en-GB" sz="1400" dirty="0" err="1">
                <a:solidFill>
                  <a:prstClr val="black"/>
                </a:solidFill>
              </a:rPr>
              <a:t>doit</a:t>
            </a:r>
            <a:r>
              <a:rPr lang="en-GB" sz="1400" dirty="0">
                <a:solidFill>
                  <a:prstClr val="black"/>
                </a:solidFill>
              </a:rPr>
              <a:t> pas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982" y="5493681"/>
            <a:ext cx="1303688" cy="1007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2371" y="63235"/>
            <a:ext cx="1243974" cy="8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4004</Words>
  <Application>Microsoft Office PowerPoint</Application>
  <PresentationFormat>Widescreen</PresentationFormat>
  <Paragraphs>1376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AQA GCSE Revision Mindmaps</vt:lpstr>
      <vt:lpstr>PowerPoint Presentation</vt:lpstr>
      <vt:lpstr>2 Technology in everyday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Mindmaps</dc:title>
  <dc:creator>L Gillham</dc:creator>
  <cp:lastModifiedBy>L Gillham</cp:lastModifiedBy>
  <cp:revision>213</cp:revision>
  <cp:lastPrinted>2018-03-15T11:55:15Z</cp:lastPrinted>
  <dcterms:created xsi:type="dcterms:W3CDTF">2017-12-06T12:10:43Z</dcterms:created>
  <dcterms:modified xsi:type="dcterms:W3CDTF">2018-03-15T12:09:40Z</dcterms:modified>
</cp:coreProperties>
</file>