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56" r:id="rId6"/>
    <p:sldId id="258" r:id="rId7"/>
    <p:sldId id="259" r:id="rId8"/>
    <p:sldId id="267" r:id="rId9"/>
    <p:sldId id="260" r:id="rId10"/>
    <p:sldId id="268" r:id="rId11"/>
    <p:sldId id="269" r:id="rId12"/>
    <p:sldId id="272" r:id="rId13"/>
    <p:sldId id="262" r:id="rId14"/>
    <p:sldId id="270" r:id="rId15"/>
    <p:sldId id="261" r:id="rId16"/>
    <p:sldId id="271" r:id="rId17"/>
    <p:sldId id="264" r:id="rId18"/>
    <p:sldId id="273" r:id="rId19"/>
    <p:sldId id="265" r:id="rId20"/>
    <p:sldId id="274" r:id="rId21"/>
    <p:sldId id="266" r:id="rId2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03A225-9E54-3B37-709F-9A73A18A2BBF}" v="2" dt="2024-03-05T22:16:14.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S. Chester" userId="S::s.chester@southmooracademy.com::87bc8c19-ea2c-4a22-b793-2fe58d5a169a" providerId="AD" clId="Web-{DB096863-C01E-B9EB-0A39-6F52CF76D008}"/>
    <pc:docChg chg="addSld delSld modSld sldOrd">
      <pc:chgData name="Miss S. Chester" userId="S::s.chester@southmooracademy.com::87bc8c19-ea2c-4a22-b793-2fe58d5a169a" providerId="AD" clId="Web-{DB096863-C01E-B9EB-0A39-6F52CF76D008}" dt="2023-08-18T20:36:56.519" v="3349" actId="14100"/>
      <pc:docMkLst>
        <pc:docMk/>
      </pc:docMkLst>
      <pc:sldChg chg="addSp modSp">
        <pc:chgData name="Miss S. Chester" userId="S::s.chester@southmooracademy.com::87bc8c19-ea2c-4a22-b793-2fe58d5a169a" providerId="AD" clId="Web-{DB096863-C01E-B9EB-0A39-6F52CF76D008}" dt="2023-08-18T20:36:56.519" v="3349" actId="14100"/>
        <pc:sldMkLst>
          <pc:docMk/>
          <pc:sldMk cId="1159631061" sldId="257"/>
        </pc:sldMkLst>
        <pc:picChg chg="add mod">
          <ac:chgData name="Miss S. Chester" userId="S::s.chester@southmooracademy.com::87bc8c19-ea2c-4a22-b793-2fe58d5a169a" providerId="AD" clId="Web-{DB096863-C01E-B9EB-0A39-6F52CF76D008}" dt="2023-08-18T20:36:56.519" v="3349" actId="14100"/>
          <ac:picMkLst>
            <pc:docMk/>
            <pc:sldMk cId="1159631061" sldId="257"/>
            <ac:picMk id="4" creationId="{F41A02F5-E00F-4A99-57C2-E338086C321E}"/>
          </ac:picMkLst>
        </pc:picChg>
      </pc:sldChg>
      <pc:sldChg chg="ord">
        <pc:chgData name="Miss S. Chester" userId="S::s.chester@southmooracademy.com::87bc8c19-ea2c-4a22-b793-2fe58d5a169a" providerId="AD" clId="Web-{DB096863-C01E-B9EB-0A39-6F52CF76D008}" dt="2023-08-18T17:51:40.568" v="2022"/>
        <pc:sldMkLst>
          <pc:docMk/>
          <pc:sldMk cId="754494947" sldId="260"/>
        </pc:sldMkLst>
      </pc:sldChg>
      <pc:sldChg chg="addSp delSp modSp">
        <pc:chgData name="Miss S. Chester" userId="S::s.chester@southmooracademy.com::87bc8c19-ea2c-4a22-b793-2fe58d5a169a" providerId="AD" clId="Web-{DB096863-C01E-B9EB-0A39-6F52CF76D008}" dt="2023-08-18T17:32:29.311" v="1786" actId="1076"/>
        <pc:sldMkLst>
          <pc:docMk/>
          <pc:sldMk cId="4239450968" sldId="261"/>
        </pc:sldMkLst>
        <pc:spChg chg="mod">
          <ac:chgData name="Miss S. Chester" userId="S::s.chester@southmooracademy.com::87bc8c19-ea2c-4a22-b793-2fe58d5a169a" providerId="AD" clId="Web-{DB096863-C01E-B9EB-0A39-6F52CF76D008}" dt="2023-08-18T16:11:36.155" v="1243" actId="1076"/>
          <ac:spMkLst>
            <pc:docMk/>
            <pc:sldMk cId="4239450968" sldId="261"/>
            <ac:spMk id="2" creationId="{035D57D6-23E8-C5A6-FE2A-EF81D180884F}"/>
          </ac:spMkLst>
        </pc:spChg>
        <pc:spChg chg="mod">
          <ac:chgData name="Miss S. Chester" userId="S::s.chester@southmooracademy.com::87bc8c19-ea2c-4a22-b793-2fe58d5a169a" providerId="AD" clId="Web-{DB096863-C01E-B9EB-0A39-6F52CF76D008}" dt="2023-08-18T16:11:33.249" v="1242" actId="1076"/>
          <ac:spMkLst>
            <pc:docMk/>
            <pc:sldMk cId="4239450968" sldId="261"/>
            <ac:spMk id="4" creationId="{3181AC27-8D21-3FF4-1120-52BFC8284222}"/>
          </ac:spMkLst>
        </pc:spChg>
        <pc:spChg chg="mod">
          <ac:chgData name="Miss S. Chester" userId="S::s.chester@southmooracademy.com::87bc8c19-ea2c-4a22-b793-2fe58d5a169a" providerId="AD" clId="Web-{DB096863-C01E-B9EB-0A39-6F52CF76D008}" dt="2023-08-18T17:32:29.311" v="1786" actId="1076"/>
          <ac:spMkLst>
            <pc:docMk/>
            <pc:sldMk cId="4239450968" sldId="261"/>
            <ac:spMk id="6" creationId="{4FC62F43-9C14-8AE8-C97F-FD2F68507468}"/>
          </ac:spMkLst>
        </pc:spChg>
        <pc:spChg chg="del mod">
          <ac:chgData name="Miss S. Chester" userId="S::s.chester@southmooracademy.com::87bc8c19-ea2c-4a22-b793-2fe58d5a169a" providerId="AD" clId="Web-{DB096863-C01E-B9EB-0A39-6F52CF76D008}" dt="2023-08-18T16:11:20.201" v="1236"/>
          <ac:spMkLst>
            <pc:docMk/>
            <pc:sldMk cId="4239450968" sldId="261"/>
            <ac:spMk id="7" creationId="{70E56CD9-7772-F307-FAEA-369C7B7AF816}"/>
          </ac:spMkLst>
        </pc:spChg>
        <pc:spChg chg="add del mod">
          <ac:chgData name="Miss S. Chester" userId="S::s.chester@southmooracademy.com::87bc8c19-ea2c-4a22-b793-2fe58d5a169a" providerId="AD" clId="Web-{DB096863-C01E-B9EB-0A39-6F52CF76D008}" dt="2023-08-18T15:25:06.165" v="90"/>
          <ac:spMkLst>
            <pc:docMk/>
            <pc:sldMk cId="4239450968" sldId="261"/>
            <ac:spMk id="10" creationId="{80F1D361-F15F-AAFA-D1A1-2A99691FB8A7}"/>
          </ac:spMkLst>
        </pc:spChg>
        <pc:picChg chg="add del mod">
          <ac:chgData name="Miss S. Chester" userId="S::s.chester@southmooracademy.com::87bc8c19-ea2c-4a22-b793-2fe58d5a169a" providerId="AD" clId="Web-{DB096863-C01E-B9EB-0A39-6F52CF76D008}" dt="2023-08-18T14:50:22.831" v="48"/>
          <ac:picMkLst>
            <pc:docMk/>
            <pc:sldMk cId="4239450968" sldId="261"/>
            <ac:picMk id="5" creationId="{65332E21-F1F4-63E1-7792-0C7795CD9C6B}"/>
          </ac:picMkLst>
        </pc:picChg>
        <pc:picChg chg="add del mod">
          <ac:chgData name="Miss S. Chester" userId="S::s.chester@southmooracademy.com::87bc8c19-ea2c-4a22-b793-2fe58d5a169a" providerId="AD" clId="Web-{DB096863-C01E-B9EB-0A39-6F52CF76D008}" dt="2023-08-18T15:25:07.821" v="91"/>
          <ac:picMkLst>
            <pc:docMk/>
            <pc:sldMk cId="4239450968" sldId="261"/>
            <ac:picMk id="5" creationId="{AD06A04F-4EE1-F0EE-1C31-633BCD720DAF}"/>
          </ac:picMkLst>
        </pc:picChg>
        <pc:picChg chg="add mod">
          <ac:chgData name="Miss S. Chester" userId="S::s.chester@southmooracademy.com::87bc8c19-ea2c-4a22-b793-2fe58d5a169a" providerId="AD" clId="Web-{DB096863-C01E-B9EB-0A39-6F52CF76D008}" dt="2023-08-18T15:22:05.764" v="63" actId="1076"/>
          <ac:picMkLst>
            <pc:docMk/>
            <pc:sldMk cId="4239450968" sldId="261"/>
            <ac:picMk id="8" creationId="{97F77906-7592-2DF1-1EC7-C132FA5D9EC2}"/>
          </ac:picMkLst>
        </pc:picChg>
        <pc:picChg chg="add mod">
          <ac:chgData name="Miss S. Chester" userId="S::s.chester@southmooracademy.com::87bc8c19-ea2c-4a22-b793-2fe58d5a169a" providerId="AD" clId="Web-{DB096863-C01E-B9EB-0A39-6F52CF76D008}" dt="2023-08-18T14:42:13.461" v="17" actId="14100"/>
          <ac:picMkLst>
            <pc:docMk/>
            <pc:sldMk cId="4239450968" sldId="261"/>
            <ac:picMk id="9" creationId="{2EFB4CD0-257E-7DFC-7463-618AD32AF907}"/>
          </ac:picMkLst>
        </pc:picChg>
        <pc:picChg chg="add del">
          <ac:chgData name="Miss S. Chester" userId="S::s.chester@southmooracademy.com::87bc8c19-ea2c-4a22-b793-2fe58d5a169a" providerId="AD" clId="Web-{DB096863-C01E-B9EB-0A39-6F52CF76D008}" dt="2023-08-18T14:50:39.456" v="54"/>
          <ac:picMkLst>
            <pc:docMk/>
            <pc:sldMk cId="4239450968" sldId="261"/>
            <ac:picMk id="10" creationId="{C98CCA17-00A6-BDED-C00D-36C7912B8614}"/>
          </ac:picMkLst>
        </pc:picChg>
        <pc:picChg chg="add mod">
          <ac:chgData name="Miss S. Chester" userId="S::s.chester@southmooracademy.com::87bc8c19-ea2c-4a22-b793-2fe58d5a169a" providerId="AD" clId="Web-{DB096863-C01E-B9EB-0A39-6F52CF76D008}" dt="2023-08-18T17:32:26.530" v="1785" actId="1076"/>
          <ac:picMkLst>
            <pc:docMk/>
            <pc:sldMk cId="4239450968" sldId="261"/>
            <ac:picMk id="12" creationId="{BD008FA7-465B-A463-74A4-12D1AEE9D63C}"/>
          </ac:picMkLst>
        </pc:picChg>
        <pc:picChg chg="add mod">
          <ac:chgData name="Miss S. Chester" userId="S::s.chester@southmooracademy.com::87bc8c19-ea2c-4a22-b793-2fe58d5a169a" providerId="AD" clId="Web-{DB096863-C01E-B9EB-0A39-6F52CF76D008}" dt="2023-08-18T15:25:14.275" v="94" actId="1076"/>
          <ac:picMkLst>
            <pc:docMk/>
            <pc:sldMk cId="4239450968" sldId="261"/>
            <ac:picMk id="13" creationId="{A0855089-A9A4-7F24-3BCE-19B82F1CCFB5}"/>
          </ac:picMkLst>
        </pc:picChg>
      </pc:sldChg>
      <pc:sldChg chg="addSp modSp ord">
        <pc:chgData name="Miss S. Chester" userId="S::s.chester@southmooracademy.com::87bc8c19-ea2c-4a22-b793-2fe58d5a169a" providerId="AD" clId="Web-{DB096863-C01E-B9EB-0A39-6F52CF76D008}" dt="2023-08-18T20:30:02.125" v="3238" actId="1076"/>
        <pc:sldMkLst>
          <pc:docMk/>
          <pc:sldMk cId="549583469" sldId="262"/>
        </pc:sldMkLst>
        <pc:spChg chg="mod">
          <ac:chgData name="Miss S. Chester" userId="S::s.chester@southmooracademy.com::87bc8c19-ea2c-4a22-b793-2fe58d5a169a" providerId="AD" clId="Web-{DB096863-C01E-B9EB-0A39-6F52CF76D008}" dt="2023-08-18T20:29:49.218" v="3235" actId="14100"/>
          <ac:spMkLst>
            <pc:docMk/>
            <pc:sldMk cId="549583469" sldId="262"/>
            <ac:spMk id="2" creationId="{035D57D6-23E8-C5A6-FE2A-EF81D180884F}"/>
          </ac:spMkLst>
        </pc:spChg>
        <pc:spChg chg="mod">
          <ac:chgData name="Miss S. Chester" userId="S::s.chester@southmooracademy.com::87bc8c19-ea2c-4a22-b793-2fe58d5a169a" providerId="AD" clId="Web-{DB096863-C01E-B9EB-0A39-6F52CF76D008}" dt="2023-08-18T20:30:02.125" v="3238" actId="1076"/>
          <ac:spMkLst>
            <pc:docMk/>
            <pc:sldMk cId="549583469" sldId="262"/>
            <ac:spMk id="4" creationId="{3181AC27-8D21-3FF4-1120-52BFC8284222}"/>
          </ac:spMkLst>
        </pc:spChg>
        <pc:spChg chg="mod">
          <ac:chgData name="Miss S. Chester" userId="S::s.chester@southmooracademy.com::87bc8c19-ea2c-4a22-b793-2fe58d5a169a" providerId="AD" clId="Web-{DB096863-C01E-B9EB-0A39-6F52CF76D008}" dt="2023-08-18T20:29:57.968" v="3237" actId="1076"/>
          <ac:spMkLst>
            <pc:docMk/>
            <pc:sldMk cId="549583469" sldId="262"/>
            <ac:spMk id="6" creationId="{4FC62F43-9C14-8AE8-C97F-FD2F68507468}"/>
          </ac:spMkLst>
        </pc:spChg>
        <pc:spChg chg="mod">
          <ac:chgData name="Miss S. Chester" userId="S::s.chester@southmooracademy.com::87bc8c19-ea2c-4a22-b793-2fe58d5a169a" providerId="AD" clId="Web-{DB096863-C01E-B9EB-0A39-6F52CF76D008}" dt="2023-08-18T20:29:39.499" v="3232" actId="1076"/>
          <ac:spMkLst>
            <pc:docMk/>
            <pc:sldMk cId="549583469" sldId="262"/>
            <ac:spMk id="7" creationId="{70E56CD9-7772-F307-FAEA-369C7B7AF816}"/>
          </ac:spMkLst>
        </pc:spChg>
        <pc:spChg chg="add mod">
          <ac:chgData name="Miss S. Chester" userId="S::s.chester@southmooracademy.com::87bc8c19-ea2c-4a22-b793-2fe58d5a169a" providerId="AD" clId="Web-{DB096863-C01E-B9EB-0A39-6F52CF76D008}" dt="2023-08-18T20:29:23.530" v="3227" actId="1076"/>
          <ac:spMkLst>
            <pc:docMk/>
            <pc:sldMk cId="549583469" sldId="262"/>
            <ac:spMk id="8" creationId="{D565450E-9D7E-622D-5BEA-B017BC269403}"/>
          </ac:spMkLst>
        </pc:spChg>
      </pc:sldChg>
      <pc:sldChg chg="del">
        <pc:chgData name="Miss S. Chester" userId="S::s.chester@southmooracademy.com::87bc8c19-ea2c-4a22-b793-2fe58d5a169a" providerId="AD" clId="Web-{DB096863-C01E-B9EB-0A39-6F52CF76D008}" dt="2023-08-18T16:13:40.085" v="1286"/>
        <pc:sldMkLst>
          <pc:docMk/>
          <pc:sldMk cId="1874062473" sldId="263"/>
        </pc:sldMkLst>
      </pc:sldChg>
      <pc:sldChg chg="addSp delSp modSp">
        <pc:chgData name="Miss S. Chester" userId="S::s.chester@southmooracademy.com::87bc8c19-ea2c-4a22-b793-2fe58d5a169a" providerId="AD" clId="Web-{DB096863-C01E-B9EB-0A39-6F52CF76D008}" dt="2023-08-18T17:19:11.301" v="1783" actId="1076"/>
        <pc:sldMkLst>
          <pc:docMk/>
          <pc:sldMk cId="1603484495" sldId="264"/>
        </pc:sldMkLst>
        <pc:spChg chg="add mod">
          <ac:chgData name="Miss S. Chester" userId="S::s.chester@southmooracademy.com::87bc8c19-ea2c-4a22-b793-2fe58d5a169a" providerId="AD" clId="Web-{DB096863-C01E-B9EB-0A39-6F52CF76D008}" dt="2023-08-18T17:19:11.301" v="1783" actId="1076"/>
          <ac:spMkLst>
            <pc:docMk/>
            <pc:sldMk cId="1603484495" sldId="264"/>
            <ac:spMk id="9" creationId="{1C39770E-9572-98AD-8A26-8B33E62AF324}"/>
          </ac:spMkLst>
        </pc:spChg>
        <pc:graphicFrameChg chg="add del mod modGraphic">
          <ac:chgData name="Miss S. Chester" userId="S::s.chester@southmooracademy.com::87bc8c19-ea2c-4a22-b793-2fe58d5a169a" providerId="AD" clId="Web-{DB096863-C01E-B9EB-0A39-6F52CF76D008}" dt="2023-08-18T17:07:22.326" v="1547"/>
          <ac:graphicFrameMkLst>
            <pc:docMk/>
            <pc:sldMk cId="1603484495" sldId="264"/>
            <ac:graphicFrameMk id="3" creationId="{6A8FD0AA-78BB-525B-F07A-154C8D9ECFDB}"/>
          </ac:graphicFrameMkLst>
        </pc:graphicFrameChg>
        <pc:graphicFrameChg chg="add mod modGraphic">
          <ac:chgData name="Miss S. Chester" userId="S::s.chester@southmooracademy.com::87bc8c19-ea2c-4a22-b793-2fe58d5a169a" providerId="AD" clId="Web-{DB096863-C01E-B9EB-0A39-6F52CF76D008}" dt="2023-08-18T17:12:39.711" v="1619"/>
          <ac:graphicFrameMkLst>
            <pc:docMk/>
            <pc:sldMk cId="1603484495" sldId="264"/>
            <ac:graphicFrameMk id="5" creationId="{E887797F-F869-8D49-957B-F712560467D6}"/>
          </ac:graphicFrameMkLst>
        </pc:graphicFrameChg>
        <pc:graphicFrameChg chg="add mod modGraphic">
          <ac:chgData name="Miss S. Chester" userId="S::s.chester@southmooracademy.com::87bc8c19-ea2c-4a22-b793-2fe58d5a169a" providerId="AD" clId="Web-{DB096863-C01E-B9EB-0A39-6F52CF76D008}" dt="2023-08-18T17:12:56.149" v="1624"/>
          <ac:graphicFrameMkLst>
            <pc:docMk/>
            <pc:sldMk cId="1603484495" sldId="264"/>
            <ac:graphicFrameMk id="10" creationId="{36BCCF3E-A6EB-20BB-69A5-745373DD957C}"/>
          </ac:graphicFrameMkLst>
        </pc:graphicFrameChg>
        <pc:picChg chg="add mod">
          <ac:chgData name="Miss S. Chester" userId="S::s.chester@southmooracademy.com::87bc8c19-ea2c-4a22-b793-2fe58d5a169a" providerId="AD" clId="Web-{DB096863-C01E-B9EB-0A39-6F52CF76D008}" dt="2023-08-18T17:19:04.067" v="1781" actId="14100"/>
          <ac:picMkLst>
            <pc:docMk/>
            <pc:sldMk cId="1603484495" sldId="264"/>
            <ac:picMk id="8" creationId="{87BF7D3B-636D-7108-2F7D-B2CDF28C6E58}"/>
          </ac:picMkLst>
        </pc:picChg>
      </pc:sldChg>
      <pc:sldChg chg="addSp delSp modSp ord">
        <pc:chgData name="Miss S. Chester" userId="S::s.chester@southmooracademy.com::87bc8c19-ea2c-4a22-b793-2fe58d5a169a" providerId="AD" clId="Web-{DB096863-C01E-B9EB-0A39-6F52CF76D008}" dt="2023-08-18T18:47:02.651" v="2893" actId="1076"/>
        <pc:sldMkLst>
          <pc:docMk/>
          <pc:sldMk cId="2716426482" sldId="265"/>
        </pc:sldMkLst>
        <pc:spChg chg="add mod">
          <ac:chgData name="Miss S. Chester" userId="S::s.chester@southmooracademy.com::87bc8c19-ea2c-4a22-b793-2fe58d5a169a" providerId="AD" clId="Web-{DB096863-C01E-B9EB-0A39-6F52CF76D008}" dt="2023-08-18T18:37:09.288" v="2621" actId="14100"/>
          <ac:spMkLst>
            <pc:docMk/>
            <pc:sldMk cId="2716426482" sldId="265"/>
            <ac:spMk id="3" creationId="{CDE0E3FA-B354-4087-7AB0-E83B07B5693F}"/>
          </ac:spMkLst>
        </pc:spChg>
        <pc:spChg chg="add del mod">
          <ac:chgData name="Miss S. Chester" userId="S::s.chester@southmooracademy.com::87bc8c19-ea2c-4a22-b793-2fe58d5a169a" providerId="AD" clId="Web-{DB096863-C01E-B9EB-0A39-6F52CF76D008}" dt="2023-08-18T18:04:40.958" v="2085"/>
          <ac:spMkLst>
            <pc:docMk/>
            <pc:sldMk cId="2716426482" sldId="265"/>
            <ac:spMk id="5" creationId="{866E1534-65D4-A0CB-0E4D-0410FA9CDADC}"/>
          </ac:spMkLst>
        </pc:spChg>
        <pc:spChg chg="add mod">
          <ac:chgData name="Miss S. Chester" userId="S::s.chester@southmooracademy.com::87bc8c19-ea2c-4a22-b793-2fe58d5a169a" providerId="AD" clId="Web-{DB096863-C01E-B9EB-0A39-6F52CF76D008}" dt="2023-08-18T18:38:03.087" v="2643" actId="1076"/>
          <ac:spMkLst>
            <pc:docMk/>
            <pc:sldMk cId="2716426482" sldId="265"/>
            <ac:spMk id="8" creationId="{473F2284-662C-54B4-4829-D55F473C899E}"/>
          </ac:spMkLst>
        </pc:spChg>
        <pc:spChg chg="add del mod">
          <ac:chgData name="Miss S. Chester" userId="S::s.chester@southmooracademy.com::87bc8c19-ea2c-4a22-b793-2fe58d5a169a" providerId="AD" clId="Web-{DB096863-C01E-B9EB-0A39-6F52CF76D008}" dt="2023-08-18T18:36:29.084" v="2590"/>
          <ac:spMkLst>
            <pc:docMk/>
            <pc:sldMk cId="2716426482" sldId="265"/>
            <ac:spMk id="9" creationId="{877C2E16-BA44-BAC2-C8C1-CF8FF3069F65}"/>
          </ac:spMkLst>
        </pc:spChg>
        <pc:spChg chg="add mod">
          <ac:chgData name="Miss S. Chester" userId="S::s.chester@southmooracademy.com::87bc8c19-ea2c-4a22-b793-2fe58d5a169a" providerId="AD" clId="Web-{DB096863-C01E-B9EB-0A39-6F52CF76D008}" dt="2023-08-18T18:46:40.432" v="2887" actId="1076"/>
          <ac:spMkLst>
            <pc:docMk/>
            <pc:sldMk cId="2716426482" sldId="265"/>
            <ac:spMk id="12" creationId="{6F7E90ED-3227-D821-AE7B-2A25C355C778}"/>
          </ac:spMkLst>
        </pc:spChg>
        <pc:graphicFrameChg chg="add mod modGraphic">
          <ac:chgData name="Miss S. Chester" userId="S::s.chester@southmooracademy.com::87bc8c19-ea2c-4a22-b793-2fe58d5a169a" providerId="AD" clId="Web-{DB096863-C01E-B9EB-0A39-6F52CF76D008}" dt="2023-08-18T18:38:00.306" v="2642"/>
          <ac:graphicFrameMkLst>
            <pc:docMk/>
            <pc:sldMk cId="2716426482" sldId="265"/>
            <ac:graphicFrameMk id="7" creationId="{741BE45F-A9C5-BBE5-AE74-B5B489E67AA5}"/>
          </ac:graphicFrameMkLst>
        </pc:graphicFrameChg>
        <pc:graphicFrameChg chg="add mod modGraphic">
          <ac:chgData name="Miss S. Chester" userId="S::s.chester@southmooracademy.com::87bc8c19-ea2c-4a22-b793-2fe58d5a169a" providerId="AD" clId="Web-{DB096863-C01E-B9EB-0A39-6F52CF76D008}" dt="2023-08-18T18:46:35.088" v="2886" actId="1076"/>
          <ac:graphicFrameMkLst>
            <pc:docMk/>
            <pc:sldMk cId="2716426482" sldId="265"/>
            <ac:graphicFrameMk id="11" creationId="{43D7CF37-E214-2494-14E0-688C1C7C188B}"/>
          </ac:graphicFrameMkLst>
        </pc:graphicFrameChg>
        <pc:graphicFrameChg chg="add mod modGraphic">
          <ac:chgData name="Miss S. Chester" userId="S::s.chester@southmooracademy.com::87bc8c19-ea2c-4a22-b793-2fe58d5a169a" providerId="AD" clId="Web-{DB096863-C01E-B9EB-0A39-6F52CF76D008}" dt="2023-08-18T18:47:02.651" v="2893" actId="1076"/>
          <ac:graphicFrameMkLst>
            <pc:docMk/>
            <pc:sldMk cId="2716426482" sldId="265"/>
            <ac:graphicFrameMk id="13" creationId="{9318CC81-716B-8500-D88F-4573D8A8626D}"/>
          </ac:graphicFrameMkLst>
        </pc:graphicFrameChg>
      </pc:sldChg>
      <pc:sldChg chg="addSp delSp modSp">
        <pc:chgData name="Miss S. Chester" userId="S::s.chester@southmooracademy.com::87bc8c19-ea2c-4a22-b793-2fe58d5a169a" providerId="AD" clId="Web-{DB096863-C01E-B9EB-0A39-6F52CF76D008}" dt="2023-08-18T20:34:17.844" v="3346" actId="1076"/>
        <pc:sldMkLst>
          <pc:docMk/>
          <pc:sldMk cId="953674833" sldId="266"/>
        </pc:sldMkLst>
        <pc:spChg chg="mod">
          <ac:chgData name="Miss S. Chester" userId="S::s.chester@southmooracademy.com::87bc8c19-ea2c-4a22-b793-2fe58d5a169a" providerId="AD" clId="Web-{DB096863-C01E-B9EB-0A39-6F52CF76D008}" dt="2023-08-18T20:24:54.460" v="3146" actId="1076"/>
          <ac:spMkLst>
            <pc:docMk/>
            <pc:sldMk cId="953674833" sldId="266"/>
            <ac:spMk id="2" creationId="{035D57D6-23E8-C5A6-FE2A-EF81D180884F}"/>
          </ac:spMkLst>
        </pc:spChg>
        <pc:spChg chg="add mod">
          <ac:chgData name="Miss S. Chester" userId="S::s.chester@southmooracademy.com::87bc8c19-ea2c-4a22-b793-2fe58d5a169a" providerId="AD" clId="Web-{DB096863-C01E-B9EB-0A39-6F52CF76D008}" dt="2023-08-18T19:50:50.820" v="2958" actId="14100"/>
          <ac:spMkLst>
            <pc:docMk/>
            <pc:sldMk cId="953674833" sldId="266"/>
            <ac:spMk id="3" creationId="{198841BB-5D5E-27E4-41FE-A2731D9645AD}"/>
          </ac:spMkLst>
        </pc:spChg>
        <pc:spChg chg="mod">
          <ac:chgData name="Miss S. Chester" userId="S::s.chester@southmooracademy.com::87bc8c19-ea2c-4a22-b793-2fe58d5a169a" providerId="AD" clId="Web-{DB096863-C01E-B9EB-0A39-6F52CF76D008}" dt="2023-08-18T20:24:59.461" v="3147" actId="1076"/>
          <ac:spMkLst>
            <pc:docMk/>
            <pc:sldMk cId="953674833" sldId="266"/>
            <ac:spMk id="4" creationId="{3181AC27-8D21-3FF4-1120-52BFC8284222}"/>
          </ac:spMkLst>
        </pc:spChg>
        <pc:spChg chg="add mod">
          <ac:chgData name="Miss S. Chester" userId="S::s.chester@southmooracademy.com::87bc8c19-ea2c-4a22-b793-2fe58d5a169a" providerId="AD" clId="Web-{DB096863-C01E-B9EB-0A39-6F52CF76D008}" dt="2023-08-18T19:50:59.289" v="2962"/>
          <ac:spMkLst>
            <pc:docMk/>
            <pc:sldMk cId="953674833" sldId="266"/>
            <ac:spMk id="5" creationId="{22893A16-2B8B-C45C-0EF0-834E6DD5A862}"/>
          </ac:spMkLst>
        </pc:spChg>
        <pc:spChg chg="mod">
          <ac:chgData name="Miss S. Chester" userId="S::s.chester@southmooracademy.com::87bc8c19-ea2c-4a22-b793-2fe58d5a169a" providerId="AD" clId="Web-{DB096863-C01E-B9EB-0A39-6F52CF76D008}" dt="2023-08-18T20:25:07.883" v="3149" actId="1076"/>
          <ac:spMkLst>
            <pc:docMk/>
            <pc:sldMk cId="953674833" sldId="266"/>
            <ac:spMk id="6" creationId="{4FC62F43-9C14-8AE8-C97F-FD2F68507468}"/>
          </ac:spMkLst>
        </pc:spChg>
        <pc:spChg chg="mod">
          <ac:chgData name="Miss S. Chester" userId="S::s.chester@southmooracademy.com::87bc8c19-ea2c-4a22-b793-2fe58d5a169a" providerId="AD" clId="Web-{DB096863-C01E-B9EB-0A39-6F52CF76D008}" dt="2023-08-18T20:25:38.743" v="3157" actId="1076"/>
          <ac:spMkLst>
            <pc:docMk/>
            <pc:sldMk cId="953674833" sldId="266"/>
            <ac:spMk id="7" creationId="{70E56CD9-7772-F307-FAEA-369C7B7AF816}"/>
          </ac:spMkLst>
        </pc:spChg>
        <pc:spChg chg="add mod">
          <ac:chgData name="Miss S. Chester" userId="S::s.chester@southmooracademy.com::87bc8c19-ea2c-4a22-b793-2fe58d5a169a" providerId="AD" clId="Web-{DB096863-C01E-B9EB-0A39-6F52CF76D008}" dt="2023-08-18T20:33:34.952" v="3331" actId="1076"/>
          <ac:spMkLst>
            <pc:docMk/>
            <pc:sldMk cId="953674833" sldId="266"/>
            <ac:spMk id="8" creationId="{DF778AD0-4C02-1294-525A-F1B23B28B190}"/>
          </ac:spMkLst>
        </pc:spChg>
        <pc:spChg chg="add mod">
          <ac:chgData name="Miss S. Chester" userId="S::s.chester@southmooracademy.com::87bc8c19-ea2c-4a22-b793-2fe58d5a169a" providerId="AD" clId="Web-{DB096863-C01E-B9EB-0A39-6F52CF76D008}" dt="2023-08-18T20:34:17.844" v="3346" actId="1076"/>
          <ac:spMkLst>
            <pc:docMk/>
            <pc:sldMk cId="953674833" sldId="266"/>
            <ac:spMk id="9" creationId="{ACE77273-21A5-3D87-ACA9-7F747851DA30}"/>
          </ac:spMkLst>
        </pc:spChg>
        <pc:spChg chg="add mod">
          <ac:chgData name="Miss S. Chester" userId="S::s.chester@southmooracademy.com::87bc8c19-ea2c-4a22-b793-2fe58d5a169a" providerId="AD" clId="Web-{DB096863-C01E-B9EB-0A39-6F52CF76D008}" dt="2023-08-18T20:25:16.633" v="3152" actId="1076"/>
          <ac:spMkLst>
            <pc:docMk/>
            <pc:sldMk cId="953674833" sldId="266"/>
            <ac:spMk id="10" creationId="{04962A23-B3E7-4C88-7546-F1AD42347DA5}"/>
          </ac:spMkLst>
        </pc:spChg>
        <pc:spChg chg="add mod">
          <ac:chgData name="Miss S. Chester" userId="S::s.chester@southmooracademy.com::87bc8c19-ea2c-4a22-b793-2fe58d5a169a" providerId="AD" clId="Web-{DB096863-C01E-B9EB-0A39-6F52CF76D008}" dt="2023-08-18T20:33:48.046" v="3336" actId="1076"/>
          <ac:spMkLst>
            <pc:docMk/>
            <pc:sldMk cId="953674833" sldId="266"/>
            <ac:spMk id="11" creationId="{1359E40E-325A-DA9B-EB91-68FBA538D118}"/>
          </ac:spMkLst>
        </pc:spChg>
        <pc:spChg chg="add mod">
          <ac:chgData name="Miss S. Chester" userId="S::s.chester@southmooracademy.com::87bc8c19-ea2c-4a22-b793-2fe58d5a169a" providerId="AD" clId="Web-{DB096863-C01E-B9EB-0A39-6F52CF76D008}" dt="2023-08-18T20:25:32.086" v="3156" actId="14100"/>
          <ac:spMkLst>
            <pc:docMk/>
            <pc:sldMk cId="953674833" sldId="266"/>
            <ac:spMk id="13" creationId="{BC076124-265E-E93D-0F9E-A4A4BFD4E1CA}"/>
          </ac:spMkLst>
        </pc:spChg>
        <pc:spChg chg="add mod">
          <ac:chgData name="Miss S. Chester" userId="S::s.chester@southmooracademy.com::87bc8c19-ea2c-4a22-b793-2fe58d5a169a" providerId="AD" clId="Web-{DB096863-C01E-B9EB-0A39-6F52CF76D008}" dt="2023-08-18T20:30:14.422" v="3240" actId="1076"/>
          <ac:spMkLst>
            <pc:docMk/>
            <pc:sldMk cId="953674833" sldId="266"/>
            <ac:spMk id="14" creationId="{546E1892-DD92-1395-A760-C43A90F8F750}"/>
          </ac:spMkLst>
        </pc:spChg>
        <pc:spChg chg="add del mod">
          <ac:chgData name="Miss S. Chester" userId="S::s.chester@southmooracademy.com::87bc8c19-ea2c-4a22-b793-2fe58d5a169a" providerId="AD" clId="Web-{DB096863-C01E-B9EB-0A39-6F52CF76D008}" dt="2023-08-18T20:30:11.844" v="3239"/>
          <ac:spMkLst>
            <pc:docMk/>
            <pc:sldMk cId="953674833" sldId="266"/>
            <ac:spMk id="15" creationId="{8806A007-6B17-26F2-80F7-8019EF18D1BC}"/>
          </ac:spMkLst>
        </pc:spChg>
        <pc:spChg chg="add mod">
          <ac:chgData name="Miss S. Chester" userId="S::s.chester@southmooracademy.com::87bc8c19-ea2c-4a22-b793-2fe58d5a169a" providerId="AD" clId="Web-{DB096863-C01E-B9EB-0A39-6F52CF76D008}" dt="2023-08-18T20:34:14.593" v="3345" actId="20577"/>
          <ac:spMkLst>
            <pc:docMk/>
            <pc:sldMk cId="953674833" sldId="266"/>
            <ac:spMk id="16" creationId="{6AE50116-F126-844E-2A02-13272371439D}"/>
          </ac:spMkLst>
        </pc:spChg>
        <pc:picChg chg="add del mod">
          <ac:chgData name="Miss S. Chester" userId="S::s.chester@southmooracademy.com::87bc8c19-ea2c-4a22-b793-2fe58d5a169a" providerId="AD" clId="Web-{DB096863-C01E-B9EB-0A39-6F52CF76D008}" dt="2023-08-18T20:17:55.168" v="3096"/>
          <ac:picMkLst>
            <pc:docMk/>
            <pc:sldMk cId="953674833" sldId="266"/>
            <ac:picMk id="12" creationId="{0BDA10FB-5D3D-D71B-2F38-62BA71194D9C}"/>
          </ac:picMkLst>
        </pc:picChg>
      </pc:sldChg>
      <pc:sldChg chg="modSp ord">
        <pc:chgData name="Miss S. Chester" userId="S::s.chester@southmooracademy.com::87bc8c19-ea2c-4a22-b793-2fe58d5a169a" providerId="AD" clId="Web-{DB096863-C01E-B9EB-0A39-6F52CF76D008}" dt="2023-08-18T17:51:40.568" v="2021"/>
        <pc:sldMkLst>
          <pc:docMk/>
          <pc:sldMk cId="658687603" sldId="268"/>
        </pc:sldMkLst>
        <pc:spChg chg="mod">
          <ac:chgData name="Miss S. Chester" userId="S::s.chester@southmooracademy.com::87bc8c19-ea2c-4a22-b793-2fe58d5a169a" providerId="AD" clId="Web-{DB096863-C01E-B9EB-0A39-6F52CF76D008}" dt="2023-08-18T15:28:38.959" v="198" actId="14100"/>
          <ac:spMkLst>
            <pc:docMk/>
            <pc:sldMk cId="658687603" sldId="268"/>
            <ac:spMk id="13" creationId="{C84CD5EC-1D69-F564-1679-21953A206231}"/>
          </ac:spMkLst>
        </pc:spChg>
        <pc:graphicFrameChg chg="mod modGraphic">
          <ac:chgData name="Miss S. Chester" userId="S::s.chester@southmooracademy.com::87bc8c19-ea2c-4a22-b793-2fe58d5a169a" providerId="AD" clId="Web-{DB096863-C01E-B9EB-0A39-6F52CF76D008}" dt="2023-08-18T15:28:30.818" v="196"/>
          <ac:graphicFrameMkLst>
            <pc:docMk/>
            <pc:sldMk cId="658687603" sldId="268"/>
            <ac:graphicFrameMk id="3" creationId="{62973750-AC2B-5296-C6B8-7E6ED9125886}"/>
          </ac:graphicFrameMkLst>
        </pc:graphicFrameChg>
        <pc:graphicFrameChg chg="mod modGraphic">
          <ac:chgData name="Miss S. Chester" userId="S::s.chester@southmooracademy.com::87bc8c19-ea2c-4a22-b793-2fe58d5a169a" providerId="AD" clId="Web-{DB096863-C01E-B9EB-0A39-6F52CF76D008}" dt="2023-08-18T15:30:36.279" v="212"/>
          <ac:graphicFrameMkLst>
            <pc:docMk/>
            <pc:sldMk cId="658687603" sldId="268"/>
            <ac:graphicFrameMk id="10" creationId="{C879BA23-4C89-9BA1-9624-7C0DC6878CD9}"/>
          </ac:graphicFrameMkLst>
        </pc:graphicFrameChg>
        <pc:graphicFrameChg chg="modGraphic">
          <ac:chgData name="Miss S. Chester" userId="S::s.chester@southmooracademy.com::87bc8c19-ea2c-4a22-b793-2fe58d5a169a" providerId="AD" clId="Web-{DB096863-C01E-B9EB-0A39-6F52CF76D008}" dt="2023-08-18T15:28:27.333" v="195"/>
          <ac:graphicFrameMkLst>
            <pc:docMk/>
            <pc:sldMk cId="658687603" sldId="268"/>
            <ac:graphicFrameMk id="16" creationId="{30D876B1-CDAD-CB5A-E7FC-3F10B3C9490C}"/>
          </ac:graphicFrameMkLst>
        </pc:graphicFrameChg>
      </pc:sldChg>
      <pc:sldChg chg="addSp delSp modSp ord">
        <pc:chgData name="Miss S. Chester" userId="S::s.chester@southmooracademy.com::87bc8c19-ea2c-4a22-b793-2fe58d5a169a" providerId="AD" clId="Web-{DB096863-C01E-B9EB-0A39-6F52CF76D008}" dt="2023-08-18T17:51:40.568" v="2020"/>
        <pc:sldMkLst>
          <pc:docMk/>
          <pc:sldMk cId="4175446612" sldId="269"/>
        </pc:sldMkLst>
        <pc:spChg chg="mod">
          <ac:chgData name="Miss S. Chester" userId="S::s.chester@southmooracademy.com::87bc8c19-ea2c-4a22-b793-2fe58d5a169a" providerId="AD" clId="Web-{DB096863-C01E-B9EB-0A39-6F52CF76D008}" dt="2023-08-18T16:05:23.215" v="1096" actId="1076"/>
          <ac:spMkLst>
            <pc:docMk/>
            <pc:sldMk cId="4175446612" sldId="269"/>
            <ac:spMk id="6" creationId="{91179C93-AF00-045B-44E4-2030046EA405}"/>
          </ac:spMkLst>
        </pc:spChg>
        <pc:graphicFrameChg chg="del mod modGraphic">
          <ac:chgData name="Miss S. Chester" userId="S::s.chester@southmooracademy.com::87bc8c19-ea2c-4a22-b793-2fe58d5a169a" providerId="AD" clId="Web-{DB096863-C01E-B9EB-0A39-6F52CF76D008}" dt="2023-08-18T15:26:30.201" v="100"/>
          <ac:graphicFrameMkLst>
            <pc:docMk/>
            <pc:sldMk cId="4175446612" sldId="269"/>
            <ac:graphicFrameMk id="3" creationId="{7072DDE6-FD65-8B9C-5DA9-58C470ABD220}"/>
          </ac:graphicFrameMkLst>
        </pc:graphicFrameChg>
        <pc:graphicFrameChg chg="add mod modGraphic">
          <ac:chgData name="Miss S. Chester" userId="S::s.chester@southmooracademy.com::87bc8c19-ea2c-4a22-b793-2fe58d5a169a" providerId="AD" clId="Web-{DB096863-C01E-B9EB-0A39-6F52CF76D008}" dt="2023-08-18T16:05:28.403" v="1097" actId="1076"/>
          <ac:graphicFrameMkLst>
            <pc:docMk/>
            <pc:sldMk cId="4175446612" sldId="269"/>
            <ac:graphicFrameMk id="4" creationId="{1A46790A-714B-2784-29DE-AF326D54EEAF}"/>
          </ac:graphicFrameMkLst>
        </pc:graphicFrameChg>
        <pc:graphicFrameChg chg="add mod modGraphic">
          <ac:chgData name="Miss S. Chester" userId="S::s.chester@southmooracademy.com::87bc8c19-ea2c-4a22-b793-2fe58d5a169a" providerId="AD" clId="Web-{DB096863-C01E-B9EB-0A39-6F52CF76D008}" dt="2023-08-18T15:55:35.508" v="893" actId="1076"/>
          <ac:graphicFrameMkLst>
            <pc:docMk/>
            <pc:sldMk cId="4175446612" sldId="269"/>
            <ac:graphicFrameMk id="7" creationId="{AA449B0F-0C6E-49C1-9A30-75318CCCBCFA}"/>
          </ac:graphicFrameMkLst>
        </pc:graphicFrameChg>
        <pc:graphicFrameChg chg="add mod modGraphic">
          <ac:chgData name="Miss S. Chester" userId="S::s.chester@southmooracademy.com::87bc8c19-ea2c-4a22-b793-2fe58d5a169a" providerId="AD" clId="Web-{DB096863-C01E-B9EB-0A39-6F52CF76D008}" dt="2023-08-18T15:55:55.588" v="895"/>
          <ac:graphicFrameMkLst>
            <pc:docMk/>
            <pc:sldMk cId="4175446612" sldId="269"/>
            <ac:graphicFrameMk id="9" creationId="{F9828C5C-3C78-9635-37C3-FC7F41E857D7}"/>
          </ac:graphicFrameMkLst>
        </pc:graphicFrameChg>
        <pc:graphicFrameChg chg="add mod">
          <ac:chgData name="Miss S. Chester" userId="S::s.chester@southmooracademy.com::87bc8c19-ea2c-4a22-b793-2fe58d5a169a" providerId="AD" clId="Web-{DB096863-C01E-B9EB-0A39-6F52CF76D008}" dt="2023-08-18T16:05:09.167" v="1091" actId="1076"/>
          <ac:graphicFrameMkLst>
            <pc:docMk/>
            <pc:sldMk cId="4175446612" sldId="269"/>
            <ac:graphicFrameMk id="11" creationId="{8BC2AEB3-9B05-FB17-3AA6-1EBE48F743B1}"/>
          </ac:graphicFrameMkLst>
        </pc:graphicFrameChg>
        <pc:graphicFrameChg chg="mod modGraphic">
          <ac:chgData name="Miss S. Chester" userId="S::s.chester@southmooracademy.com::87bc8c19-ea2c-4a22-b793-2fe58d5a169a" providerId="AD" clId="Web-{DB096863-C01E-B9EB-0A39-6F52CF76D008}" dt="2023-08-18T16:04:51.510" v="1086"/>
          <ac:graphicFrameMkLst>
            <pc:docMk/>
            <pc:sldMk cId="4175446612" sldId="269"/>
            <ac:graphicFrameMk id="12" creationId="{84A2B6A7-0501-D9B5-E568-B8DBFF6FD3F7}"/>
          </ac:graphicFrameMkLst>
        </pc:graphicFrameChg>
        <pc:graphicFrameChg chg="mod">
          <ac:chgData name="Miss S. Chester" userId="S::s.chester@southmooracademy.com::87bc8c19-ea2c-4a22-b793-2fe58d5a169a" providerId="AD" clId="Web-{DB096863-C01E-B9EB-0A39-6F52CF76D008}" dt="2023-08-18T16:04:54.229" v="1087" actId="1076"/>
          <ac:graphicFrameMkLst>
            <pc:docMk/>
            <pc:sldMk cId="4175446612" sldId="269"/>
            <ac:graphicFrameMk id="14" creationId="{0D40C336-3FF8-7E0F-38CF-AD2728554839}"/>
          </ac:graphicFrameMkLst>
        </pc:graphicFrameChg>
        <pc:graphicFrameChg chg="mod modGraphic">
          <ac:chgData name="Miss S. Chester" userId="S::s.chester@southmooracademy.com::87bc8c19-ea2c-4a22-b793-2fe58d5a169a" providerId="AD" clId="Web-{DB096863-C01E-B9EB-0A39-6F52CF76D008}" dt="2023-08-18T16:04:57.620" v="1088" actId="1076"/>
          <ac:graphicFrameMkLst>
            <pc:docMk/>
            <pc:sldMk cId="4175446612" sldId="269"/>
            <ac:graphicFrameMk id="16" creationId="{EC43EF8E-9A0C-CB35-F73E-37D4CFC1E169}"/>
          </ac:graphicFrameMkLst>
        </pc:graphicFrameChg>
        <pc:graphicFrameChg chg="del">
          <ac:chgData name="Miss S. Chester" userId="S::s.chester@southmooracademy.com::87bc8c19-ea2c-4a22-b793-2fe58d5a169a" providerId="AD" clId="Web-{DB096863-C01E-B9EB-0A39-6F52CF76D008}" dt="2023-08-18T15:26:25.764" v="97"/>
          <ac:graphicFrameMkLst>
            <pc:docMk/>
            <pc:sldMk cId="4175446612" sldId="269"/>
            <ac:graphicFrameMk id="18" creationId="{AA078FE8-C0DC-DED1-6C5D-8AA20C725369}"/>
          </ac:graphicFrameMkLst>
        </pc:graphicFrameChg>
        <pc:graphicFrameChg chg="del">
          <ac:chgData name="Miss S. Chester" userId="S::s.chester@southmooracademy.com::87bc8c19-ea2c-4a22-b793-2fe58d5a169a" providerId="AD" clId="Web-{DB096863-C01E-B9EB-0A39-6F52CF76D008}" dt="2023-08-18T15:26:23.967" v="96"/>
          <ac:graphicFrameMkLst>
            <pc:docMk/>
            <pc:sldMk cId="4175446612" sldId="269"/>
            <ac:graphicFrameMk id="20" creationId="{CE37568B-1437-B9C0-496D-7DB6074FEE82}"/>
          </ac:graphicFrameMkLst>
        </pc:graphicFrameChg>
      </pc:sldChg>
      <pc:sldChg chg="addSp modSp ord">
        <pc:chgData name="Miss S. Chester" userId="S::s.chester@southmooracademy.com::87bc8c19-ea2c-4a22-b793-2fe58d5a169a" providerId="AD" clId="Web-{DB096863-C01E-B9EB-0A39-6F52CF76D008}" dt="2023-08-18T20:18:04.559" v="3098" actId="1076"/>
        <pc:sldMkLst>
          <pc:docMk/>
          <pc:sldMk cId="2669190508" sldId="270"/>
        </pc:sldMkLst>
        <pc:picChg chg="add mod">
          <ac:chgData name="Miss S. Chester" userId="S::s.chester@southmooracademy.com::87bc8c19-ea2c-4a22-b793-2fe58d5a169a" providerId="AD" clId="Web-{DB096863-C01E-B9EB-0A39-6F52CF76D008}" dt="2023-08-18T20:18:04.559" v="3098" actId="1076"/>
          <ac:picMkLst>
            <pc:docMk/>
            <pc:sldMk cId="2669190508" sldId="270"/>
            <ac:picMk id="2" creationId="{01DACB1E-AAEB-4AE2-83DE-7645B40462AA}"/>
          </ac:picMkLst>
        </pc:picChg>
      </pc:sldChg>
      <pc:sldChg chg="addSp delSp modSp new">
        <pc:chgData name="Miss S. Chester" userId="S::s.chester@southmooracademy.com::87bc8c19-ea2c-4a22-b793-2fe58d5a169a" providerId="AD" clId="Web-{DB096863-C01E-B9EB-0A39-6F52CF76D008}" dt="2023-08-18T16:13:25.990" v="1285" actId="1076"/>
        <pc:sldMkLst>
          <pc:docMk/>
          <pc:sldMk cId="916494489" sldId="271"/>
        </pc:sldMkLst>
        <pc:spChg chg="del">
          <ac:chgData name="Miss S. Chester" userId="S::s.chester@southmooracademy.com::87bc8c19-ea2c-4a22-b793-2fe58d5a169a" providerId="AD" clId="Web-{DB096863-C01E-B9EB-0A39-6F52CF76D008}" dt="2023-08-18T14:40:32.240" v="10"/>
          <ac:spMkLst>
            <pc:docMk/>
            <pc:sldMk cId="916494489" sldId="271"/>
            <ac:spMk id="2" creationId="{E27F0E8E-BC08-EFC1-7247-15AD727FB766}"/>
          </ac:spMkLst>
        </pc:spChg>
        <pc:spChg chg="del">
          <ac:chgData name="Miss S. Chester" userId="S::s.chester@southmooracademy.com::87bc8c19-ea2c-4a22-b793-2fe58d5a169a" providerId="AD" clId="Web-{DB096863-C01E-B9EB-0A39-6F52CF76D008}" dt="2023-08-18T14:40:32.240" v="9"/>
          <ac:spMkLst>
            <pc:docMk/>
            <pc:sldMk cId="916494489" sldId="271"/>
            <ac:spMk id="3" creationId="{129A9E40-EFED-1706-DBF9-93999B30AFB6}"/>
          </ac:spMkLst>
        </pc:spChg>
        <pc:spChg chg="add del">
          <ac:chgData name="Miss S. Chester" userId="S::s.chester@southmooracademy.com::87bc8c19-ea2c-4a22-b793-2fe58d5a169a" providerId="AD" clId="Web-{DB096863-C01E-B9EB-0A39-6F52CF76D008}" dt="2023-08-18T16:11:49.984" v="1245"/>
          <ac:spMkLst>
            <pc:docMk/>
            <pc:sldMk cId="916494489" sldId="271"/>
            <ac:spMk id="6" creationId="{8333DBD5-A1FF-406B-4D50-22974395D9CB}"/>
          </ac:spMkLst>
        </pc:spChg>
        <pc:spChg chg="add mod">
          <ac:chgData name="Miss S. Chester" userId="S::s.chester@southmooracademy.com::87bc8c19-ea2c-4a22-b793-2fe58d5a169a" providerId="AD" clId="Web-{DB096863-C01E-B9EB-0A39-6F52CF76D008}" dt="2023-08-18T14:44:05.994" v="37" actId="1076"/>
          <ac:spMkLst>
            <pc:docMk/>
            <pc:sldMk cId="916494489" sldId="271"/>
            <ac:spMk id="7" creationId="{CE540CA3-C3EB-802F-4DBA-F8130A8E3B7D}"/>
          </ac:spMkLst>
        </pc:spChg>
        <pc:spChg chg="add mod">
          <ac:chgData name="Miss S. Chester" userId="S::s.chester@southmooracademy.com::87bc8c19-ea2c-4a22-b793-2fe58d5a169a" providerId="AD" clId="Web-{DB096863-C01E-B9EB-0A39-6F52CF76D008}" dt="2023-08-18T16:11:57.907" v="1248" actId="14100"/>
          <ac:spMkLst>
            <pc:docMk/>
            <pc:sldMk cId="916494489" sldId="271"/>
            <ac:spMk id="8" creationId="{E4753CC5-28C6-3142-6108-C635812F879F}"/>
          </ac:spMkLst>
        </pc:spChg>
        <pc:spChg chg="add mod">
          <ac:chgData name="Miss S. Chester" userId="S::s.chester@southmooracademy.com::87bc8c19-ea2c-4a22-b793-2fe58d5a169a" providerId="AD" clId="Web-{DB096863-C01E-B9EB-0A39-6F52CF76D008}" dt="2023-08-18T16:11:52.750" v="1247" actId="1076"/>
          <ac:spMkLst>
            <pc:docMk/>
            <pc:sldMk cId="916494489" sldId="271"/>
            <ac:spMk id="12" creationId="{553AFCE3-1162-2994-4D11-299E9989538B}"/>
          </ac:spMkLst>
        </pc:spChg>
        <pc:spChg chg="add mod">
          <ac:chgData name="Miss S. Chester" userId="S::s.chester@southmooracademy.com::87bc8c19-ea2c-4a22-b793-2fe58d5a169a" providerId="AD" clId="Web-{DB096863-C01E-B9EB-0A39-6F52CF76D008}" dt="2023-08-18T16:13:25.990" v="1285" actId="1076"/>
          <ac:spMkLst>
            <pc:docMk/>
            <pc:sldMk cId="916494489" sldId="271"/>
            <ac:spMk id="13" creationId="{1668C9D2-7868-51B8-8CC7-A6AA8617FDBF}"/>
          </ac:spMkLst>
        </pc:spChg>
        <pc:picChg chg="add mod">
          <ac:chgData name="Miss S. Chester" userId="S::s.chester@southmooracademy.com::87bc8c19-ea2c-4a22-b793-2fe58d5a169a" providerId="AD" clId="Web-{DB096863-C01E-B9EB-0A39-6F52CF76D008}" dt="2023-08-18T15:24:50.899" v="86" actId="1076"/>
          <ac:picMkLst>
            <pc:docMk/>
            <pc:sldMk cId="916494489" sldId="271"/>
            <ac:picMk id="3" creationId="{73A2BDE2-B408-9AEE-98B5-7E743A7ADF23}"/>
          </ac:picMkLst>
        </pc:picChg>
        <pc:picChg chg="add mod modCrop">
          <ac:chgData name="Miss S. Chester" userId="S::s.chester@southmooracademy.com::87bc8c19-ea2c-4a22-b793-2fe58d5a169a" providerId="AD" clId="Web-{DB096863-C01E-B9EB-0A39-6F52CF76D008}" dt="2023-08-18T14:44:02.166" v="36"/>
          <ac:picMkLst>
            <pc:docMk/>
            <pc:sldMk cId="916494489" sldId="271"/>
            <ac:picMk id="4" creationId="{7D648B52-28CC-7F7F-DDFA-8D388CA7F02D}"/>
          </ac:picMkLst>
        </pc:picChg>
        <pc:picChg chg="add del mod">
          <ac:chgData name="Miss S. Chester" userId="S::s.chester@southmooracademy.com::87bc8c19-ea2c-4a22-b793-2fe58d5a169a" providerId="AD" clId="Web-{DB096863-C01E-B9EB-0A39-6F52CF76D008}" dt="2023-08-18T14:51:50.067" v="57"/>
          <ac:picMkLst>
            <pc:docMk/>
            <pc:sldMk cId="916494489" sldId="271"/>
            <ac:picMk id="8" creationId="{0DFFBFF0-7220-3C71-6D7F-9F2D5E84C215}"/>
          </ac:picMkLst>
        </pc:picChg>
        <pc:picChg chg="add mod">
          <ac:chgData name="Miss S. Chester" userId="S::s.chester@southmooracademy.com::87bc8c19-ea2c-4a22-b793-2fe58d5a169a" providerId="AD" clId="Web-{DB096863-C01E-B9EB-0A39-6F52CF76D008}" dt="2023-08-18T15:24:57.055" v="88" actId="1076"/>
          <ac:picMkLst>
            <pc:docMk/>
            <pc:sldMk cId="916494489" sldId="271"/>
            <ac:picMk id="9" creationId="{EC3BA165-6B97-7A43-C7C0-DFEDEBEADC47}"/>
          </ac:picMkLst>
        </pc:picChg>
        <pc:picChg chg="add del mod">
          <ac:chgData name="Miss S. Chester" userId="S::s.chester@southmooracademy.com::87bc8c19-ea2c-4a22-b793-2fe58d5a169a" providerId="AD" clId="Web-{DB096863-C01E-B9EB-0A39-6F52CF76D008}" dt="2023-08-18T15:24:33.288" v="80"/>
          <ac:picMkLst>
            <pc:docMk/>
            <pc:sldMk cId="916494489" sldId="271"/>
            <ac:picMk id="11" creationId="{5EB30976-AC96-7A69-BE80-E61613994C03}"/>
          </ac:picMkLst>
        </pc:picChg>
      </pc:sldChg>
      <pc:sldChg chg="addSp delSp modSp add ord replId">
        <pc:chgData name="Miss S. Chester" userId="S::s.chester@southmooracademy.com::87bc8c19-ea2c-4a22-b793-2fe58d5a169a" providerId="AD" clId="Web-{DB096863-C01E-B9EB-0A39-6F52CF76D008}" dt="2023-08-18T17:51:40.568" v="2019"/>
        <pc:sldMkLst>
          <pc:docMk/>
          <pc:sldMk cId="1688599508" sldId="272"/>
        </pc:sldMkLst>
        <pc:spChg chg="add mod">
          <ac:chgData name="Miss S. Chester" userId="S::s.chester@southmooracademy.com::87bc8c19-ea2c-4a22-b793-2fe58d5a169a" providerId="AD" clId="Web-{DB096863-C01E-B9EB-0A39-6F52CF76D008}" dt="2023-08-18T16:00:55.215" v="929" actId="14100"/>
          <ac:spMkLst>
            <pc:docMk/>
            <pc:sldMk cId="1688599508" sldId="272"/>
            <ac:spMk id="2" creationId="{61839916-82F0-C71D-ABC8-258DC1A33228}"/>
          </ac:spMkLst>
        </pc:spChg>
        <pc:spChg chg="mod">
          <ac:chgData name="Miss S. Chester" userId="S::s.chester@southmooracademy.com::87bc8c19-ea2c-4a22-b793-2fe58d5a169a" providerId="AD" clId="Web-{DB096863-C01E-B9EB-0A39-6F52CF76D008}" dt="2023-08-18T16:00:58.934" v="930" actId="1076"/>
          <ac:spMkLst>
            <pc:docMk/>
            <pc:sldMk cId="1688599508" sldId="272"/>
            <ac:spMk id="6" creationId="{91179C93-AF00-045B-44E4-2030046EA405}"/>
          </ac:spMkLst>
        </pc:spChg>
        <pc:spChg chg="add mod">
          <ac:chgData name="Miss S. Chester" userId="S::s.chester@southmooracademy.com::87bc8c19-ea2c-4a22-b793-2fe58d5a169a" providerId="AD" clId="Web-{DB096863-C01E-B9EB-0A39-6F52CF76D008}" dt="2023-08-18T16:08:42.355" v="1198" actId="14100"/>
          <ac:spMkLst>
            <pc:docMk/>
            <pc:sldMk cId="1688599508" sldId="272"/>
            <ac:spMk id="10" creationId="{23C7C2D6-7047-EB49-BCEE-8AC199FF229B}"/>
          </ac:spMkLst>
        </pc:spChg>
        <pc:spChg chg="add del mod">
          <ac:chgData name="Miss S. Chester" userId="S::s.chester@southmooracademy.com::87bc8c19-ea2c-4a22-b793-2fe58d5a169a" providerId="AD" clId="Web-{DB096863-C01E-B9EB-0A39-6F52CF76D008}" dt="2023-08-18T16:09:24.420" v="1213"/>
          <ac:spMkLst>
            <pc:docMk/>
            <pc:sldMk cId="1688599508" sldId="272"/>
            <ac:spMk id="11" creationId="{2796EBC3-9B39-7CCA-DA48-32AB813ED988}"/>
          </ac:spMkLst>
        </pc:spChg>
        <pc:spChg chg="add mod">
          <ac:chgData name="Miss S. Chester" userId="S::s.chester@southmooracademy.com::87bc8c19-ea2c-4a22-b793-2fe58d5a169a" providerId="AD" clId="Web-{DB096863-C01E-B9EB-0A39-6F52CF76D008}" dt="2023-08-18T16:09:59.500" v="1233" actId="20577"/>
          <ac:spMkLst>
            <pc:docMk/>
            <pc:sldMk cId="1688599508" sldId="272"/>
            <ac:spMk id="13" creationId="{72CAED1B-B594-492F-BA46-A87E0E9BA825}"/>
          </ac:spMkLst>
        </pc:spChg>
        <pc:graphicFrameChg chg="del mod modGraphic">
          <ac:chgData name="Miss S. Chester" userId="S::s.chester@southmooracademy.com::87bc8c19-ea2c-4a22-b793-2fe58d5a169a" providerId="AD" clId="Web-{DB096863-C01E-B9EB-0A39-6F52CF76D008}" dt="2023-08-18T16:05:31.497" v="1098"/>
          <ac:graphicFrameMkLst>
            <pc:docMk/>
            <pc:sldMk cId="1688599508" sldId="272"/>
            <ac:graphicFrameMk id="3" creationId="{7072DDE6-FD65-8B9C-5DA9-58C470ABD220}"/>
          </ac:graphicFrameMkLst>
        </pc:graphicFrameChg>
        <pc:graphicFrameChg chg="add mod modGraphic">
          <ac:chgData name="Miss S. Chester" userId="S::s.chester@southmooracademy.com::87bc8c19-ea2c-4a22-b793-2fe58d5a169a" providerId="AD" clId="Web-{DB096863-C01E-B9EB-0A39-6F52CF76D008}" dt="2023-08-18T16:04:31.399" v="1083"/>
          <ac:graphicFrameMkLst>
            <pc:docMk/>
            <pc:sldMk cId="1688599508" sldId="272"/>
            <ac:graphicFrameMk id="4" creationId="{C7DE3276-31EB-48A9-35CF-36EDEB085DE4}"/>
          </ac:graphicFrameMkLst>
        </pc:graphicFrameChg>
        <pc:graphicFrameChg chg="add mod modGraphic">
          <ac:chgData name="Miss S. Chester" userId="S::s.chester@southmooracademy.com::87bc8c19-ea2c-4a22-b793-2fe58d5a169a" providerId="AD" clId="Web-{DB096863-C01E-B9EB-0A39-6F52CF76D008}" dt="2023-08-18T16:09:42.796" v="1221"/>
          <ac:graphicFrameMkLst>
            <pc:docMk/>
            <pc:sldMk cId="1688599508" sldId="272"/>
            <ac:graphicFrameMk id="7" creationId="{B4DD6B0A-3B5F-E09F-F731-8C93A40F4609}"/>
          </ac:graphicFrameMkLst>
        </pc:graphicFrameChg>
        <pc:graphicFrameChg chg="add mod modGraphic">
          <ac:chgData name="Miss S. Chester" userId="S::s.chester@southmooracademy.com::87bc8c19-ea2c-4a22-b793-2fe58d5a169a" providerId="AD" clId="Web-{DB096863-C01E-B9EB-0A39-6F52CF76D008}" dt="2023-08-18T16:09:00.544" v="1206"/>
          <ac:graphicFrameMkLst>
            <pc:docMk/>
            <pc:sldMk cId="1688599508" sldId="272"/>
            <ac:graphicFrameMk id="9" creationId="{90AAD4A9-C31D-8FF9-B193-25835C65A3D8}"/>
          </ac:graphicFrameMkLst>
        </pc:graphicFrameChg>
        <pc:graphicFrameChg chg="del">
          <ac:chgData name="Miss S. Chester" userId="S::s.chester@southmooracademy.com::87bc8c19-ea2c-4a22-b793-2fe58d5a169a" providerId="AD" clId="Web-{DB096863-C01E-B9EB-0A39-6F52CF76D008}" dt="2023-08-18T15:26:41.296" v="101"/>
          <ac:graphicFrameMkLst>
            <pc:docMk/>
            <pc:sldMk cId="1688599508" sldId="272"/>
            <ac:graphicFrameMk id="12" creationId="{84A2B6A7-0501-D9B5-E568-B8DBFF6FD3F7}"/>
          </ac:graphicFrameMkLst>
        </pc:graphicFrameChg>
        <pc:graphicFrameChg chg="del">
          <ac:chgData name="Miss S. Chester" userId="S::s.chester@southmooracademy.com::87bc8c19-ea2c-4a22-b793-2fe58d5a169a" providerId="AD" clId="Web-{DB096863-C01E-B9EB-0A39-6F52CF76D008}" dt="2023-08-18T15:26:42.483" v="102"/>
          <ac:graphicFrameMkLst>
            <pc:docMk/>
            <pc:sldMk cId="1688599508" sldId="272"/>
            <ac:graphicFrameMk id="14" creationId="{0D40C336-3FF8-7E0F-38CF-AD2728554839}"/>
          </ac:graphicFrameMkLst>
        </pc:graphicFrameChg>
        <pc:graphicFrameChg chg="del mod modGraphic">
          <ac:chgData name="Miss S. Chester" userId="S::s.chester@southmooracademy.com::87bc8c19-ea2c-4a22-b793-2fe58d5a169a" providerId="AD" clId="Web-{DB096863-C01E-B9EB-0A39-6F52CF76D008}" dt="2023-08-18T15:26:45.843" v="105"/>
          <ac:graphicFrameMkLst>
            <pc:docMk/>
            <pc:sldMk cId="1688599508" sldId="272"/>
            <ac:graphicFrameMk id="16" creationId="{EC43EF8E-9A0C-CB35-F73E-37D4CFC1E169}"/>
          </ac:graphicFrameMkLst>
        </pc:graphicFrameChg>
        <pc:graphicFrameChg chg="mod modGraphic">
          <ac:chgData name="Miss S. Chester" userId="S::s.chester@southmooracademy.com::87bc8c19-ea2c-4a22-b793-2fe58d5a169a" providerId="AD" clId="Web-{DB096863-C01E-B9EB-0A39-6F52CF76D008}" dt="2023-08-18T15:27:38.174" v="146"/>
          <ac:graphicFrameMkLst>
            <pc:docMk/>
            <pc:sldMk cId="1688599508" sldId="272"/>
            <ac:graphicFrameMk id="18" creationId="{AA078FE8-C0DC-DED1-6C5D-8AA20C725369}"/>
          </ac:graphicFrameMkLst>
        </pc:graphicFrameChg>
        <pc:graphicFrameChg chg="mod modGraphic">
          <ac:chgData name="Miss S. Chester" userId="S::s.chester@southmooracademy.com::87bc8c19-ea2c-4a22-b793-2fe58d5a169a" providerId="AD" clId="Web-{DB096863-C01E-B9EB-0A39-6F52CF76D008}" dt="2023-08-18T15:27:11.282" v="114" actId="1076"/>
          <ac:graphicFrameMkLst>
            <pc:docMk/>
            <pc:sldMk cId="1688599508" sldId="272"/>
            <ac:graphicFrameMk id="20" creationId="{CE37568B-1437-B9C0-496D-7DB6074FEE82}"/>
          </ac:graphicFrameMkLst>
        </pc:graphicFrameChg>
      </pc:sldChg>
      <pc:sldChg chg="addSp delSp modSp add replId">
        <pc:chgData name="Miss S. Chester" userId="S::s.chester@southmooracademy.com::87bc8c19-ea2c-4a22-b793-2fe58d5a169a" providerId="AD" clId="Web-{DB096863-C01E-B9EB-0A39-6F52CF76D008}" dt="2023-08-18T17:52:59.946" v="2038" actId="1076"/>
        <pc:sldMkLst>
          <pc:docMk/>
          <pc:sldMk cId="1211690902" sldId="273"/>
        </pc:sldMkLst>
        <pc:spChg chg="del">
          <ac:chgData name="Miss S. Chester" userId="S::s.chester@southmooracademy.com::87bc8c19-ea2c-4a22-b793-2fe58d5a169a" providerId="AD" clId="Web-{DB096863-C01E-B9EB-0A39-6F52CF76D008}" dt="2023-08-18T16:50:42.419" v="1512"/>
          <ac:spMkLst>
            <pc:docMk/>
            <pc:sldMk cId="1211690902" sldId="273"/>
            <ac:spMk id="2" creationId="{035D57D6-23E8-C5A6-FE2A-EF81D180884F}"/>
          </ac:spMkLst>
        </pc:spChg>
        <pc:spChg chg="del">
          <ac:chgData name="Miss S. Chester" userId="S::s.chester@southmooracademy.com::87bc8c19-ea2c-4a22-b793-2fe58d5a169a" providerId="AD" clId="Web-{DB096863-C01E-B9EB-0A39-6F52CF76D008}" dt="2023-08-18T16:50:39.450" v="1511"/>
          <ac:spMkLst>
            <pc:docMk/>
            <pc:sldMk cId="1211690902" sldId="273"/>
            <ac:spMk id="4" creationId="{3181AC27-8D21-3FF4-1120-52BFC8284222}"/>
          </ac:spMkLst>
        </pc:spChg>
        <pc:spChg chg="del mod">
          <ac:chgData name="Miss S. Chester" userId="S::s.chester@southmooracademy.com::87bc8c19-ea2c-4a22-b793-2fe58d5a169a" providerId="AD" clId="Web-{DB096863-C01E-B9EB-0A39-6F52CF76D008}" dt="2023-08-18T16:50:34.122" v="1510"/>
          <ac:spMkLst>
            <pc:docMk/>
            <pc:sldMk cId="1211690902" sldId="273"/>
            <ac:spMk id="7" creationId="{70E56CD9-7772-F307-FAEA-369C7B7AF816}"/>
          </ac:spMkLst>
        </pc:spChg>
        <pc:spChg chg="del">
          <ac:chgData name="Miss S. Chester" userId="S::s.chester@southmooracademy.com::87bc8c19-ea2c-4a22-b793-2fe58d5a169a" providerId="AD" clId="Web-{DB096863-C01E-B9EB-0A39-6F52CF76D008}" dt="2023-08-18T16:50:28.168" v="1504"/>
          <ac:spMkLst>
            <pc:docMk/>
            <pc:sldMk cId="1211690902" sldId="273"/>
            <ac:spMk id="9" creationId="{1C39770E-9572-98AD-8A26-8B33E62AF324}"/>
          </ac:spMkLst>
        </pc:spChg>
        <pc:graphicFrameChg chg="del">
          <ac:chgData name="Miss S. Chester" userId="S::s.chester@southmooracademy.com::87bc8c19-ea2c-4a22-b793-2fe58d5a169a" providerId="AD" clId="Web-{DB096863-C01E-B9EB-0A39-6F52CF76D008}" dt="2023-08-18T16:50:28.168" v="1507"/>
          <ac:graphicFrameMkLst>
            <pc:docMk/>
            <pc:sldMk cId="1211690902" sldId="273"/>
            <ac:graphicFrameMk id="3" creationId="{6A8FD0AA-78BB-525B-F07A-154C8D9ECFDB}"/>
          </ac:graphicFrameMkLst>
        </pc:graphicFrameChg>
        <pc:graphicFrameChg chg="del">
          <ac:chgData name="Miss S. Chester" userId="S::s.chester@southmooracademy.com::87bc8c19-ea2c-4a22-b793-2fe58d5a169a" providerId="AD" clId="Web-{DB096863-C01E-B9EB-0A39-6F52CF76D008}" dt="2023-08-18T16:50:28.168" v="1506"/>
          <ac:graphicFrameMkLst>
            <pc:docMk/>
            <pc:sldMk cId="1211690902" sldId="273"/>
            <ac:graphicFrameMk id="5" creationId="{E887797F-F869-8D49-957B-F712560467D6}"/>
          </ac:graphicFrameMkLst>
        </pc:graphicFrameChg>
        <pc:graphicFrameChg chg="add mod modGraphic">
          <ac:chgData name="Miss S. Chester" userId="S::s.chester@southmooracademy.com::87bc8c19-ea2c-4a22-b793-2fe58d5a169a" providerId="AD" clId="Web-{DB096863-C01E-B9EB-0A39-6F52CF76D008}" dt="2023-08-18T17:52:36.632" v="2037" actId="1076"/>
          <ac:graphicFrameMkLst>
            <pc:docMk/>
            <pc:sldMk cId="1211690902" sldId="273"/>
            <ac:graphicFrameMk id="11" creationId="{2C591B98-2453-6C4F-CACA-CA962245F0AA}"/>
          </ac:graphicFrameMkLst>
        </pc:graphicFrameChg>
        <pc:graphicFrameChg chg="add mod modGraphic">
          <ac:chgData name="Miss S. Chester" userId="S::s.chester@southmooracademy.com::87bc8c19-ea2c-4a22-b793-2fe58d5a169a" providerId="AD" clId="Web-{DB096863-C01E-B9EB-0A39-6F52CF76D008}" dt="2023-08-18T17:52:59.946" v="2038" actId="1076"/>
          <ac:graphicFrameMkLst>
            <pc:docMk/>
            <pc:sldMk cId="1211690902" sldId="273"/>
            <ac:graphicFrameMk id="12" creationId="{7D56FB24-C694-AEB5-AC9A-2B1F68C60A55}"/>
          </ac:graphicFrameMkLst>
        </pc:graphicFrameChg>
        <pc:graphicFrameChg chg="add mod modGraphic">
          <ac:chgData name="Miss S. Chester" userId="S::s.chester@southmooracademy.com::87bc8c19-ea2c-4a22-b793-2fe58d5a169a" providerId="AD" clId="Web-{DB096863-C01E-B9EB-0A39-6F52CF76D008}" dt="2023-08-18T17:52:28.413" v="2034"/>
          <ac:graphicFrameMkLst>
            <pc:docMk/>
            <pc:sldMk cId="1211690902" sldId="273"/>
            <ac:graphicFrameMk id="13" creationId="{33F79031-DEBB-EFE2-FAF2-5ED05A4EBFA4}"/>
          </ac:graphicFrameMkLst>
        </pc:graphicFrameChg>
        <pc:picChg chg="del">
          <ac:chgData name="Miss S. Chester" userId="S::s.chester@southmooracademy.com::87bc8c19-ea2c-4a22-b793-2fe58d5a169a" providerId="AD" clId="Web-{DB096863-C01E-B9EB-0A39-6F52CF76D008}" dt="2023-08-18T16:50:28.168" v="1505"/>
          <ac:picMkLst>
            <pc:docMk/>
            <pc:sldMk cId="1211690902" sldId="273"/>
            <ac:picMk id="8" creationId="{87BF7D3B-636D-7108-2F7D-B2CDF28C6E58}"/>
          </ac:picMkLst>
        </pc:picChg>
      </pc:sldChg>
      <pc:sldChg chg="addSp delSp modSp add replId">
        <pc:chgData name="Miss S. Chester" userId="S::s.chester@southmooracademy.com::87bc8c19-ea2c-4a22-b793-2fe58d5a169a" providerId="AD" clId="Web-{DB096863-C01E-B9EB-0A39-6F52CF76D008}" dt="2023-08-18T18:35:49.083" v="2582" actId="1076"/>
        <pc:sldMkLst>
          <pc:docMk/>
          <pc:sldMk cId="1992262273" sldId="274"/>
        </pc:sldMkLst>
        <pc:spChg chg="del">
          <ac:chgData name="Miss S. Chester" userId="S::s.chester@southmooracademy.com::87bc8c19-ea2c-4a22-b793-2fe58d5a169a" providerId="AD" clId="Web-{DB096863-C01E-B9EB-0A39-6F52CF76D008}" dt="2023-08-18T18:12:01.316" v="2227"/>
          <ac:spMkLst>
            <pc:docMk/>
            <pc:sldMk cId="1992262273" sldId="274"/>
            <ac:spMk id="2" creationId="{035D57D6-23E8-C5A6-FE2A-EF81D180884F}"/>
          </ac:spMkLst>
        </pc:spChg>
        <pc:spChg chg="del mod">
          <ac:chgData name="Miss S. Chester" userId="S::s.chester@southmooracademy.com::87bc8c19-ea2c-4a22-b793-2fe58d5a169a" providerId="AD" clId="Web-{DB096863-C01E-B9EB-0A39-6F52CF76D008}" dt="2023-08-18T18:11:33.924" v="2225"/>
          <ac:spMkLst>
            <pc:docMk/>
            <pc:sldMk cId="1992262273" sldId="274"/>
            <ac:spMk id="3" creationId="{CDE0E3FA-B354-4087-7AB0-E83B07B5693F}"/>
          </ac:spMkLst>
        </pc:spChg>
        <pc:spChg chg="del">
          <ac:chgData name="Miss S. Chester" userId="S::s.chester@southmooracademy.com::87bc8c19-ea2c-4a22-b793-2fe58d5a169a" providerId="AD" clId="Web-{DB096863-C01E-B9EB-0A39-6F52CF76D008}" dt="2023-08-18T18:12:03.581" v="2228"/>
          <ac:spMkLst>
            <pc:docMk/>
            <pc:sldMk cId="1992262273" sldId="274"/>
            <ac:spMk id="4" creationId="{3181AC27-8D21-3FF4-1120-52BFC8284222}"/>
          </ac:spMkLst>
        </pc:spChg>
        <pc:spChg chg="del">
          <ac:chgData name="Miss S. Chester" userId="S::s.chester@southmooracademy.com::87bc8c19-ea2c-4a22-b793-2fe58d5a169a" providerId="AD" clId="Web-{DB096863-C01E-B9EB-0A39-6F52CF76D008}" dt="2023-08-18T18:11:27.611" v="2222"/>
          <ac:spMkLst>
            <pc:docMk/>
            <pc:sldMk cId="1992262273" sldId="274"/>
            <ac:spMk id="8" creationId="{473F2284-662C-54B4-4829-D55F473C899E}"/>
          </ac:spMkLst>
        </pc:spChg>
        <pc:spChg chg="add mod">
          <ac:chgData name="Miss S. Chester" userId="S::s.chester@southmooracademy.com::87bc8c19-ea2c-4a22-b793-2fe58d5a169a" providerId="AD" clId="Web-{DB096863-C01E-B9EB-0A39-6F52CF76D008}" dt="2023-08-18T18:16:37.371" v="2315" actId="20577"/>
          <ac:spMkLst>
            <pc:docMk/>
            <pc:sldMk cId="1992262273" sldId="274"/>
            <ac:spMk id="11" creationId="{98A0CB9A-C68F-08DE-8FA4-010B684670B0}"/>
          </ac:spMkLst>
        </pc:spChg>
        <pc:spChg chg="add mod">
          <ac:chgData name="Miss S. Chester" userId="S::s.chester@southmooracademy.com::87bc8c19-ea2c-4a22-b793-2fe58d5a169a" providerId="AD" clId="Web-{DB096863-C01E-B9EB-0A39-6F52CF76D008}" dt="2023-08-18T18:35:18.722" v="2573" actId="20577"/>
          <ac:spMkLst>
            <pc:docMk/>
            <pc:sldMk cId="1992262273" sldId="274"/>
            <ac:spMk id="12" creationId="{C2CB43C6-127B-9267-9F88-C647AEBB3F91}"/>
          </ac:spMkLst>
        </pc:spChg>
        <pc:spChg chg="add mod">
          <ac:chgData name="Miss S. Chester" userId="S::s.chester@southmooracademy.com::87bc8c19-ea2c-4a22-b793-2fe58d5a169a" providerId="AD" clId="Web-{DB096863-C01E-B9EB-0A39-6F52CF76D008}" dt="2023-08-18T18:35:33.285" v="2578"/>
          <ac:spMkLst>
            <pc:docMk/>
            <pc:sldMk cId="1992262273" sldId="274"/>
            <ac:spMk id="13" creationId="{F96C3305-0B7D-05C3-63EC-9D991CEE6C62}"/>
          </ac:spMkLst>
        </pc:spChg>
        <pc:spChg chg="add mod">
          <ac:chgData name="Miss S. Chester" userId="S::s.chester@southmooracademy.com::87bc8c19-ea2c-4a22-b793-2fe58d5a169a" providerId="AD" clId="Web-{DB096863-C01E-B9EB-0A39-6F52CF76D008}" dt="2023-08-18T18:35:31.129" v="2577"/>
          <ac:spMkLst>
            <pc:docMk/>
            <pc:sldMk cId="1992262273" sldId="274"/>
            <ac:spMk id="16" creationId="{A9FC2FB9-E4EB-DCB5-6DD5-618849101BE1}"/>
          </ac:spMkLst>
        </pc:spChg>
        <pc:spChg chg="add mod">
          <ac:chgData name="Miss S. Chester" userId="S::s.chester@southmooracademy.com::87bc8c19-ea2c-4a22-b793-2fe58d5a169a" providerId="AD" clId="Web-{DB096863-C01E-B9EB-0A39-6F52CF76D008}" dt="2023-08-18T18:35:42.317" v="2581" actId="1076"/>
          <ac:spMkLst>
            <pc:docMk/>
            <pc:sldMk cId="1992262273" sldId="274"/>
            <ac:spMk id="17" creationId="{F46C3F90-7F10-4D51-1576-4273D0AB2B22}"/>
          </ac:spMkLst>
        </pc:spChg>
        <pc:spChg chg="add mod">
          <ac:chgData name="Miss S. Chester" userId="S::s.chester@southmooracademy.com::87bc8c19-ea2c-4a22-b793-2fe58d5a169a" providerId="AD" clId="Web-{DB096863-C01E-B9EB-0A39-6F52CF76D008}" dt="2023-08-18T18:35:26.879" v="2575"/>
          <ac:spMkLst>
            <pc:docMk/>
            <pc:sldMk cId="1992262273" sldId="274"/>
            <ac:spMk id="18" creationId="{014D5773-946D-2C24-0A25-65FFDFE0402A}"/>
          </ac:spMkLst>
        </pc:spChg>
        <pc:spChg chg="add mod">
          <ac:chgData name="Miss S. Chester" userId="S::s.chester@southmooracademy.com::87bc8c19-ea2c-4a22-b793-2fe58d5a169a" providerId="AD" clId="Web-{DB096863-C01E-B9EB-0A39-6F52CF76D008}" dt="2023-08-18T18:35:49.083" v="2582" actId="1076"/>
          <ac:spMkLst>
            <pc:docMk/>
            <pc:sldMk cId="1992262273" sldId="274"/>
            <ac:spMk id="19" creationId="{A8DFAAE0-3863-68A1-A714-1DDFE9CF2F7F}"/>
          </ac:spMkLst>
        </pc:spChg>
        <pc:graphicFrameChg chg="del">
          <ac:chgData name="Miss S. Chester" userId="S::s.chester@southmooracademy.com::87bc8c19-ea2c-4a22-b793-2fe58d5a169a" providerId="AD" clId="Web-{DB096863-C01E-B9EB-0A39-6F52CF76D008}" dt="2023-08-18T18:11:36.205" v="2226"/>
          <ac:graphicFrameMkLst>
            <pc:docMk/>
            <pc:sldMk cId="1992262273" sldId="274"/>
            <ac:graphicFrameMk id="7" creationId="{741BE45F-A9C5-BBE5-AE74-B5B489E67AA5}"/>
          </ac:graphicFrameMkLst>
        </pc:graphicFrameChg>
        <pc:graphicFrameChg chg="add mod modGraphic">
          <ac:chgData name="Miss S. Chester" userId="S::s.chester@southmooracademy.com::87bc8c19-ea2c-4a22-b793-2fe58d5a169a" providerId="AD" clId="Web-{DB096863-C01E-B9EB-0A39-6F52CF76D008}" dt="2023-08-18T18:16:45.840" v="2317" actId="1076"/>
          <ac:graphicFrameMkLst>
            <pc:docMk/>
            <pc:sldMk cId="1992262273" sldId="274"/>
            <ac:graphicFrameMk id="9" creationId="{74631AA6-C0DD-84EF-AE1C-117571F52B75}"/>
          </ac:graphicFrameMkLst>
        </pc:graphicFrameChg>
        <pc:graphicFrameChg chg="add mod modGraphic">
          <ac:chgData name="Miss S. Chester" userId="S::s.chester@southmooracademy.com::87bc8c19-ea2c-4a22-b793-2fe58d5a169a" providerId="AD" clId="Web-{DB096863-C01E-B9EB-0A39-6F52CF76D008}" dt="2023-08-18T18:24:42.622" v="2461" actId="1076"/>
          <ac:graphicFrameMkLst>
            <pc:docMk/>
            <pc:sldMk cId="1992262273" sldId="274"/>
            <ac:graphicFrameMk id="15" creationId="{F0274E6E-074C-1666-BE63-ECF8464E7B3A}"/>
          </ac:graphicFrameMkLst>
        </pc:graphicFrameChg>
        <pc:picChg chg="add mod">
          <ac:chgData name="Miss S. Chester" userId="S::s.chester@southmooracademy.com::87bc8c19-ea2c-4a22-b793-2fe58d5a169a" providerId="AD" clId="Web-{DB096863-C01E-B9EB-0A39-6F52CF76D008}" dt="2023-08-18T18:16:45.825" v="2316" actId="1076"/>
          <ac:picMkLst>
            <pc:docMk/>
            <pc:sldMk cId="1992262273" sldId="274"/>
            <ac:picMk id="5" creationId="{A7F536AD-546A-8946-BA80-BC89B79F2BE8}"/>
          </ac:picMkLst>
        </pc:picChg>
        <pc:picChg chg="add mod">
          <ac:chgData name="Miss S. Chester" userId="S::s.chester@southmooracademy.com::87bc8c19-ea2c-4a22-b793-2fe58d5a169a" providerId="AD" clId="Web-{DB096863-C01E-B9EB-0A39-6F52CF76D008}" dt="2023-08-18T18:35:03.597" v="2567" actId="14100"/>
          <ac:picMkLst>
            <pc:docMk/>
            <pc:sldMk cId="1992262273" sldId="274"/>
            <ac:picMk id="10" creationId="{C1860545-EE25-BF83-C69D-46CA28CC2084}"/>
          </ac:picMkLst>
        </pc:picChg>
      </pc:sldChg>
    </pc:docChg>
  </pc:docChgLst>
  <pc:docChgLst>
    <pc:chgData name="Miss S. Chester" userId="S::s.chester@southmooracademy.com::87bc8c19-ea2c-4a22-b793-2fe58d5a169a" providerId="AD" clId="Web-{C11A9BFF-FD46-864B-F828-F2CED1BD4D5C}"/>
    <pc:docChg chg="modSld">
      <pc:chgData name="Miss S. Chester" userId="S::s.chester@southmooracademy.com::87bc8c19-ea2c-4a22-b793-2fe58d5a169a" providerId="AD" clId="Web-{C11A9BFF-FD46-864B-F828-F2CED1BD4D5C}" dt="2023-08-30T17:15:24.982" v="25"/>
      <pc:docMkLst>
        <pc:docMk/>
      </pc:docMkLst>
      <pc:sldChg chg="modSp">
        <pc:chgData name="Miss S. Chester" userId="S::s.chester@southmooracademy.com::87bc8c19-ea2c-4a22-b793-2fe58d5a169a" providerId="AD" clId="Web-{C11A9BFF-FD46-864B-F828-F2CED1BD4D5C}" dt="2023-08-30T17:15:24.982" v="25"/>
        <pc:sldMkLst>
          <pc:docMk/>
          <pc:sldMk cId="4175446612" sldId="269"/>
        </pc:sldMkLst>
        <pc:graphicFrameChg chg="mod modGraphic">
          <ac:chgData name="Miss S. Chester" userId="S::s.chester@southmooracademy.com::87bc8c19-ea2c-4a22-b793-2fe58d5a169a" providerId="AD" clId="Web-{C11A9BFF-FD46-864B-F828-F2CED1BD4D5C}" dt="2023-08-30T17:15:24.982" v="25"/>
          <ac:graphicFrameMkLst>
            <pc:docMk/>
            <pc:sldMk cId="4175446612" sldId="269"/>
            <ac:graphicFrameMk id="16" creationId="{EC43EF8E-9A0C-CB35-F73E-37D4CFC1E169}"/>
          </ac:graphicFrameMkLst>
        </pc:graphicFrameChg>
      </pc:sldChg>
    </pc:docChg>
  </pc:docChgLst>
  <pc:docChgLst>
    <pc:chgData name="Miss S. Chester" userId="S::s.chester@southmooracademy.com::87bc8c19-ea2c-4a22-b793-2fe58d5a169a" providerId="AD" clId="Web-{C903A225-9E54-3B37-709F-9A73A18A2BBF}"/>
    <pc:docChg chg="modSld">
      <pc:chgData name="Miss S. Chester" userId="S::s.chester@southmooracademy.com::87bc8c19-ea2c-4a22-b793-2fe58d5a169a" providerId="AD" clId="Web-{C903A225-9E54-3B37-709F-9A73A18A2BBF}" dt="2024-03-05T22:16:14.575" v="1" actId="1076"/>
      <pc:docMkLst>
        <pc:docMk/>
      </pc:docMkLst>
      <pc:sldChg chg="modSp">
        <pc:chgData name="Miss S. Chester" userId="S::s.chester@southmooracademy.com::87bc8c19-ea2c-4a22-b793-2fe58d5a169a" providerId="AD" clId="Web-{C903A225-9E54-3B37-709F-9A73A18A2BBF}" dt="2024-03-05T22:16:14.575" v="1" actId="1076"/>
        <pc:sldMkLst>
          <pc:docMk/>
          <pc:sldMk cId="1688599508" sldId="272"/>
        </pc:sldMkLst>
        <pc:spChg chg="mod">
          <ac:chgData name="Miss S. Chester" userId="S::s.chester@southmooracademy.com::87bc8c19-ea2c-4a22-b793-2fe58d5a169a" providerId="AD" clId="Web-{C903A225-9E54-3B37-709F-9A73A18A2BBF}" dt="2024-03-05T22:16:14.575" v="1" actId="1076"/>
          <ac:spMkLst>
            <pc:docMk/>
            <pc:sldMk cId="1688599508" sldId="272"/>
            <ac:spMk id="13" creationId="{72CAED1B-B594-492F-BA46-A87E0E9BA825}"/>
          </ac:spMkLst>
        </pc:spChg>
        <pc:graphicFrameChg chg="modGraphic">
          <ac:chgData name="Miss S. Chester" userId="S::s.chester@southmooracademy.com::87bc8c19-ea2c-4a22-b793-2fe58d5a169a" providerId="AD" clId="Web-{C903A225-9E54-3B37-709F-9A73A18A2BBF}" dt="2024-03-05T22:15:42.620" v="0"/>
          <ac:graphicFrameMkLst>
            <pc:docMk/>
            <pc:sldMk cId="1688599508" sldId="272"/>
            <ac:graphicFrameMk id="7" creationId="{B4DD6B0A-3B5F-E09F-F731-8C93A40F4609}"/>
          </ac:graphicFrameMkLst>
        </pc:graphicFrameChg>
      </pc:sldChg>
    </pc:docChg>
  </pc:docChgLst>
  <pc:docChgLst>
    <pc:chgData name="Miss S. Chester" userId="S::s.chester@southmooracademy.com::87bc8c19-ea2c-4a22-b793-2fe58d5a169a" providerId="AD" clId="Web-{03D8E483-8615-805C-3DCD-D8052EA98ACC}"/>
    <pc:docChg chg="addSld modSld">
      <pc:chgData name="Miss S. Chester" userId="S::s.chester@southmooracademy.com::87bc8c19-ea2c-4a22-b793-2fe58d5a169a" providerId="AD" clId="Web-{03D8E483-8615-805C-3DCD-D8052EA98ACC}" dt="2023-08-18T14:37:41.671" v="17" actId="14100"/>
      <pc:docMkLst>
        <pc:docMk/>
      </pc:docMkLst>
      <pc:sldChg chg="addSp modSp">
        <pc:chgData name="Miss S. Chester" userId="S::s.chester@southmooracademy.com::87bc8c19-ea2c-4a22-b793-2fe58d5a169a" providerId="AD" clId="Web-{03D8E483-8615-805C-3DCD-D8052EA98ACC}" dt="2023-08-18T14:37:41.671" v="17" actId="14100"/>
        <pc:sldMkLst>
          <pc:docMk/>
          <pc:sldMk cId="4239450968" sldId="261"/>
        </pc:sldMkLst>
        <pc:picChg chg="add mod">
          <ac:chgData name="Miss S. Chester" userId="S::s.chester@southmooracademy.com::87bc8c19-ea2c-4a22-b793-2fe58d5a169a" providerId="AD" clId="Web-{03D8E483-8615-805C-3DCD-D8052EA98ACC}" dt="2023-08-18T14:37:41.671" v="17" actId="14100"/>
          <ac:picMkLst>
            <pc:docMk/>
            <pc:sldMk cId="4239450968" sldId="261"/>
            <ac:picMk id="3" creationId="{99F41C6C-FE9B-184F-798F-91B12F21E943}"/>
          </ac:picMkLst>
        </pc:picChg>
      </pc:sldChg>
      <pc:sldChg chg="addSp delSp modSp">
        <pc:chgData name="Miss S. Chester" userId="S::s.chester@southmooracademy.com::87bc8c19-ea2c-4a22-b793-2fe58d5a169a" providerId="AD" clId="Web-{03D8E483-8615-805C-3DCD-D8052EA98ACC}" dt="2023-08-18T14:01:12.139" v="4"/>
        <pc:sldMkLst>
          <pc:docMk/>
          <pc:sldMk cId="549583469" sldId="262"/>
        </pc:sldMkLst>
        <pc:picChg chg="add mod">
          <ac:chgData name="Miss S. Chester" userId="S::s.chester@southmooracademy.com::87bc8c19-ea2c-4a22-b793-2fe58d5a169a" providerId="AD" clId="Web-{03D8E483-8615-805C-3DCD-D8052EA98ACC}" dt="2023-08-18T14:00:39.294" v="2" actId="14100"/>
          <ac:picMkLst>
            <pc:docMk/>
            <pc:sldMk cId="549583469" sldId="262"/>
            <ac:picMk id="3" creationId="{4869C74B-A003-8C6E-BE26-64B73FB08C93}"/>
          </ac:picMkLst>
        </pc:picChg>
        <pc:picChg chg="add del">
          <ac:chgData name="Miss S. Chester" userId="S::s.chester@southmooracademy.com::87bc8c19-ea2c-4a22-b793-2fe58d5a169a" providerId="AD" clId="Web-{03D8E483-8615-805C-3DCD-D8052EA98ACC}" dt="2023-08-18T14:01:12.139" v="4"/>
          <ac:picMkLst>
            <pc:docMk/>
            <pc:sldMk cId="549583469" sldId="262"/>
            <ac:picMk id="5" creationId="{D58058AA-B3EC-F68B-168D-B9E98C3184CF}"/>
          </ac:picMkLst>
        </pc:picChg>
      </pc:sldChg>
      <pc:sldChg chg="addSp delSp modSp add replId">
        <pc:chgData name="Miss S. Chester" userId="S::s.chester@southmooracademy.com::87bc8c19-ea2c-4a22-b793-2fe58d5a169a" providerId="AD" clId="Web-{03D8E483-8615-805C-3DCD-D8052EA98ACC}" dt="2023-08-18T14:02:30.953" v="13" actId="14100"/>
        <pc:sldMkLst>
          <pc:docMk/>
          <pc:sldMk cId="2669190508" sldId="270"/>
        </pc:sldMkLst>
        <pc:spChg chg="del">
          <ac:chgData name="Miss S. Chester" userId="S::s.chester@southmooracademy.com::87bc8c19-ea2c-4a22-b793-2fe58d5a169a" providerId="AD" clId="Web-{03D8E483-8615-805C-3DCD-D8052EA98ACC}" dt="2023-08-18T14:01:24.279" v="9"/>
          <ac:spMkLst>
            <pc:docMk/>
            <pc:sldMk cId="2669190508" sldId="270"/>
            <ac:spMk id="2" creationId="{035D57D6-23E8-C5A6-FE2A-EF81D180884F}"/>
          </ac:spMkLst>
        </pc:spChg>
        <pc:spChg chg="del">
          <ac:chgData name="Miss S. Chester" userId="S::s.chester@southmooracademy.com::87bc8c19-ea2c-4a22-b793-2fe58d5a169a" providerId="AD" clId="Web-{03D8E483-8615-805C-3DCD-D8052EA98ACC}" dt="2023-08-18T14:01:21.983" v="7"/>
          <ac:spMkLst>
            <pc:docMk/>
            <pc:sldMk cId="2669190508" sldId="270"/>
            <ac:spMk id="4" creationId="{3181AC27-8D21-3FF4-1120-52BFC8284222}"/>
          </ac:spMkLst>
        </pc:spChg>
        <pc:spChg chg="del">
          <ac:chgData name="Miss S. Chester" userId="S::s.chester@southmooracademy.com::87bc8c19-ea2c-4a22-b793-2fe58d5a169a" providerId="AD" clId="Web-{03D8E483-8615-805C-3DCD-D8052EA98ACC}" dt="2023-08-18T14:01:21.983" v="8"/>
          <ac:spMkLst>
            <pc:docMk/>
            <pc:sldMk cId="2669190508" sldId="270"/>
            <ac:spMk id="7" creationId="{70E56CD9-7772-F307-FAEA-369C7B7AF816}"/>
          </ac:spMkLst>
        </pc:spChg>
        <pc:picChg chg="del">
          <ac:chgData name="Miss S. Chester" userId="S::s.chester@southmooracademy.com::87bc8c19-ea2c-4a22-b793-2fe58d5a169a" providerId="AD" clId="Web-{03D8E483-8615-805C-3DCD-D8052EA98ACC}" dt="2023-08-18T14:01:15.982" v="6"/>
          <ac:picMkLst>
            <pc:docMk/>
            <pc:sldMk cId="2669190508" sldId="270"/>
            <ac:picMk id="3" creationId="{4869C74B-A003-8C6E-BE26-64B73FB08C93}"/>
          </ac:picMkLst>
        </pc:picChg>
        <pc:picChg chg="add mod">
          <ac:chgData name="Miss S. Chester" userId="S::s.chester@southmooracademy.com::87bc8c19-ea2c-4a22-b793-2fe58d5a169a" providerId="AD" clId="Web-{03D8E483-8615-805C-3DCD-D8052EA98ACC}" dt="2023-08-18T14:02:30.953" v="13" actId="14100"/>
          <ac:picMkLst>
            <pc:docMk/>
            <pc:sldMk cId="2669190508" sldId="270"/>
            <ac:picMk id="5" creationId="{5C2FE40B-5FED-74FC-AB70-9600CC421F79}"/>
          </ac:picMkLst>
        </pc:picChg>
      </pc:sldChg>
    </pc:docChg>
  </pc:docChgLst>
  <pc:docChgLst>
    <pc:chgData name="Miss S. Chester" userId="S::s.chester@southmooracademy.com::87bc8c19-ea2c-4a22-b793-2fe58d5a169a" providerId="AD" clId="Web-{4A6B8065-40F0-EB39-C0A8-8BCB40266B87}"/>
    <pc:docChg chg="addSld delSld modSld sldOrd">
      <pc:chgData name="Miss S. Chester" userId="S::s.chester@southmooracademy.com::87bc8c19-ea2c-4a22-b793-2fe58d5a169a" providerId="AD" clId="Web-{4A6B8065-40F0-EB39-C0A8-8BCB40266B87}" dt="2023-08-06T18:52:34.895" v="2087"/>
      <pc:docMkLst>
        <pc:docMk/>
      </pc:docMkLst>
      <pc:sldChg chg="addSp delSp modSp">
        <pc:chgData name="Miss S. Chester" userId="S::s.chester@southmooracademy.com::87bc8c19-ea2c-4a22-b793-2fe58d5a169a" providerId="AD" clId="Web-{4A6B8065-40F0-EB39-C0A8-8BCB40266B87}" dt="2023-08-06T17:23:06.533" v="155" actId="1076"/>
        <pc:sldMkLst>
          <pc:docMk/>
          <pc:sldMk cId="109857222" sldId="256"/>
        </pc:sldMkLst>
        <pc:spChg chg="del">
          <ac:chgData name="Miss S. Chester" userId="S::s.chester@southmooracademy.com::87bc8c19-ea2c-4a22-b793-2fe58d5a169a" providerId="AD" clId="Web-{4A6B8065-40F0-EB39-C0A8-8BCB40266B87}" dt="2023-08-06T17:13:00.992" v="1"/>
          <ac:spMkLst>
            <pc:docMk/>
            <pc:sldMk cId="109857222" sldId="256"/>
            <ac:spMk id="2" creationId="{00000000-0000-0000-0000-000000000000}"/>
          </ac:spMkLst>
        </pc:spChg>
        <pc:spChg chg="del">
          <ac:chgData name="Miss S. Chester" userId="S::s.chester@southmooracademy.com::87bc8c19-ea2c-4a22-b793-2fe58d5a169a" providerId="AD" clId="Web-{4A6B8065-40F0-EB39-C0A8-8BCB40266B87}" dt="2023-08-06T17:13:00.992" v="0"/>
          <ac:spMkLst>
            <pc:docMk/>
            <pc:sldMk cId="109857222" sldId="256"/>
            <ac:spMk id="3" creationId="{00000000-0000-0000-0000-000000000000}"/>
          </ac:spMkLst>
        </pc:spChg>
        <pc:spChg chg="add mod">
          <ac:chgData name="Miss S. Chester" userId="S::s.chester@southmooracademy.com::87bc8c19-ea2c-4a22-b793-2fe58d5a169a" providerId="AD" clId="Web-{4A6B8065-40F0-EB39-C0A8-8BCB40266B87}" dt="2023-08-06T17:19:17.361" v="93" actId="20577"/>
          <ac:spMkLst>
            <pc:docMk/>
            <pc:sldMk cId="109857222" sldId="256"/>
            <ac:spMk id="6" creationId="{4FC62F43-9C14-8AE8-C97F-FD2F68507468}"/>
          </ac:spMkLst>
        </pc:spChg>
        <pc:spChg chg="add mod">
          <ac:chgData name="Miss S. Chester" userId="S::s.chester@southmooracademy.com::87bc8c19-ea2c-4a22-b793-2fe58d5a169a" providerId="AD" clId="Web-{4A6B8065-40F0-EB39-C0A8-8BCB40266B87}" dt="2023-08-06T17:23:06.533" v="155" actId="1076"/>
          <ac:spMkLst>
            <pc:docMk/>
            <pc:sldMk cId="109857222" sldId="256"/>
            <ac:spMk id="7" creationId="{70E56CD9-7772-F307-FAEA-369C7B7AF816}"/>
          </ac:spMkLst>
        </pc:spChg>
        <pc:spChg chg="add mod">
          <ac:chgData name="Miss S. Chester" userId="S::s.chester@southmooracademy.com::87bc8c19-ea2c-4a22-b793-2fe58d5a169a" providerId="AD" clId="Web-{4A6B8065-40F0-EB39-C0A8-8BCB40266B87}" dt="2023-08-06T17:20:31.257" v="144" actId="1076"/>
          <ac:spMkLst>
            <pc:docMk/>
            <pc:sldMk cId="109857222" sldId="256"/>
            <ac:spMk id="8" creationId="{B614E65D-B5BC-8BA5-1FE2-DF0D53C73387}"/>
          </ac:spMkLst>
        </pc:spChg>
        <pc:picChg chg="add mod">
          <ac:chgData name="Miss S. Chester" userId="S::s.chester@southmooracademy.com::87bc8c19-ea2c-4a22-b793-2fe58d5a169a" providerId="AD" clId="Web-{4A6B8065-40F0-EB39-C0A8-8BCB40266B87}" dt="2023-08-06T17:17:57.309" v="58" actId="1076"/>
          <ac:picMkLst>
            <pc:docMk/>
            <pc:sldMk cId="109857222" sldId="256"/>
            <ac:picMk id="4" creationId="{A755EC44-030C-6D62-50A8-1C6D2DB6BF0A}"/>
          </ac:picMkLst>
        </pc:picChg>
        <pc:picChg chg="add del mod">
          <ac:chgData name="Miss S. Chester" userId="S::s.chester@southmooracademy.com::87bc8c19-ea2c-4a22-b793-2fe58d5a169a" providerId="AD" clId="Web-{4A6B8065-40F0-EB39-C0A8-8BCB40266B87}" dt="2023-08-06T17:15:15.454" v="18"/>
          <ac:picMkLst>
            <pc:docMk/>
            <pc:sldMk cId="109857222" sldId="256"/>
            <ac:picMk id="5" creationId="{144FBB7A-936A-2013-B973-5D04332642A9}"/>
          </ac:picMkLst>
        </pc:picChg>
      </pc:sldChg>
      <pc:sldChg chg="modSp new ord">
        <pc:chgData name="Miss S. Chester" userId="S::s.chester@southmooracademy.com::87bc8c19-ea2c-4a22-b793-2fe58d5a169a" providerId="AD" clId="Web-{4A6B8065-40F0-EB39-C0A8-8BCB40266B87}" dt="2023-08-06T17:17:52.637" v="57"/>
        <pc:sldMkLst>
          <pc:docMk/>
          <pc:sldMk cId="1159631061" sldId="257"/>
        </pc:sldMkLst>
        <pc:spChg chg="mod">
          <ac:chgData name="Miss S. Chester" userId="S::s.chester@southmooracademy.com::87bc8c19-ea2c-4a22-b793-2fe58d5a169a" providerId="AD" clId="Web-{4A6B8065-40F0-EB39-C0A8-8BCB40266B87}" dt="2023-08-06T17:16:49.148" v="54" actId="20577"/>
          <ac:spMkLst>
            <pc:docMk/>
            <pc:sldMk cId="1159631061" sldId="257"/>
            <ac:spMk id="2" creationId="{9156E3B1-0AA7-990F-9F98-B562EB22DC42}"/>
          </ac:spMkLst>
        </pc:spChg>
        <pc:spChg chg="mod">
          <ac:chgData name="Miss S. Chester" userId="S::s.chester@southmooracademy.com::87bc8c19-ea2c-4a22-b793-2fe58d5a169a" providerId="AD" clId="Web-{4A6B8065-40F0-EB39-C0A8-8BCB40266B87}" dt="2023-08-06T17:16:56.414" v="56" actId="20577"/>
          <ac:spMkLst>
            <pc:docMk/>
            <pc:sldMk cId="1159631061" sldId="257"/>
            <ac:spMk id="3" creationId="{C9AA599D-D7C1-2A08-6EF6-E120F54527B4}"/>
          </ac:spMkLst>
        </pc:spChg>
      </pc:sldChg>
      <pc:sldChg chg="addSp delSp modSp add replId">
        <pc:chgData name="Miss S. Chester" userId="S::s.chester@southmooracademy.com::87bc8c19-ea2c-4a22-b793-2fe58d5a169a" providerId="AD" clId="Web-{4A6B8065-40F0-EB39-C0A8-8BCB40266B87}" dt="2023-08-06T18:13:38.721" v="1345"/>
        <pc:sldMkLst>
          <pc:docMk/>
          <pc:sldMk cId="3012936865" sldId="258"/>
        </pc:sldMkLst>
        <pc:spChg chg="add del">
          <ac:chgData name="Miss S. Chester" userId="S::s.chester@southmooracademy.com::87bc8c19-ea2c-4a22-b793-2fe58d5a169a" providerId="AD" clId="Web-{4A6B8065-40F0-EB39-C0A8-8BCB40266B87}" dt="2023-08-06T18:13:32.501" v="1341"/>
          <ac:spMkLst>
            <pc:docMk/>
            <pc:sldMk cId="3012936865" sldId="258"/>
            <ac:spMk id="6" creationId="{4FC62F43-9C14-8AE8-C97F-FD2F68507468}"/>
          </ac:spMkLst>
        </pc:spChg>
        <pc:spChg chg="add del mod">
          <ac:chgData name="Miss S. Chester" userId="S::s.chester@southmooracademy.com::87bc8c19-ea2c-4a22-b793-2fe58d5a169a" providerId="AD" clId="Web-{4A6B8065-40F0-EB39-C0A8-8BCB40266B87}" dt="2023-08-06T18:13:38.721" v="1345"/>
          <ac:spMkLst>
            <pc:docMk/>
            <pc:sldMk cId="3012936865" sldId="258"/>
            <ac:spMk id="7" creationId="{70E56CD9-7772-F307-FAEA-369C7B7AF816}"/>
          </ac:spMkLst>
        </pc:spChg>
        <pc:spChg chg="add del">
          <ac:chgData name="Miss S. Chester" userId="S::s.chester@southmooracademy.com::87bc8c19-ea2c-4a22-b793-2fe58d5a169a" providerId="AD" clId="Web-{4A6B8065-40F0-EB39-C0A8-8BCB40266B87}" dt="2023-08-06T18:13:38.721" v="1344"/>
          <ac:spMkLst>
            <pc:docMk/>
            <pc:sldMk cId="3012936865" sldId="258"/>
            <ac:spMk id="8" creationId="{B614E65D-B5BC-8BA5-1FE2-DF0D53C73387}"/>
          </ac:spMkLst>
        </pc:spChg>
        <pc:picChg chg="add mod">
          <ac:chgData name="Miss S. Chester" userId="S::s.chester@southmooracademy.com::87bc8c19-ea2c-4a22-b793-2fe58d5a169a" providerId="AD" clId="Web-{4A6B8065-40F0-EB39-C0A8-8BCB40266B87}" dt="2023-08-06T17:22:52.266" v="153" actId="14100"/>
          <ac:picMkLst>
            <pc:docMk/>
            <pc:sldMk cId="3012936865" sldId="258"/>
            <ac:picMk id="2" creationId="{8077F6BD-7618-9D19-8521-B1B485E55A54}"/>
          </ac:picMkLst>
        </pc:picChg>
        <pc:picChg chg="del">
          <ac:chgData name="Miss S. Chester" userId="S::s.chester@southmooracademy.com::87bc8c19-ea2c-4a22-b793-2fe58d5a169a" providerId="AD" clId="Web-{4A6B8065-40F0-EB39-C0A8-8BCB40266B87}" dt="2023-08-06T17:22:07.670" v="147"/>
          <ac:picMkLst>
            <pc:docMk/>
            <pc:sldMk cId="3012936865" sldId="258"/>
            <ac:picMk id="4" creationId="{A755EC44-030C-6D62-50A8-1C6D2DB6BF0A}"/>
          </ac:picMkLst>
        </pc:picChg>
      </pc:sldChg>
      <pc:sldChg chg="addSp delSp modSp add replId">
        <pc:chgData name="Miss S. Chester" userId="S::s.chester@southmooracademy.com::87bc8c19-ea2c-4a22-b793-2fe58d5a169a" providerId="AD" clId="Web-{4A6B8065-40F0-EB39-C0A8-8BCB40266B87}" dt="2023-08-06T17:38:20.481" v="522" actId="14100"/>
        <pc:sldMkLst>
          <pc:docMk/>
          <pc:sldMk cId="982231177" sldId="259"/>
        </pc:sldMkLst>
        <pc:spChg chg="add mod">
          <ac:chgData name="Miss S. Chester" userId="S::s.chester@southmooracademy.com::87bc8c19-ea2c-4a22-b793-2fe58d5a169a" providerId="AD" clId="Web-{4A6B8065-40F0-EB39-C0A8-8BCB40266B87}" dt="2023-08-06T17:27:38.551" v="232" actId="1076"/>
          <ac:spMkLst>
            <pc:docMk/>
            <pc:sldMk cId="982231177" sldId="259"/>
            <ac:spMk id="4" creationId="{3181AC27-8D21-3FF4-1120-52BFC8284222}"/>
          </ac:spMkLst>
        </pc:spChg>
        <pc:spChg chg="mod">
          <ac:chgData name="Miss S. Chester" userId="S::s.chester@southmooracademy.com::87bc8c19-ea2c-4a22-b793-2fe58d5a169a" providerId="AD" clId="Web-{4A6B8065-40F0-EB39-C0A8-8BCB40266B87}" dt="2023-08-06T17:27:31.848" v="230" actId="14100"/>
          <ac:spMkLst>
            <pc:docMk/>
            <pc:sldMk cId="982231177" sldId="259"/>
            <ac:spMk id="6" creationId="{4FC62F43-9C14-8AE8-C97F-FD2F68507468}"/>
          </ac:spMkLst>
        </pc:spChg>
        <pc:spChg chg="mod">
          <ac:chgData name="Miss S. Chester" userId="S::s.chester@southmooracademy.com::87bc8c19-ea2c-4a22-b793-2fe58d5a169a" providerId="AD" clId="Web-{4A6B8065-40F0-EB39-C0A8-8BCB40266B87}" dt="2023-08-06T17:27:34.848" v="231" actId="1076"/>
          <ac:spMkLst>
            <pc:docMk/>
            <pc:sldMk cId="982231177" sldId="259"/>
            <ac:spMk id="7" creationId="{70E56CD9-7772-F307-FAEA-369C7B7AF816}"/>
          </ac:spMkLst>
        </pc:spChg>
        <pc:spChg chg="del">
          <ac:chgData name="Miss S. Chester" userId="S::s.chester@southmooracademy.com::87bc8c19-ea2c-4a22-b793-2fe58d5a169a" providerId="AD" clId="Web-{4A6B8065-40F0-EB39-C0A8-8BCB40266B87}" dt="2023-08-06T17:23:39.988" v="163"/>
          <ac:spMkLst>
            <pc:docMk/>
            <pc:sldMk cId="982231177" sldId="259"/>
            <ac:spMk id="8" creationId="{B614E65D-B5BC-8BA5-1FE2-DF0D53C73387}"/>
          </ac:spMkLst>
        </pc:spChg>
        <pc:picChg chg="del">
          <ac:chgData name="Miss S. Chester" userId="S::s.chester@southmooracademy.com::87bc8c19-ea2c-4a22-b793-2fe58d5a169a" providerId="AD" clId="Web-{4A6B8065-40F0-EB39-C0A8-8BCB40266B87}" dt="2023-08-06T17:23:29.566" v="157"/>
          <ac:picMkLst>
            <pc:docMk/>
            <pc:sldMk cId="982231177" sldId="259"/>
            <ac:picMk id="2" creationId="{8077F6BD-7618-9D19-8521-B1B485E55A54}"/>
          </ac:picMkLst>
        </pc:picChg>
        <pc:picChg chg="add del mod">
          <ac:chgData name="Miss S. Chester" userId="S::s.chester@southmooracademy.com::87bc8c19-ea2c-4a22-b793-2fe58d5a169a" providerId="AD" clId="Web-{4A6B8065-40F0-EB39-C0A8-8BCB40266B87}" dt="2023-08-06T17:26:33.266" v="188"/>
          <ac:picMkLst>
            <pc:docMk/>
            <pc:sldMk cId="982231177" sldId="259"/>
            <ac:picMk id="3" creationId="{E130099E-B02A-0A1B-1208-99B203C04DF0}"/>
          </ac:picMkLst>
        </pc:picChg>
        <pc:picChg chg="add mod">
          <ac:chgData name="Miss S. Chester" userId="S::s.chester@southmooracademy.com::87bc8c19-ea2c-4a22-b793-2fe58d5a169a" providerId="AD" clId="Web-{4A6B8065-40F0-EB39-C0A8-8BCB40266B87}" dt="2023-08-06T17:38:20.481" v="522" actId="14100"/>
          <ac:picMkLst>
            <pc:docMk/>
            <pc:sldMk cId="982231177" sldId="259"/>
            <ac:picMk id="5" creationId="{8804B529-CE58-56DB-61E5-6F598E036A8B}"/>
          </ac:picMkLst>
        </pc:picChg>
      </pc:sldChg>
      <pc:sldChg chg="addSp delSp modSp new">
        <pc:chgData name="Miss S. Chester" userId="S::s.chester@southmooracademy.com::87bc8c19-ea2c-4a22-b793-2fe58d5a169a" providerId="AD" clId="Web-{4A6B8065-40F0-EB39-C0A8-8BCB40266B87}" dt="2023-08-06T18:08:42.623" v="1183"/>
        <pc:sldMkLst>
          <pc:docMk/>
          <pc:sldMk cId="754494947" sldId="260"/>
        </pc:sldMkLst>
        <pc:spChg chg="del">
          <ac:chgData name="Miss S. Chester" userId="S::s.chester@southmooracademy.com::87bc8c19-ea2c-4a22-b793-2fe58d5a169a" providerId="AD" clId="Web-{4A6B8065-40F0-EB39-C0A8-8BCB40266B87}" dt="2023-08-06T17:26:37.094" v="191"/>
          <ac:spMkLst>
            <pc:docMk/>
            <pc:sldMk cId="754494947" sldId="260"/>
            <ac:spMk id="2" creationId="{600F5F8D-737D-7DDD-665F-50CDF580CE9B}"/>
          </ac:spMkLst>
        </pc:spChg>
        <pc:spChg chg="del">
          <ac:chgData name="Miss S. Chester" userId="S::s.chester@southmooracademy.com::87bc8c19-ea2c-4a22-b793-2fe58d5a169a" providerId="AD" clId="Web-{4A6B8065-40F0-EB39-C0A8-8BCB40266B87}" dt="2023-08-06T17:26:37.094" v="190"/>
          <ac:spMkLst>
            <pc:docMk/>
            <pc:sldMk cId="754494947" sldId="260"/>
            <ac:spMk id="3" creationId="{91307C8F-F232-C9E6-9CE5-17A90337FEC9}"/>
          </ac:spMkLst>
        </pc:spChg>
        <pc:spChg chg="add mod">
          <ac:chgData name="Miss S. Chester" userId="S::s.chester@southmooracademy.com::87bc8c19-ea2c-4a22-b793-2fe58d5a169a" providerId="AD" clId="Web-{4A6B8065-40F0-EB39-C0A8-8BCB40266B87}" dt="2023-08-06T17:49:21.514" v="725" actId="1076"/>
          <ac:spMkLst>
            <pc:docMk/>
            <pc:sldMk cId="754494947" sldId="260"/>
            <ac:spMk id="6" creationId="{91179C93-AF00-045B-44E4-2030046EA405}"/>
          </ac:spMkLst>
        </pc:spChg>
        <pc:spChg chg="add mod">
          <ac:chgData name="Miss S. Chester" userId="S::s.chester@southmooracademy.com::87bc8c19-ea2c-4a22-b793-2fe58d5a169a" providerId="AD" clId="Web-{4A6B8065-40F0-EB39-C0A8-8BCB40266B87}" dt="2023-08-06T17:49:12.811" v="718" actId="1076"/>
          <ac:spMkLst>
            <pc:docMk/>
            <pc:sldMk cId="754494947" sldId="260"/>
            <ac:spMk id="8" creationId="{A85DBD70-0D48-A301-934A-2227B767EF0F}"/>
          </ac:spMkLst>
        </pc:spChg>
        <pc:graphicFrameChg chg="add del mod modGraphic">
          <ac:chgData name="Miss S. Chester" userId="S::s.chester@southmooracademy.com::87bc8c19-ea2c-4a22-b793-2fe58d5a169a" providerId="AD" clId="Web-{4A6B8065-40F0-EB39-C0A8-8BCB40266B87}" dt="2023-08-06T17:55:52.478" v="851"/>
          <ac:graphicFrameMkLst>
            <pc:docMk/>
            <pc:sldMk cId="754494947" sldId="260"/>
            <ac:graphicFrameMk id="9" creationId="{9B9C6D36-8425-5907-5D01-5FDF5B692E94}"/>
          </ac:graphicFrameMkLst>
        </pc:graphicFrameChg>
        <pc:graphicFrameChg chg="add mod modGraphic">
          <ac:chgData name="Miss S. Chester" userId="S::s.chester@southmooracademy.com::87bc8c19-ea2c-4a22-b793-2fe58d5a169a" providerId="AD" clId="Web-{4A6B8065-40F0-EB39-C0A8-8BCB40266B87}" dt="2023-08-06T18:08:42.623" v="1183"/>
          <ac:graphicFrameMkLst>
            <pc:docMk/>
            <pc:sldMk cId="754494947" sldId="260"/>
            <ac:graphicFrameMk id="11" creationId="{71B0D454-835D-0305-0F15-F639E8D938BC}"/>
          </ac:graphicFrameMkLst>
        </pc:graphicFrameChg>
        <pc:picChg chg="add mod">
          <ac:chgData name="Miss S. Chester" userId="S::s.chester@southmooracademy.com::87bc8c19-ea2c-4a22-b793-2fe58d5a169a" providerId="AD" clId="Web-{4A6B8065-40F0-EB39-C0A8-8BCB40266B87}" dt="2023-08-06T17:26:54.080" v="194" actId="14100"/>
          <ac:picMkLst>
            <pc:docMk/>
            <pc:sldMk cId="754494947" sldId="260"/>
            <ac:picMk id="4" creationId="{6D4500FD-89EE-47B6-2742-ABD1EFBE2740}"/>
          </ac:picMkLst>
        </pc:picChg>
      </pc:sldChg>
      <pc:sldChg chg="addSp modSp add replId">
        <pc:chgData name="Miss S. Chester" userId="S::s.chester@southmooracademy.com::87bc8c19-ea2c-4a22-b793-2fe58d5a169a" providerId="AD" clId="Web-{4A6B8065-40F0-EB39-C0A8-8BCB40266B87}" dt="2023-08-06T17:29:43.206" v="317" actId="1076"/>
        <pc:sldMkLst>
          <pc:docMk/>
          <pc:sldMk cId="4239450968" sldId="261"/>
        </pc:sldMkLst>
        <pc:spChg chg="add mod">
          <ac:chgData name="Miss S. Chester" userId="S::s.chester@southmooracademy.com::87bc8c19-ea2c-4a22-b793-2fe58d5a169a" providerId="AD" clId="Web-{4A6B8065-40F0-EB39-C0A8-8BCB40266B87}" dt="2023-08-06T17:29:43.206" v="317" actId="1076"/>
          <ac:spMkLst>
            <pc:docMk/>
            <pc:sldMk cId="4239450968" sldId="261"/>
            <ac:spMk id="2" creationId="{035D57D6-23E8-C5A6-FE2A-EF81D180884F}"/>
          </ac:spMkLst>
        </pc:spChg>
        <pc:spChg chg="mod">
          <ac:chgData name="Miss S. Chester" userId="S::s.chester@southmooracademy.com::87bc8c19-ea2c-4a22-b793-2fe58d5a169a" providerId="AD" clId="Web-{4A6B8065-40F0-EB39-C0A8-8BCB40266B87}" dt="2023-08-06T17:29:38.425" v="316" actId="1076"/>
          <ac:spMkLst>
            <pc:docMk/>
            <pc:sldMk cId="4239450968" sldId="261"/>
            <ac:spMk id="4" creationId="{3181AC27-8D21-3FF4-1120-52BFC8284222}"/>
          </ac:spMkLst>
        </pc:spChg>
        <pc:spChg chg="mod">
          <ac:chgData name="Miss S. Chester" userId="S::s.chester@southmooracademy.com::87bc8c19-ea2c-4a22-b793-2fe58d5a169a" providerId="AD" clId="Web-{4A6B8065-40F0-EB39-C0A8-8BCB40266B87}" dt="2023-08-06T17:28:04.053" v="234" actId="20577"/>
          <ac:spMkLst>
            <pc:docMk/>
            <pc:sldMk cId="4239450968" sldId="261"/>
            <ac:spMk id="6" creationId="{4FC62F43-9C14-8AE8-C97F-FD2F68507468}"/>
          </ac:spMkLst>
        </pc:spChg>
        <pc:spChg chg="mod">
          <ac:chgData name="Miss S. Chester" userId="S::s.chester@southmooracademy.com::87bc8c19-ea2c-4a22-b793-2fe58d5a169a" providerId="AD" clId="Web-{4A6B8065-40F0-EB39-C0A8-8BCB40266B87}" dt="2023-08-06T17:29:33.534" v="315" actId="1076"/>
          <ac:spMkLst>
            <pc:docMk/>
            <pc:sldMk cId="4239450968" sldId="261"/>
            <ac:spMk id="7" creationId="{70E56CD9-7772-F307-FAEA-369C7B7AF816}"/>
          </ac:spMkLst>
        </pc:spChg>
      </pc:sldChg>
      <pc:sldChg chg="modSp add ord replId">
        <pc:chgData name="Miss S. Chester" userId="S::s.chester@southmooracademy.com::87bc8c19-ea2c-4a22-b793-2fe58d5a169a" providerId="AD" clId="Web-{4A6B8065-40F0-EB39-C0A8-8BCB40266B87}" dt="2023-08-06T17:31:37.718" v="404" actId="1076"/>
        <pc:sldMkLst>
          <pc:docMk/>
          <pc:sldMk cId="549583469" sldId="262"/>
        </pc:sldMkLst>
        <pc:spChg chg="mod">
          <ac:chgData name="Miss S. Chester" userId="S::s.chester@southmooracademy.com::87bc8c19-ea2c-4a22-b793-2fe58d5a169a" providerId="AD" clId="Web-{4A6B8065-40F0-EB39-C0A8-8BCB40266B87}" dt="2023-08-06T17:31:37.718" v="404" actId="1076"/>
          <ac:spMkLst>
            <pc:docMk/>
            <pc:sldMk cId="549583469" sldId="262"/>
            <ac:spMk id="2" creationId="{035D57D6-23E8-C5A6-FE2A-EF81D180884F}"/>
          </ac:spMkLst>
        </pc:spChg>
        <pc:spChg chg="mod">
          <ac:chgData name="Miss S. Chester" userId="S::s.chester@southmooracademy.com::87bc8c19-ea2c-4a22-b793-2fe58d5a169a" providerId="AD" clId="Web-{4A6B8065-40F0-EB39-C0A8-8BCB40266B87}" dt="2023-08-06T17:31:20.385" v="385" actId="20577"/>
          <ac:spMkLst>
            <pc:docMk/>
            <pc:sldMk cId="549583469" sldId="262"/>
            <ac:spMk id="4" creationId="{3181AC27-8D21-3FF4-1120-52BFC8284222}"/>
          </ac:spMkLst>
        </pc:spChg>
        <pc:spChg chg="mod">
          <ac:chgData name="Miss S. Chester" userId="S::s.chester@southmooracademy.com::87bc8c19-ea2c-4a22-b793-2fe58d5a169a" providerId="AD" clId="Web-{4A6B8065-40F0-EB39-C0A8-8BCB40266B87}" dt="2023-08-06T17:30:57.883" v="360" actId="20577"/>
          <ac:spMkLst>
            <pc:docMk/>
            <pc:sldMk cId="549583469" sldId="262"/>
            <ac:spMk id="6" creationId="{4FC62F43-9C14-8AE8-C97F-FD2F68507468}"/>
          </ac:spMkLst>
        </pc:spChg>
        <pc:spChg chg="mod">
          <ac:chgData name="Miss S. Chester" userId="S::s.chester@southmooracademy.com::87bc8c19-ea2c-4a22-b793-2fe58d5a169a" providerId="AD" clId="Web-{4A6B8065-40F0-EB39-C0A8-8BCB40266B87}" dt="2023-08-06T17:31:11.243" v="373" actId="20577"/>
          <ac:spMkLst>
            <pc:docMk/>
            <pc:sldMk cId="549583469" sldId="262"/>
            <ac:spMk id="7" creationId="{70E56CD9-7772-F307-FAEA-369C7B7AF816}"/>
          </ac:spMkLst>
        </pc:spChg>
      </pc:sldChg>
      <pc:sldChg chg="modSp add replId">
        <pc:chgData name="Miss S. Chester" userId="S::s.chester@southmooracademy.com::87bc8c19-ea2c-4a22-b793-2fe58d5a169a" providerId="AD" clId="Web-{4A6B8065-40F0-EB39-C0A8-8BCB40266B87}" dt="2023-08-06T17:32:58.848" v="416" actId="20577"/>
        <pc:sldMkLst>
          <pc:docMk/>
          <pc:sldMk cId="1874062473" sldId="263"/>
        </pc:sldMkLst>
        <pc:spChg chg="mod">
          <ac:chgData name="Miss S. Chester" userId="S::s.chester@southmooracademy.com::87bc8c19-ea2c-4a22-b793-2fe58d5a169a" providerId="AD" clId="Web-{4A6B8065-40F0-EB39-C0A8-8BCB40266B87}" dt="2023-08-06T17:32:47.097" v="406" actId="20577"/>
          <ac:spMkLst>
            <pc:docMk/>
            <pc:sldMk cId="1874062473" sldId="263"/>
            <ac:spMk id="6" creationId="{4FC62F43-9C14-8AE8-C97F-FD2F68507468}"/>
          </ac:spMkLst>
        </pc:spChg>
        <pc:spChg chg="mod">
          <ac:chgData name="Miss S. Chester" userId="S::s.chester@southmooracademy.com::87bc8c19-ea2c-4a22-b793-2fe58d5a169a" providerId="AD" clId="Web-{4A6B8065-40F0-EB39-C0A8-8BCB40266B87}" dt="2023-08-06T17:32:58.848" v="416" actId="20577"/>
          <ac:spMkLst>
            <pc:docMk/>
            <pc:sldMk cId="1874062473" sldId="263"/>
            <ac:spMk id="7" creationId="{70E56CD9-7772-F307-FAEA-369C7B7AF816}"/>
          </ac:spMkLst>
        </pc:spChg>
      </pc:sldChg>
      <pc:sldChg chg="modSp add replId">
        <pc:chgData name="Miss S. Chester" userId="S::s.chester@southmooracademy.com::87bc8c19-ea2c-4a22-b793-2fe58d5a169a" providerId="AD" clId="Web-{4A6B8065-40F0-EB39-C0A8-8BCB40266B87}" dt="2023-08-06T17:34:57.233" v="427" actId="20577"/>
        <pc:sldMkLst>
          <pc:docMk/>
          <pc:sldMk cId="1603484495" sldId="264"/>
        </pc:sldMkLst>
        <pc:spChg chg="mod">
          <ac:chgData name="Miss S. Chester" userId="S::s.chester@southmooracademy.com::87bc8c19-ea2c-4a22-b793-2fe58d5a169a" providerId="AD" clId="Web-{4A6B8065-40F0-EB39-C0A8-8BCB40266B87}" dt="2023-08-06T17:33:06.224" v="418" actId="20577"/>
          <ac:spMkLst>
            <pc:docMk/>
            <pc:sldMk cId="1603484495" sldId="264"/>
            <ac:spMk id="6" creationId="{4FC62F43-9C14-8AE8-C97F-FD2F68507468}"/>
          </ac:spMkLst>
        </pc:spChg>
        <pc:spChg chg="mod">
          <ac:chgData name="Miss S. Chester" userId="S::s.chester@southmooracademy.com::87bc8c19-ea2c-4a22-b793-2fe58d5a169a" providerId="AD" clId="Web-{4A6B8065-40F0-EB39-C0A8-8BCB40266B87}" dt="2023-08-06T17:34:57.233" v="427" actId="20577"/>
          <ac:spMkLst>
            <pc:docMk/>
            <pc:sldMk cId="1603484495" sldId="264"/>
            <ac:spMk id="7" creationId="{70E56CD9-7772-F307-FAEA-369C7B7AF816}"/>
          </ac:spMkLst>
        </pc:spChg>
      </pc:sldChg>
      <pc:sldChg chg="delSp modSp add replId">
        <pc:chgData name="Miss S. Chester" userId="S::s.chester@southmooracademy.com::87bc8c19-ea2c-4a22-b793-2fe58d5a169a" providerId="AD" clId="Web-{4A6B8065-40F0-EB39-C0A8-8BCB40266B87}" dt="2023-08-06T17:35:39.127" v="466" actId="20577"/>
        <pc:sldMkLst>
          <pc:docMk/>
          <pc:sldMk cId="2716426482" sldId="265"/>
        </pc:sldMkLst>
        <pc:spChg chg="mod">
          <ac:chgData name="Miss S. Chester" userId="S::s.chester@southmooracademy.com::87bc8c19-ea2c-4a22-b793-2fe58d5a169a" providerId="AD" clId="Web-{4A6B8065-40F0-EB39-C0A8-8BCB40266B87}" dt="2023-08-06T17:35:39.127" v="466" actId="20577"/>
          <ac:spMkLst>
            <pc:docMk/>
            <pc:sldMk cId="2716426482" sldId="265"/>
            <ac:spMk id="2" creationId="{035D57D6-23E8-C5A6-FE2A-EF81D180884F}"/>
          </ac:spMkLst>
        </pc:spChg>
        <pc:spChg chg="mod">
          <ac:chgData name="Miss S. Chester" userId="S::s.chester@southmooracademy.com::87bc8c19-ea2c-4a22-b793-2fe58d5a169a" providerId="AD" clId="Web-{4A6B8065-40F0-EB39-C0A8-8BCB40266B87}" dt="2023-08-06T17:35:28.611" v="451" actId="20577"/>
          <ac:spMkLst>
            <pc:docMk/>
            <pc:sldMk cId="2716426482" sldId="265"/>
            <ac:spMk id="4" creationId="{3181AC27-8D21-3FF4-1120-52BFC8284222}"/>
          </ac:spMkLst>
        </pc:spChg>
        <pc:spChg chg="mod">
          <ac:chgData name="Miss S. Chester" userId="S::s.chester@southmooracademy.com::87bc8c19-ea2c-4a22-b793-2fe58d5a169a" providerId="AD" clId="Web-{4A6B8065-40F0-EB39-C0A8-8BCB40266B87}" dt="2023-08-06T17:35:06.812" v="430" actId="20577"/>
          <ac:spMkLst>
            <pc:docMk/>
            <pc:sldMk cId="2716426482" sldId="265"/>
            <ac:spMk id="6" creationId="{4FC62F43-9C14-8AE8-C97F-FD2F68507468}"/>
          </ac:spMkLst>
        </pc:spChg>
        <pc:spChg chg="del">
          <ac:chgData name="Miss S. Chester" userId="S::s.chester@southmooracademy.com::87bc8c19-ea2c-4a22-b793-2fe58d5a169a" providerId="AD" clId="Web-{4A6B8065-40F0-EB39-C0A8-8BCB40266B87}" dt="2023-08-06T17:35:14.610" v="431"/>
          <ac:spMkLst>
            <pc:docMk/>
            <pc:sldMk cId="2716426482" sldId="265"/>
            <ac:spMk id="7" creationId="{70E56CD9-7772-F307-FAEA-369C7B7AF816}"/>
          </ac:spMkLst>
        </pc:spChg>
      </pc:sldChg>
      <pc:sldChg chg="modSp add replId">
        <pc:chgData name="Miss S. Chester" userId="S::s.chester@southmooracademy.com::87bc8c19-ea2c-4a22-b793-2fe58d5a169a" providerId="AD" clId="Web-{4A6B8065-40F0-EB39-C0A8-8BCB40266B87}" dt="2023-08-06T17:37:33.791" v="516" actId="20577"/>
        <pc:sldMkLst>
          <pc:docMk/>
          <pc:sldMk cId="953674833" sldId="266"/>
        </pc:sldMkLst>
        <pc:spChg chg="mod">
          <ac:chgData name="Miss S. Chester" userId="S::s.chester@southmooracademy.com::87bc8c19-ea2c-4a22-b793-2fe58d5a169a" providerId="AD" clId="Web-{4A6B8065-40F0-EB39-C0A8-8BCB40266B87}" dt="2023-08-06T17:37:33.791" v="516" actId="20577"/>
          <ac:spMkLst>
            <pc:docMk/>
            <pc:sldMk cId="953674833" sldId="266"/>
            <ac:spMk id="2" creationId="{035D57D6-23E8-C5A6-FE2A-EF81D180884F}"/>
          </ac:spMkLst>
        </pc:spChg>
        <pc:spChg chg="mod">
          <ac:chgData name="Miss S. Chester" userId="S::s.chester@southmooracademy.com::87bc8c19-ea2c-4a22-b793-2fe58d5a169a" providerId="AD" clId="Web-{4A6B8065-40F0-EB39-C0A8-8BCB40266B87}" dt="2023-08-06T17:36:30.958" v="503" actId="20577"/>
          <ac:spMkLst>
            <pc:docMk/>
            <pc:sldMk cId="953674833" sldId="266"/>
            <ac:spMk id="4" creationId="{3181AC27-8D21-3FF4-1120-52BFC8284222}"/>
          </ac:spMkLst>
        </pc:spChg>
        <pc:spChg chg="mod">
          <ac:chgData name="Miss S. Chester" userId="S::s.chester@southmooracademy.com::87bc8c19-ea2c-4a22-b793-2fe58d5a169a" providerId="AD" clId="Web-{4A6B8065-40F0-EB39-C0A8-8BCB40266B87}" dt="2023-08-06T17:36:01.519" v="467" actId="20577"/>
          <ac:spMkLst>
            <pc:docMk/>
            <pc:sldMk cId="953674833" sldId="266"/>
            <ac:spMk id="6" creationId="{4FC62F43-9C14-8AE8-C97F-FD2F68507468}"/>
          </ac:spMkLst>
        </pc:spChg>
        <pc:spChg chg="mod">
          <ac:chgData name="Miss S. Chester" userId="S::s.chester@southmooracademy.com::87bc8c19-ea2c-4a22-b793-2fe58d5a169a" providerId="AD" clId="Web-{4A6B8065-40F0-EB39-C0A8-8BCB40266B87}" dt="2023-08-06T17:36:18.364" v="483" actId="20577"/>
          <ac:spMkLst>
            <pc:docMk/>
            <pc:sldMk cId="953674833" sldId="266"/>
            <ac:spMk id="7" creationId="{70E56CD9-7772-F307-FAEA-369C7B7AF816}"/>
          </ac:spMkLst>
        </pc:spChg>
      </pc:sldChg>
      <pc:sldChg chg="addSp delSp modSp add replId">
        <pc:chgData name="Miss S. Chester" userId="S::s.chester@southmooracademy.com::87bc8c19-ea2c-4a22-b793-2fe58d5a169a" providerId="AD" clId="Web-{4A6B8065-40F0-EB39-C0A8-8BCB40266B87}" dt="2023-08-06T18:13:52.815" v="1351"/>
        <pc:sldMkLst>
          <pc:docMk/>
          <pc:sldMk cId="2269526616" sldId="267"/>
        </pc:sldMkLst>
        <pc:spChg chg="del">
          <ac:chgData name="Miss S. Chester" userId="S::s.chester@southmooracademy.com::87bc8c19-ea2c-4a22-b793-2fe58d5a169a" providerId="AD" clId="Web-{4A6B8065-40F0-EB39-C0A8-8BCB40266B87}" dt="2023-08-06T18:13:52.815" v="1351"/>
          <ac:spMkLst>
            <pc:docMk/>
            <pc:sldMk cId="2269526616" sldId="267"/>
            <ac:spMk id="4" creationId="{3181AC27-8D21-3FF4-1120-52BFC8284222}"/>
          </ac:spMkLst>
        </pc:spChg>
        <pc:spChg chg="del mod">
          <ac:chgData name="Miss S. Chester" userId="S::s.chester@southmooracademy.com::87bc8c19-ea2c-4a22-b793-2fe58d5a169a" providerId="AD" clId="Web-{4A6B8065-40F0-EB39-C0A8-8BCB40266B87}" dt="2023-08-06T18:13:50.487" v="1350"/>
          <ac:spMkLst>
            <pc:docMk/>
            <pc:sldMk cId="2269526616" sldId="267"/>
            <ac:spMk id="7" creationId="{70E56CD9-7772-F307-FAEA-369C7B7AF816}"/>
          </ac:spMkLst>
        </pc:spChg>
        <pc:picChg chg="add mod">
          <ac:chgData name="Miss S. Chester" userId="S::s.chester@southmooracademy.com::87bc8c19-ea2c-4a22-b793-2fe58d5a169a" providerId="AD" clId="Web-{4A6B8065-40F0-EB39-C0A8-8BCB40266B87}" dt="2023-08-06T17:38:33.732" v="524" actId="14100"/>
          <ac:picMkLst>
            <pc:docMk/>
            <pc:sldMk cId="2269526616" sldId="267"/>
            <ac:picMk id="2" creationId="{EB4AC4B6-C70E-C778-C901-C9DC91451ABF}"/>
          </ac:picMkLst>
        </pc:picChg>
        <pc:picChg chg="del">
          <ac:chgData name="Miss S. Chester" userId="S::s.chester@southmooracademy.com::87bc8c19-ea2c-4a22-b793-2fe58d5a169a" providerId="AD" clId="Web-{4A6B8065-40F0-EB39-C0A8-8BCB40266B87}" dt="2023-08-06T17:37:41.619" v="519"/>
          <ac:picMkLst>
            <pc:docMk/>
            <pc:sldMk cId="2269526616" sldId="267"/>
            <ac:picMk id="5" creationId="{8804B529-CE58-56DB-61E5-6F598E036A8B}"/>
          </ac:picMkLst>
        </pc:picChg>
      </pc:sldChg>
      <pc:sldChg chg="addSp delSp modSp add replId">
        <pc:chgData name="Miss S. Chester" userId="S::s.chester@southmooracademy.com::87bc8c19-ea2c-4a22-b793-2fe58d5a169a" providerId="AD" clId="Web-{4A6B8065-40F0-EB39-C0A8-8BCB40266B87}" dt="2023-08-06T18:15:03.929" v="1365" actId="1076"/>
        <pc:sldMkLst>
          <pc:docMk/>
          <pc:sldMk cId="658687603" sldId="268"/>
        </pc:sldMkLst>
        <pc:spChg chg="del">
          <ac:chgData name="Miss S. Chester" userId="S::s.chester@southmooracademy.com::87bc8c19-ea2c-4a22-b793-2fe58d5a169a" providerId="AD" clId="Web-{4A6B8065-40F0-EB39-C0A8-8BCB40266B87}" dt="2023-08-06T17:55:30.914" v="847"/>
          <ac:spMkLst>
            <pc:docMk/>
            <pc:sldMk cId="658687603" sldId="268"/>
            <ac:spMk id="6" creationId="{91179C93-AF00-045B-44E4-2030046EA405}"/>
          </ac:spMkLst>
        </pc:spChg>
        <pc:spChg chg="del mod">
          <ac:chgData name="Miss S. Chester" userId="S::s.chester@southmooracademy.com::87bc8c19-ea2c-4a22-b793-2fe58d5a169a" providerId="AD" clId="Web-{4A6B8065-40F0-EB39-C0A8-8BCB40266B87}" dt="2023-08-06T18:14:00.128" v="1352"/>
          <ac:spMkLst>
            <pc:docMk/>
            <pc:sldMk cId="658687603" sldId="268"/>
            <ac:spMk id="8" creationId="{A85DBD70-0D48-A301-934A-2227B767EF0F}"/>
          </ac:spMkLst>
        </pc:spChg>
        <pc:spChg chg="add mod">
          <ac:chgData name="Miss S. Chester" userId="S::s.chester@southmooracademy.com::87bc8c19-ea2c-4a22-b793-2fe58d5a169a" providerId="AD" clId="Web-{4A6B8065-40F0-EB39-C0A8-8BCB40266B87}" dt="2023-08-06T18:01:34.975" v="948" actId="1076"/>
          <ac:spMkLst>
            <pc:docMk/>
            <pc:sldMk cId="658687603" sldId="268"/>
            <ac:spMk id="12" creationId="{6FE16D1C-8A64-6985-71BD-30C55E5EB8D3}"/>
          </ac:spMkLst>
        </pc:spChg>
        <pc:spChg chg="add mod">
          <ac:chgData name="Miss S. Chester" userId="S::s.chester@southmooracademy.com::87bc8c19-ea2c-4a22-b793-2fe58d5a169a" providerId="AD" clId="Web-{4A6B8065-40F0-EB39-C0A8-8BCB40266B87}" dt="2023-08-06T18:14:49.507" v="1362" actId="1076"/>
          <ac:spMkLst>
            <pc:docMk/>
            <pc:sldMk cId="658687603" sldId="268"/>
            <ac:spMk id="13" creationId="{C84CD5EC-1D69-F564-1679-21953A206231}"/>
          </ac:spMkLst>
        </pc:spChg>
        <pc:graphicFrameChg chg="add mod modGraphic">
          <ac:chgData name="Miss S. Chester" userId="S::s.chester@southmooracademy.com::87bc8c19-ea2c-4a22-b793-2fe58d5a169a" providerId="AD" clId="Web-{4A6B8065-40F0-EB39-C0A8-8BCB40266B87}" dt="2023-08-06T18:14:29.068" v="1358"/>
          <ac:graphicFrameMkLst>
            <pc:docMk/>
            <pc:sldMk cId="658687603" sldId="268"/>
            <ac:graphicFrameMk id="3" creationId="{62973750-AC2B-5296-C6B8-7E6ED9125886}"/>
          </ac:graphicFrameMkLst>
        </pc:graphicFrameChg>
        <pc:graphicFrameChg chg="add del mod">
          <ac:chgData name="Miss S. Chester" userId="S::s.chester@southmooracademy.com::87bc8c19-ea2c-4a22-b793-2fe58d5a169a" providerId="AD" clId="Web-{4A6B8065-40F0-EB39-C0A8-8BCB40266B87}" dt="2023-08-06T17:55:00.787" v="826"/>
          <ac:graphicFrameMkLst>
            <pc:docMk/>
            <pc:sldMk cId="658687603" sldId="268"/>
            <ac:graphicFrameMk id="7" creationId="{67521FD7-81B8-A8AC-0A69-D20848E4986C}"/>
          </ac:graphicFrameMkLst>
        </pc:graphicFrameChg>
        <pc:graphicFrameChg chg="add mod modGraphic">
          <ac:chgData name="Miss S. Chester" userId="S::s.chester@southmooracademy.com::87bc8c19-ea2c-4a22-b793-2fe58d5a169a" providerId="AD" clId="Web-{4A6B8065-40F0-EB39-C0A8-8BCB40266B87}" dt="2023-08-06T18:15:03.929" v="1365" actId="1076"/>
          <ac:graphicFrameMkLst>
            <pc:docMk/>
            <pc:sldMk cId="658687603" sldId="268"/>
            <ac:graphicFrameMk id="10" creationId="{C879BA23-4C89-9BA1-9624-7C0DC6878CD9}"/>
          </ac:graphicFrameMkLst>
        </pc:graphicFrameChg>
        <pc:graphicFrameChg chg="add del mod modGraphic">
          <ac:chgData name="Miss S. Chester" userId="S::s.chester@southmooracademy.com::87bc8c19-ea2c-4a22-b793-2fe58d5a169a" providerId="AD" clId="Web-{4A6B8065-40F0-EB39-C0A8-8BCB40266B87}" dt="2023-08-06T18:08:46.326" v="1184"/>
          <ac:graphicFrameMkLst>
            <pc:docMk/>
            <pc:sldMk cId="658687603" sldId="268"/>
            <ac:graphicFrameMk id="15" creationId="{1B0CB725-CE00-4BFC-F365-51A32D0C192F}"/>
          </ac:graphicFrameMkLst>
        </pc:graphicFrameChg>
        <pc:graphicFrameChg chg="add mod modGraphic">
          <ac:chgData name="Miss S. Chester" userId="S::s.chester@southmooracademy.com::87bc8c19-ea2c-4a22-b793-2fe58d5a169a" providerId="AD" clId="Web-{4A6B8065-40F0-EB39-C0A8-8BCB40266B87}" dt="2023-08-06T18:12:12.746" v="1293"/>
          <ac:graphicFrameMkLst>
            <pc:docMk/>
            <pc:sldMk cId="658687603" sldId="268"/>
            <ac:graphicFrameMk id="16" creationId="{30D876B1-CDAD-CB5A-E7FC-3F10B3C9490C}"/>
          </ac:graphicFrameMkLst>
        </pc:graphicFrameChg>
        <pc:picChg chg="del">
          <ac:chgData name="Miss S. Chester" userId="S::s.chester@southmooracademy.com::87bc8c19-ea2c-4a22-b793-2fe58d5a169a" providerId="AD" clId="Web-{4A6B8065-40F0-EB39-C0A8-8BCB40266B87}" dt="2023-08-06T17:38:51.280" v="526"/>
          <ac:picMkLst>
            <pc:docMk/>
            <pc:sldMk cId="658687603" sldId="268"/>
            <ac:picMk id="4" creationId="{6D4500FD-89EE-47B6-2742-ABD1EFBE2740}"/>
          </ac:picMkLst>
        </pc:picChg>
      </pc:sldChg>
      <pc:sldChg chg="addSp delSp modSp add replId">
        <pc:chgData name="Miss S. Chester" userId="S::s.chester@southmooracademy.com::87bc8c19-ea2c-4a22-b793-2fe58d5a169a" providerId="AD" clId="Web-{4A6B8065-40F0-EB39-C0A8-8BCB40266B87}" dt="2023-08-06T18:52:34.895" v="2087"/>
        <pc:sldMkLst>
          <pc:docMk/>
          <pc:sldMk cId="4175446612" sldId="269"/>
        </pc:sldMkLst>
        <pc:spChg chg="mod">
          <ac:chgData name="Miss S. Chester" userId="S::s.chester@southmooracademy.com::87bc8c19-ea2c-4a22-b793-2fe58d5a169a" providerId="AD" clId="Web-{4A6B8065-40F0-EB39-C0A8-8BCB40266B87}" dt="2023-08-06T18:49:52.436" v="2020"/>
          <ac:spMkLst>
            <pc:docMk/>
            <pc:sldMk cId="4175446612" sldId="269"/>
            <ac:spMk id="6" creationId="{91179C93-AF00-045B-44E4-2030046EA405}"/>
          </ac:spMkLst>
        </pc:spChg>
        <pc:spChg chg="del mod">
          <ac:chgData name="Miss S. Chester" userId="S::s.chester@southmooracademy.com::87bc8c19-ea2c-4a22-b793-2fe58d5a169a" providerId="AD" clId="Web-{4A6B8065-40F0-EB39-C0A8-8BCB40266B87}" dt="2023-08-06T18:15:09.133" v="1367"/>
          <ac:spMkLst>
            <pc:docMk/>
            <pc:sldMk cId="4175446612" sldId="269"/>
            <ac:spMk id="8" creationId="{A85DBD70-0D48-A301-934A-2227B767EF0F}"/>
          </ac:spMkLst>
        </pc:spChg>
        <pc:spChg chg="add del mod">
          <ac:chgData name="Miss S. Chester" userId="S::s.chester@southmooracademy.com::87bc8c19-ea2c-4a22-b793-2fe58d5a169a" providerId="AD" clId="Web-{4A6B8065-40F0-EB39-C0A8-8BCB40266B87}" dt="2023-08-06T18:16:18.638" v="1377"/>
          <ac:spMkLst>
            <pc:docMk/>
            <pc:sldMk cId="4175446612" sldId="269"/>
            <ac:spMk id="10" creationId="{4C320F65-A53E-8ED1-038A-013479F5D592}"/>
          </ac:spMkLst>
        </pc:spChg>
        <pc:graphicFrameChg chg="add del mod">
          <ac:chgData name="Miss S. Chester" userId="S::s.chester@southmooracademy.com::87bc8c19-ea2c-4a22-b793-2fe58d5a169a" providerId="AD" clId="Web-{4A6B8065-40F0-EB39-C0A8-8BCB40266B87}" dt="2023-08-06T18:16:18.638" v="1380"/>
          <ac:graphicFrameMkLst>
            <pc:docMk/>
            <pc:sldMk cId="4175446612" sldId="269"/>
            <ac:graphicFrameMk id="3" creationId="{06FF1C7B-3CB9-D227-96C5-43AD0730E130}"/>
          </ac:graphicFrameMkLst>
        </pc:graphicFrameChg>
        <pc:graphicFrameChg chg="add mod modGraphic">
          <ac:chgData name="Miss S. Chester" userId="S::s.chester@southmooracademy.com::87bc8c19-ea2c-4a22-b793-2fe58d5a169a" providerId="AD" clId="Web-{4A6B8065-40F0-EB39-C0A8-8BCB40266B87}" dt="2023-08-06T18:49:40.827" v="2000"/>
          <ac:graphicFrameMkLst>
            <pc:docMk/>
            <pc:sldMk cId="4175446612" sldId="269"/>
            <ac:graphicFrameMk id="3" creationId="{7072DDE6-FD65-8B9C-5DA9-58C470ABD220}"/>
          </ac:graphicFrameMkLst>
        </pc:graphicFrameChg>
        <pc:graphicFrameChg chg="add del mod">
          <ac:chgData name="Miss S. Chester" userId="S::s.chester@southmooracademy.com::87bc8c19-ea2c-4a22-b793-2fe58d5a169a" providerId="AD" clId="Web-{4A6B8065-40F0-EB39-C0A8-8BCB40266B87}" dt="2023-08-06T18:16:18.638" v="1379"/>
          <ac:graphicFrameMkLst>
            <pc:docMk/>
            <pc:sldMk cId="4175446612" sldId="269"/>
            <ac:graphicFrameMk id="5" creationId="{F8D6AA9F-67C8-9E75-5C51-22B8FBE7BAB3}"/>
          </ac:graphicFrameMkLst>
        </pc:graphicFrameChg>
        <pc:graphicFrameChg chg="add del mod">
          <ac:chgData name="Miss S. Chester" userId="S::s.chester@southmooracademy.com::87bc8c19-ea2c-4a22-b793-2fe58d5a169a" providerId="AD" clId="Web-{4A6B8065-40F0-EB39-C0A8-8BCB40266B87}" dt="2023-08-06T18:16:18.638" v="1378"/>
          <ac:graphicFrameMkLst>
            <pc:docMk/>
            <pc:sldMk cId="4175446612" sldId="269"/>
            <ac:graphicFrameMk id="9" creationId="{4DDB74BA-0935-6298-AE6C-1D6A6A15D5D9}"/>
          </ac:graphicFrameMkLst>
        </pc:graphicFrameChg>
        <pc:graphicFrameChg chg="add mod modGraphic">
          <ac:chgData name="Miss S. Chester" userId="S::s.chester@southmooracademy.com::87bc8c19-ea2c-4a22-b793-2fe58d5a169a" providerId="AD" clId="Web-{4A6B8065-40F0-EB39-C0A8-8BCB40266B87}" dt="2023-08-06T18:50:19.109" v="2070"/>
          <ac:graphicFrameMkLst>
            <pc:docMk/>
            <pc:sldMk cId="4175446612" sldId="269"/>
            <ac:graphicFrameMk id="12" creationId="{84A2B6A7-0501-D9B5-E568-B8DBFF6FD3F7}"/>
          </ac:graphicFrameMkLst>
        </pc:graphicFrameChg>
        <pc:graphicFrameChg chg="add mod modGraphic">
          <ac:chgData name="Miss S. Chester" userId="S::s.chester@southmooracademy.com::87bc8c19-ea2c-4a22-b793-2fe58d5a169a" providerId="AD" clId="Web-{4A6B8065-40F0-EB39-C0A8-8BCB40266B87}" dt="2023-08-06T18:49:40.577" v="1946"/>
          <ac:graphicFrameMkLst>
            <pc:docMk/>
            <pc:sldMk cId="4175446612" sldId="269"/>
            <ac:graphicFrameMk id="14" creationId="{0D40C336-3FF8-7E0F-38CF-AD2728554839}"/>
          </ac:graphicFrameMkLst>
        </pc:graphicFrameChg>
        <pc:graphicFrameChg chg="add mod modGraphic">
          <ac:chgData name="Miss S. Chester" userId="S::s.chester@southmooracademy.com::87bc8c19-ea2c-4a22-b793-2fe58d5a169a" providerId="AD" clId="Web-{4A6B8065-40F0-EB39-C0A8-8BCB40266B87}" dt="2023-08-06T18:49:40.655" v="1960"/>
          <ac:graphicFrameMkLst>
            <pc:docMk/>
            <pc:sldMk cId="4175446612" sldId="269"/>
            <ac:graphicFrameMk id="16" creationId="{EC43EF8E-9A0C-CB35-F73E-37D4CFC1E169}"/>
          </ac:graphicFrameMkLst>
        </pc:graphicFrameChg>
        <pc:graphicFrameChg chg="add mod modGraphic">
          <ac:chgData name="Miss S. Chester" userId="S::s.chester@southmooracademy.com::87bc8c19-ea2c-4a22-b793-2fe58d5a169a" providerId="AD" clId="Web-{4A6B8065-40F0-EB39-C0A8-8BCB40266B87}" dt="2023-08-06T18:49:40.733" v="1986"/>
          <ac:graphicFrameMkLst>
            <pc:docMk/>
            <pc:sldMk cId="4175446612" sldId="269"/>
            <ac:graphicFrameMk id="18" creationId="{AA078FE8-C0DC-DED1-6C5D-8AA20C725369}"/>
          </ac:graphicFrameMkLst>
        </pc:graphicFrameChg>
        <pc:graphicFrameChg chg="add mod modGraphic">
          <ac:chgData name="Miss S. Chester" userId="S::s.chester@southmooracademy.com::87bc8c19-ea2c-4a22-b793-2fe58d5a169a" providerId="AD" clId="Web-{4A6B8065-40F0-EB39-C0A8-8BCB40266B87}" dt="2023-08-06T18:52:34.895" v="2087"/>
          <ac:graphicFrameMkLst>
            <pc:docMk/>
            <pc:sldMk cId="4175446612" sldId="269"/>
            <ac:graphicFrameMk id="20" creationId="{CE37568B-1437-B9C0-496D-7DB6074FEE82}"/>
          </ac:graphicFrameMkLst>
        </pc:graphicFrameChg>
      </pc:sldChg>
      <pc:sldChg chg="add del replId">
        <pc:chgData name="Miss S. Chester" userId="S::s.chester@southmooracademy.com::87bc8c19-ea2c-4a22-b793-2fe58d5a169a" providerId="AD" clId="Web-{4A6B8065-40F0-EB39-C0A8-8BCB40266B87}" dt="2023-08-06T17:50:55.208" v="730"/>
        <pc:sldMkLst>
          <pc:docMk/>
          <pc:sldMk cId="3151599884" sldId="27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05/03/2024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E3B1-0AA7-990F-9F98-B562EB22DC42}"/>
              </a:ext>
            </a:extLst>
          </p:cNvPr>
          <p:cNvSpPr>
            <a:spLocks noGrp="1"/>
          </p:cNvSpPr>
          <p:nvPr>
            <p:ph type="ctrTitle"/>
          </p:nvPr>
        </p:nvSpPr>
        <p:spPr/>
        <p:txBody>
          <a:bodyPr/>
          <a:lstStyle/>
          <a:p>
            <a:r>
              <a:rPr lang="en-GB">
                <a:cs typeface="Calibri Light"/>
              </a:rPr>
              <a:t>NCFE Engineering </a:t>
            </a:r>
            <a:br>
              <a:rPr lang="en-GB">
                <a:cs typeface="Calibri Light"/>
              </a:rPr>
            </a:br>
            <a:r>
              <a:rPr lang="en-GB">
                <a:cs typeface="Calibri Light"/>
              </a:rPr>
              <a:t>Knowledge Organiser</a:t>
            </a:r>
            <a:endParaRPr lang="en-GB"/>
          </a:p>
        </p:txBody>
      </p:sp>
      <p:sp>
        <p:nvSpPr>
          <p:cNvPr id="3" name="Subtitle 2">
            <a:extLst>
              <a:ext uri="{FF2B5EF4-FFF2-40B4-BE49-F238E27FC236}">
                <a16:creationId xmlns:a16="http://schemas.microsoft.com/office/drawing/2014/main" id="{C9AA599D-D7C1-2A08-6EF6-E120F54527B4}"/>
              </a:ext>
            </a:extLst>
          </p:cNvPr>
          <p:cNvSpPr>
            <a:spLocks noGrp="1"/>
          </p:cNvSpPr>
          <p:nvPr>
            <p:ph type="subTitle" idx="1"/>
          </p:nvPr>
        </p:nvSpPr>
        <p:spPr/>
        <p:txBody>
          <a:bodyPr vert="horz" lIns="91440" tIns="45720" rIns="91440" bIns="45720" rtlCol="0" anchor="t">
            <a:noAutofit/>
          </a:bodyPr>
          <a:lstStyle/>
          <a:p>
            <a:r>
              <a:rPr lang="en-GB" sz="4000">
                <a:cs typeface="Calibri"/>
              </a:rPr>
              <a:t>Name: ___________________________</a:t>
            </a:r>
          </a:p>
          <a:p>
            <a:r>
              <a:rPr lang="en-GB" sz="4000">
                <a:cs typeface="Calibri"/>
              </a:rPr>
              <a:t>Class: ___________________________</a:t>
            </a:r>
          </a:p>
          <a:p>
            <a:r>
              <a:rPr lang="en-GB" sz="4000">
                <a:cs typeface="Calibri"/>
              </a:rPr>
              <a:t>Teacher: ___________________________</a:t>
            </a:r>
            <a:endParaRPr lang="en-GB" sz="4000"/>
          </a:p>
        </p:txBody>
      </p:sp>
      <p:pic>
        <p:nvPicPr>
          <p:cNvPr id="4" name="Picture 3" descr="A logo of a college&#10;&#10;Description automatically generated">
            <a:extLst>
              <a:ext uri="{FF2B5EF4-FFF2-40B4-BE49-F238E27FC236}">
                <a16:creationId xmlns:a16="http://schemas.microsoft.com/office/drawing/2014/main" id="{F41A02F5-E00F-4A99-57C2-E338086C321E}"/>
              </a:ext>
            </a:extLst>
          </p:cNvPr>
          <p:cNvPicPr>
            <a:picLocks noChangeAspect="1"/>
          </p:cNvPicPr>
          <p:nvPr/>
        </p:nvPicPr>
        <p:blipFill>
          <a:blip r:embed="rId2"/>
          <a:stretch>
            <a:fillRect/>
          </a:stretch>
        </p:blipFill>
        <p:spPr>
          <a:xfrm>
            <a:off x="9472893" y="50426"/>
            <a:ext cx="2715185" cy="2734235"/>
          </a:xfrm>
          <a:prstGeom prst="rect">
            <a:avLst/>
          </a:prstGeom>
        </p:spPr>
      </p:pic>
    </p:spTree>
    <p:extLst>
      <p:ext uri="{BB962C8B-B14F-4D97-AF65-F5344CB8AC3E}">
        <p14:creationId xmlns:p14="http://schemas.microsoft.com/office/powerpoint/2010/main" val="1159631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9309723" y="81242"/>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5  </a:t>
            </a:r>
            <a:endParaRPr lang="en-GB" sz="4400"/>
          </a:p>
        </p:txBody>
      </p:sp>
      <p:sp>
        <p:nvSpPr>
          <p:cNvPr id="7" name="TextBox 6">
            <a:extLst>
              <a:ext uri="{FF2B5EF4-FFF2-40B4-BE49-F238E27FC236}">
                <a16:creationId xmlns:a16="http://schemas.microsoft.com/office/drawing/2014/main" id="{70E56CD9-7772-F307-FAEA-369C7B7AF816}"/>
              </a:ext>
            </a:extLst>
          </p:cNvPr>
          <p:cNvSpPr txBox="1"/>
          <p:nvPr/>
        </p:nvSpPr>
        <p:spPr>
          <a:xfrm>
            <a:off x="10759632" y="-1402"/>
            <a:ext cx="614083"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T</a:t>
            </a:r>
          </a:p>
          <a:p>
            <a:r>
              <a:rPr lang="en-GB" sz="3200">
                <a:cs typeface="Calibri"/>
              </a:rPr>
              <a:t>O</a:t>
            </a:r>
          </a:p>
          <a:p>
            <a:r>
              <a:rPr lang="en-GB" sz="3200">
                <a:cs typeface="Calibri"/>
              </a:rPr>
              <a:t>O</a:t>
            </a:r>
          </a:p>
          <a:p>
            <a:r>
              <a:rPr lang="en-GB" sz="3200">
                <a:cs typeface="Calibri"/>
              </a:rPr>
              <a:t>L</a:t>
            </a:r>
          </a:p>
          <a:p>
            <a:r>
              <a:rPr lang="en-GB" sz="3200">
                <a:cs typeface="Calibri"/>
              </a:rPr>
              <a:t>S</a:t>
            </a:r>
          </a:p>
          <a:p>
            <a:endParaRPr lang="en-GB" sz="3200"/>
          </a:p>
          <a:p>
            <a:endParaRPr lang="en-GB" sz="3200">
              <a:cs typeface="Calibri"/>
            </a:endParaRPr>
          </a:p>
          <a:p>
            <a:endParaRPr lang="en-US">
              <a:cs typeface="Calibri"/>
            </a:endParaRPr>
          </a:p>
          <a:p>
            <a:endParaRPr lang="en-GB" sz="3200">
              <a:cs typeface="Calibri"/>
            </a:endParaRPr>
          </a:p>
        </p:txBody>
      </p:sp>
      <p:sp>
        <p:nvSpPr>
          <p:cNvPr id="4" name="TextBox 3">
            <a:extLst>
              <a:ext uri="{FF2B5EF4-FFF2-40B4-BE49-F238E27FC236}">
                <a16:creationId xmlns:a16="http://schemas.microsoft.com/office/drawing/2014/main" id="{3181AC27-8D21-3FF4-1120-52BFC8284222}"/>
              </a:ext>
            </a:extLst>
          </p:cNvPr>
          <p:cNvSpPr txBox="1"/>
          <p:nvPr/>
        </p:nvSpPr>
        <p:spPr>
          <a:xfrm>
            <a:off x="11248074" y="-50616"/>
            <a:ext cx="1107142"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E</a:t>
            </a:r>
            <a:endParaRPr lang="en-US" sz="3200"/>
          </a:p>
          <a:p>
            <a:r>
              <a:rPr lang="en-GB" sz="3200"/>
              <a:t>Q</a:t>
            </a:r>
            <a:endParaRPr lang="en-US"/>
          </a:p>
          <a:p>
            <a:r>
              <a:rPr lang="en-GB" sz="3200">
                <a:cs typeface="Calibri"/>
              </a:rPr>
              <a:t>U</a:t>
            </a:r>
          </a:p>
          <a:p>
            <a:r>
              <a:rPr lang="en-GB" sz="3200">
                <a:cs typeface="Calibri"/>
              </a:rPr>
              <a:t>I</a:t>
            </a:r>
          </a:p>
          <a:p>
            <a:r>
              <a:rPr lang="en-GB" sz="3200">
                <a:cs typeface="Calibri"/>
              </a:rPr>
              <a:t>P</a:t>
            </a:r>
          </a:p>
          <a:p>
            <a:r>
              <a:rPr lang="en-GB" sz="3200">
                <a:cs typeface="Calibri"/>
              </a:rPr>
              <a:t>M</a:t>
            </a:r>
          </a:p>
          <a:p>
            <a:r>
              <a:rPr lang="en-GB" sz="3200">
                <a:cs typeface="Calibri"/>
              </a:rPr>
              <a:t>E</a:t>
            </a:r>
          </a:p>
          <a:p>
            <a:r>
              <a:rPr lang="en-GB" sz="3200">
                <a:cs typeface="Calibri"/>
              </a:rPr>
              <a:t>N</a:t>
            </a:r>
          </a:p>
          <a:p>
            <a:r>
              <a:rPr lang="en-GB" sz="3200">
                <a:cs typeface="Calibri"/>
              </a:rPr>
              <a:t>T</a:t>
            </a:r>
          </a:p>
          <a:p>
            <a:endParaRPr lang="en-GB" sz="3200">
              <a:cs typeface="Calibri"/>
            </a:endParaRPr>
          </a:p>
          <a:p>
            <a:r>
              <a:rPr lang="en-GB" sz="3200"/>
              <a:t> </a:t>
            </a:r>
            <a:r>
              <a:rPr lang="en-GB" sz="3200">
                <a:cs typeface="Calibri"/>
              </a:rPr>
              <a:t>​</a:t>
            </a:r>
            <a:endParaRPr lang="en-GB">
              <a:cs typeface="Calibri"/>
            </a:endParaRPr>
          </a:p>
        </p:txBody>
      </p:sp>
      <p:sp>
        <p:nvSpPr>
          <p:cNvPr id="2" name="TextBox 1">
            <a:extLst>
              <a:ext uri="{FF2B5EF4-FFF2-40B4-BE49-F238E27FC236}">
                <a16:creationId xmlns:a16="http://schemas.microsoft.com/office/drawing/2014/main" id="{035D57D6-23E8-C5A6-FE2A-EF81D180884F}"/>
              </a:ext>
            </a:extLst>
          </p:cNvPr>
          <p:cNvSpPr txBox="1"/>
          <p:nvPr/>
        </p:nvSpPr>
        <p:spPr>
          <a:xfrm>
            <a:off x="11747106" y="6725"/>
            <a:ext cx="681318" cy="40542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Segoe UI"/>
              </a:rPr>
              <a:t>M</a:t>
            </a:r>
          </a:p>
          <a:p>
            <a:r>
              <a:rPr lang="en-US" sz="3200">
                <a:cs typeface="Segoe UI"/>
              </a:rPr>
              <a:t>A</a:t>
            </a:r>
          </a:p>
          <a:p>
            <a:r>
              <a:rPr lang="en-US" sz="3200">
                <a:cs typeface="Segoe UI"/>
              </a:rPr>
              <a:t>C</a:t>
            </a:r>
          </a:p>
          <a:p>
            <a:r>
              <a:rPr lang="en-US" sz="3200">
                <a:cs typeface="Segoe UI"/>
              </a:rPr>
              <a:t>H</a:t>
            </a:r>
          </a:p>
          <a:p>
            <a:r>
              <a:rPr lang="en-US" sz="3200">
                <a:cs typeface="Segoe UI"/>
              </a:rPr>
              <a:t>I</a:t>
            </a:r>
          </a:p>
          <a:p>
            <a:r>
              <a:rPr lang="en-US" sz="3200">
                <a:cs typeface="Segoe UI"/>
              </a:rPr>
              <a:t>N</a:t>
            </a:r>
          </a:p>
          <a:p>
            <a:r>
              <a:rPr lang="en-US" sz="3200">
                <a:cs typeface="Segoe UI"/>
              </a:rPr>
              <a:t>E</a:t>
            </a:r>
          </a:p>
          <a:p>
            <a:r>
              <a:rPr lang="en-US" sz="3200">
                <a:cs typeface="Segoe UI"/>
              </a:rPr>
              <a:t>S</a:t>
            </a:r>
          </a:p>
        </p:txBody>
      </p:sp>
      <p:pic>
        <p:nvPicPr>
          <p:cNvPr id="3" name="Picture 2" descr="A screenshot of a tool list&#10;&#10;Description automatically generated">
            <a:extLst>
              <a:ext uri="{FF2B5EF4-FFF2-40B4-BE49-F238E27FC236}">
                <a16:creationId xmlns:a16="http://schemas.microsoft.com/office/drawing/2014/main" id="{4869C74B-A003-8C6E-BE26-64B73FB08C93}"/>
              </a:ext>
            </a:extLst>
          </p:cNvPr>
          <p:cNvPicPr>
            <a:picLocks noChangeAspect="1"/>
          </p:cNvPicPr>
          <p:nvPr/>
        </p:nvPicPr>
        <p:blipFill>
          <a:blip r:embed="rId2"/>
          <a:stretch>
            <a:fillRect/>
          </a:stretch>
        </p:blipFill>
        <p:spPr>
          <a:xfrm>
            <a:off x="62163" y="86145"/>
            <a:ext cx="9059778" cy="6775946"/>
          </a:xfrm>
          <a:prstGeom prst="rect">
            <a:avLst/>
          </a:prstGeom>
        </p:spPr>
      </p:pic>
      <p:sp>
        <p:nvSpPr>
          <p:cNvPr id="8" name="TextBox 7">
            <a:extLst>
              <a:ext uri="{FF2B5EF4-FFF2-40B4-BE49-F238E27FC236}">
                <a16:creationId xmlns:a16="http://schemas.microsoft.com/office/drawing/2014/main" id="{D565450E-9D7E-622D-5BEA-B017BC269403}"/>
              </a:ext>
            </a:extLst>
          </p:cNvPr>
          <p:cNvSpPr txBox="1"/>
          <p:nvPr/>
        </p:nvSpPr>
        <p:spPr>
          <a:xfrm>
            <a:off x="8355106" y="4052047"/>
            <a:ext cx="396464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Drilling </a:t>
            </a:r>
            <a:endParaRPr lang="en-US" dirty="0">
              <a:cs typeface="Calibri" panose="020F0502020204030204"/>
            </a:endParaRPr>
          </a:p>
          <a:p>
            <a:pPr marL="171450" indent="-171450">
              <a:buFont typeface="Arial"/>
              <a:buChar char="•"/>
            </a:pPr>
            <a:r>
              <a:rPr lang="en-US" sz="1100" dirty="0"/>
              <a:t>Cordless drills can be used on construction sites because they use a battery, they are portable and light enough to carry around.​</a:t>
            </a:r>
            <a:endParaRPr lang="en-US">
              <a:cs typeface="Calibri"/>
            </a:endParaRPr>
          </a:p>
          <a:p>
            <a:pPr marL="171450" indent="-171450">
              <a:buFont typeface="Arial"/>
              <a:buChar char="•"/>
            </a:pPr>
            <a:r>
              <a:rPr lang="en-US" sz="1100" dirty="0"/>
              <a:t>Pillar drills are fixed machines used in workshops, they can apply force, be used on a range of materials, and are good for creating holes in harder materials (such as mild steel). The distance between the drill bit and the bed can be very large, which means there is space for bigger materials.</a:t>
            </a:r>
            <a:endParaRPr lang="en-US" sz="1100" dirty="0">
              <a:cs typeface="Calibri"/>
            </a:endParaRPr>
          </a:p>
          <a:p>
            <a:pPr marL="171450" indent="-171450">
              <a:buFont typeface="Arial"/>
              <a:buChar char="•"/>
            </a:pPr>
            <a:r>
              <a:rPr lang="en-US" sz="1100" dirty="0">
                <a:ea typeface="+mn-lt"/>
                <a:cs typeface="+mn-lt"/>
              </a:rPr>
              <a:t>Bench drills have a smaller distance from the drill bit to the table and are fixed to a bench. This means there is less space for large workpieces. </a:t>
            </a:r>
          </a:p>
          <a:p>
            <a:pPr marL="171450" indent="-171450">
              <a:buFont typeface="Arial"/>
              <a:buChar char="•"/>
            </a:pPr>
            <a:r>
              <a:rPr lang="en-US" sz="1100" dirty="0">
                <a:ea typeface="+mn-lt"/>
                <a:cs typeface="+mn-lt"/>
              </a:rPr>
              <a:t>Bench drills and pillar drills are used to create holes in hard materials, so work-holding devices, such as a G-clamp or machine vice should be used to stop work falling onto the machine operator’s foot.</a:t>
            </a:r>
            <a:endParaRPr lang="en-US" sz="1100">
              <a:cs typeface="Calibri" panose="020F0502020204030204"/>
            </a:endParaRPr>
          </a:p>
        </p:txBody>
      </p:sp>
    </p:spTree>
    <p:extLst>
      <p:ext uri="{BB962C8B-B14F-4D97-AF65-F5344CB8AC3E}">
        <p14:creationId xmlns:p14="http://schemas.microsoft.com/office/powerpoint/2010/main" val="54958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676841" y="148477"/>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5  </a:t>
            </a:r>
            <a:endParaRPr lang="en-GB" sz="4400"/>
          </a:p>
        </p:txBody>
      </p:sp>
      <p:pic>
        <p:nvPicPr>
          <p:cNvPr id="5" name="Picture 4" descr="A close-up of a tool&#10;&#10;Description automatically generated">
            <a:extLst>
              <a:ext uri="{FF2B5EF4-FFF2-40B4-BE49-F238E27FC236}">
                <a16:creationId xmlns:a16="http://schemas.microsoft.com/office/drawing/2014/main" id="{5C2FE40B-5FED-74FC-AB70-9600CC421F79}"/>
              </a:ext>
            </a:extLst>
          </p:cNvPr>
          <p:cNvPicPr>
            <a:picLocks noChangeAspect="1"/>
          </p:cNvPicPr>
          <p:nvPr/>
        </p:nvPicPr>
        <p:blipFill>
          <a:blip r:embed="rId2"/>
          <a:stretch>
            <a:fillRect/>
          </a:stretch>
        </p:blipFill>
        <p:spPr>
          <a:xfrm>
            <a:off x="62163" y="53609"/>
            <a:ext cx="9180094" cy="6830991"/>
          </a:xfrm>
          <a:prstGeom prst="rect">
            <a:avLst/>
          </a:prstGeom>
        </p:spPr>
      </p:pic>
      <p:pic>
        <p:nvPicPr>
          <p:cNvPr id="2" name="Picture 1" descr="A group of screws and screwdrivers&#10;&#10;Description automatically generated">
            <a:extLst>
              <a:ext uri="{FF2B5EF4-FFF2-40B4-BE49-F238E27FC236}">
                <a16:creationId xmlns:a16="http://schemas.microsoft.com/office/drawing/2014/main" id="{01DACB1E-AAEB-4AE2-83DE-7645B40462AA}"/>
              </a:ext>
            </a:extLst>
          </p:cNvPr>
          <p:cNvPicPr>
            <a:picLocks noChangeAspect="1"/>
          </p:cNvPicPr>
          <p:nvPr/>
        </p:nvPicPr>
        <p:blipFill>
          <a:blip r:embed="rId3"/>
          <a:stretch>
            <a:fillRect/>
          </a:stretch>
        </p:blipFill>
        <p:spPr>
          <a:xfrm>
            <a:off x="9240371" y="916081"/>
            <a:ext cx="2743200" cy="2000250"/>
          </a:xfrm>
          <a:prstGeom prst="rect">
            <a:avLst/>
          </a:prstGeom>
        </p:spPr>
      </p:pic>
    </p:spTree>
    <p:extLst>
      <p:ext uri="{BB962C8B-B14F-4D97-AF65-F5344CB8AC3E}">
        <p14:creationId xmlns:p14="http://schemas.microsoft.com/office/powerpoint/2010/main" val="266919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636737" y="78293"/>
            <a:ext cx="150413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cs typeface="Calibri"/>
              </a:rPr>
              <a:t>CA 3/ CA6  </a:t>
            </a:r>
            <a:endParaRPr lang="en-GB" sz="4400" dirty="0"/>
          </a:p>
        </p:txBody>
      </p:sp>
      <p:sp>
        <p:nvSpPr>
          <p:cNvPr id="4" name="TextBox 3">
            <a:extLst>
              <a:ext uri="{FF2B5EF4-FFF2-40B4-BE49-F238E27FC236}">
                <a16:creationId xmlns:a16="http://schemas.microsoft.com/office/drawing/2014/main" id="{3181AC27-8D21-3FF4-1120-52BFC8284222}"/>
              </a:ext>
            </a:extLst>
          </p:cNvPr>
          <p:cNvSpPr txBox="1"/>
          <p:nvPr/>
        </p:nvSpPr>
        <p:spPr>
          <a:xfrm>
            <a:off x="10879460" y="1425612"/>
            <a:ext cx="2743200"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E</a:t>
            </a:r>
            <a:endParaRPr lang="en-US" sz="3200"/>
          </a:p>
          <a:p>
            <a:r>
              <a:rPr lang="en-GB" sz="3200"/>
              <a:t>N</a:t>
            </a:r>
            <a:endParaRPr lang="en-US" sz="3200"/>
          </a:p>
          <a:p>
            <a:r>
              <a:rPr lang="en-GB" sz="3200"/>
              <a:t>G</a:t>
            </a:r>
            <a:endParaRPr lang="en-US" sz="3200"/>
          </a:p>
          <a:p>
            <a:r>
              <a:rPr lang="en-GB" sz="3200"/>
              <a:t>I</a:t>
            </a:r>
            <a:endParaRPr lang="en-US" sz="3200"/>
          </a:p>
          <a:p>
            <a:r>
              <a:rPr lang="en-GB" sz="3200"/>
              <a:t>N</a:t>
            </a:r>
            <a:endParaRPr lang="en-US" sz="3200"/>
          </a:p>
          <a:p>
            <a:r>
              <a:rPr lang="en-GB" sz="3200"/>
              <a:t>E</a:t>
            </a:r>
            <a:endParaRPr lang="en-US" sz="3200"/>
          </a:p>
          <a:p>
            <a:r>
              <a:rPr lang="en-GB" sz="3200"/>
              <a:t>E</a:t>
            </a:r>
            <a:endParaRPr lang="en-US" sz="3200"/>
          </a:p>
          <a:p>
            <a:r>
              <a:rPr lang="en-GB" sz="3200"/>
              <a:t>R</a:t>
            </a:r>
            <a:endParaRPr lang="en-US" sz="3200">
              <a:cs typeface="Calibri"/>
            </a:endParaRPr>
          </a:p>
          <a:p>
            <a:r>
              <a:rPr lang="en-GB" sz="3200"/>
              <a:t>I</a:t>
            </a:r>
            <a:endParaRPr lang="en-US" sz="3200">
              <a:cs typeface="Calibri"/>
            </a:endParaRPr>
          </a:p>
          <a:p>
            <a:r>
              <a:rPr lang="en-GB" sz="3200"/>
              <a:t>N</a:t>
            </a:r>
            <a:endParaRPr lang="en-US" sz="3200">
              <a:cs typeface="Calibri"/>
            </a:endParaRPr>
          </a:p>
          <a:p>
            <a:r>
              <a:rPr lang="en-GB" sz="3200"/>
              <a:t>G </a:t>
            </a:r>
            <a:endParaRPr lang="en-US" sz="3200">
              <a:cs typeface="Calibri"/>
            </a:endParaRPr>
          </a:p>
          <a:p>
            <a:endParaRPr lang="en-GB" sz="3200">
              <a:cs typeface="Calibri"/>
            </a:endParaRPr>
          </a:p>
          <a:p>
            <a:r>
              <a:rPr lang="en-GB" sz="3200"/>
              <a:t> </a:t>
            </a:r>
            <a:r>
              <a:rPr lang="en-GB" sz="3200">
                <a:cs typeface="Calibri"/>
              </a:rPr>
              <a:t>​</a:t>
            </a:r>
            <a:endParaRPr lang="en-GB">
              <a:cs typeface="Calibri"/>
            </a:endParaRPr>
          </a:p>
        </p:txBody>
      </p:sp>
      <p:sp>
        <p:nvSpPr>
          <p:cNvPr id="2" name="TextBox 1">
            <a:extLst>
              <a:ext uri="{FF2B5EF4-FFF2-40B4-BE49-F238E27FC236}">
                <a16:creationId xmlns:a16="http://schemas.microsoft.com/office/drawing/2014/main" id="{035D57D6-23E8-C5A6-FE2A-EF81D180884F}"/>
              </a:ext>
            </a:extLst>
          </p:cNvPr>
          <p:cNvSpPr txBox="1"/>
          <p:nvPr/>
        </p:nvSpPr>
        <p:spPr>
          <a:xfrm>
            <a:off x="11424628" y="1540382"/>
            <a:ext cx="27432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D</a:t>
            </a:r>
            <a:r>
              <a:rPr lang="en-US" sz="3200">
                <a:cs typeface="Segoe UI"/>
              </a:rPr>
              <a:t>​</a:t>
            </a:r>
          </a:p>
          <a:p>
            <a:r>
              <a:rPr lang="en-GB" sz="3200">
                <a:cs typeface="Segoe UI"/>
              </a:rPr>
              <a:t>R</a:t>
            </a:r>
            <a:r>
              <a:rPr lang="en-US" sz="3200">
                <a:cs typeface="Segoe UI"/>
              </a:rPr>
              <a:t>​</a:t>
            </a:r>
          </a:p>
          <a:p>
            <a:r>
              <a:rPr lang="en-GB" sz="3200">
                <a:cs typeface="Segoe UI"/>
              </a:rPr>
              <a:t>A</a:t>
            </a:r>
            <a:r>
              <a:rPr lang="en-US" sz="3200">
                <a:cs typeface="Segoe UI"/>
              </a:rPr>
              <a:t>​</a:t>
            </a:r>
          </a:p>
          <a:p>
            <a:r>
              <a:rPr lang="en-GB" sz="3200">
                <a:cs typeface="Segoe UI"/>
              </a:rPr>
              <a:t>W</a:t>
            </a:r>
            <a:r>
              <a:rPr lang="en-US" sz="3200">
                <a:cs typeface="Segoe UI"/>
              </a:rPr>
              <a:t>​</a:t>
            </a:r>
          </a:p>
          <a:p>
            <a:r>
              <a:rPr lang="en-GB" sz="3200">
                <a:cs typeface="Segoe UI"/>
              </a:rPr>
              <a:t>I</a:t>
            </a:r>
            <a:r>
              <a:rPr lang="en-US" sz="3200">
                <a:cs typeface="Segoe UI"/>
              </a:rPr>
              <a:t>​</a:t>
            </a:r>
          </a:p>
          <a:p>
            <a:r>
              <a:rPr lang="en-GB" sz="3200">
                <a:cs typeface="Segoe UI"/>
              </a:rPr>
              <a:t>N</a:t>
            </a:r>
            <a:r>
              <a:rPr lang="en-US" sz="3200">
                <a:cs typeface="Segoe UI"/>
              </a:rPr>
              <a:t>​</a:t>
            </a:r>
          </a:p>
          <a:p>
            <a:r>
              <a:rPr lang="en-GB" sz="3200">
                <a:cs typeface="Segoe UI"/>
              </a:rPr>
              <a:t>G</a:t>
            </a:r>
            <a:r>
              <a:rPr lang="en-US" sz="3200">
                <a:cs typeface="Segoe UI"/>
              </a:rPr>
              <a:t>​</a:t>
            </a:r>
          </a:p>
          <a:p>
            <a:r>
              <a:rPr lang="en-GB" sz="3200">
                <a:cs typeface="Segoe UI"/>
              </a:rPr>
              <a:t>S</a:t>
            </a:r>
            <a:r>
              <a:rPr lang="en-US" sz="3200">
                <a:cs typeface="Segoe UI"/>
              </a:rPr>
              <a:t>​</a:t>
            </a:r>
          </a:p>
        </p:txBody>
      </p:sp>
      <p:pic>
        <p:nvPicPr>
          <p:cNvPr id="3" name="Picture 2" descr="A drawing of different shapes and sizes&#10;&#10;Description automatically generated">
            <a:extLst>
              <a:ext uri="{FF2B5EF4-FFF2-40B4-BE49-F238E27FC236}">
                <a16:creationId xmlns:a16="http://schemas.microsoft.com/office/drawing/2014/main" id="{99F41C6C-FE9B-184F-798F-91B12F21E943}"/>
              </a:ext>
            </a:extLst>
          </p:cNvPr>
          <p:cNvPicPr>
            <a:picLocks noChangeAspect="1"/>
          </p:cNvPicPr>
          <p:nvPr/>
        </p:nvPicPr>
        <p:blipFill>
          <a:blip r:embed="rId2"/>
          <a:stretch>
            <a:fillRect/>
          </a:stretch>
        </p:blipFill>
        <p:spPr>
          <a:xfrm>
            <a:off x="102268" y="56873"/>
            <a:ext cx="3535278" cy="2252465"/>
          </a:xfrm>
          <a:prstGeom prst="rect">
            <a:avLst/>
          </a:prstGeom>
        </p:spPr>
      </p:pic>
      <p:pic>
        <p:nvPicPr>
          <p:cNvPr id="8" name="Picture 7" descr="A white background with black text&#10;&#10;Description automatically generated">
            <a:extLst>
              <a:ext uri="{FF2B5EF4-FFF2-40B4-BE49-F238E27FC236}">
                <a16:creationId xmlns:a16="http://schemas.microsoft.com/office/drawing/2014/main" id="{97F77906-7592-2DF1-1EC7-C132FA5D9EC2}"/>
              </a:ext>
            </a:extLst>
          </p:cNvPr>
          <p:cNvPicPr>
            <a:picLocks noChangeAspect="1"/>
          </p:cNvPicPr>
          <p:nvPr/>
        </p:nvPicPr>
        <p:blipFill>
          <a:blip r:embed="rId3"/>
          <a:stretch>
            <a:fillRect/>
          </a:stretch>
        </p:blipFill>
        <p:spPr>
          <a:xfrm>
            <a:off x="4403558" y="2936063"/>
            <a:ext cx="5861384" cy="1236531"/>
          </a:xfrm>
          <a:prstGeom prst="rect">
            <a:avLst/>
          </a:prstGeom>
        </p:spPr>
      </p:pic>
      <p:pic>
        <p:nvPicPr>
          <p:cNvPr id="9" name="Picture 8" descr="A screenshot of a diagram&#10;&#10;Description automatically generated">
            <a:extLst>
              <a:ext uri="{FF2B5EF4-FFF2-40B4-BE49-F238E27FC236}">
                <a16:creationId xmlns:a16="http://schemas.microsoft.com/office/drawing/2014/main" id="{2EFB4CD0-257E-7DFC-7463-618AD32AF907}"/>
              </a:ext>
            </a:extLst>
          </p:cNvPr>
          <p:cNvPicPr>
            <a:picLocks noChangeAspect="1"/>
          </p:cNvPicPr>
          <p:nvPr/>
        </p:nvPicPr>
        <p:blipFill>
          <a:blip r:embed="rId4"/>
          <a:stretch>
            <a:fillRect/>
          </a:stretch>
        </p:blipFill>
        <p:spPr>
          <a:xfrm>
            <a:off x="102268" y="2242444"/>
            <a:ext cx="4237121" cy="4528770"/>
          </a:xfrm>
          <a:prstGeom prst="rect">
            <a:avLst/>
          </a:prstGeom>
        </p:spPr>
      </p:pic>
      <p:pic>
        <p:nvPicPr>
          <p:cNvPr id="12" name="Picture 11" descr="A white background with black text&#10;&#10;Description automatically generated">
            <a:extLst>
              <a:ext uri="{FF2B5EF4-FFF2-40B4-BE49-F238E27FC236}">
                <a16:creationId xmlns:a16="http://schemas.microsoft.com/office/drawing/2014/main" id="{BD008FA7-465B-A463-74A4-12D1AEE9D63C}"/>
              </a:ext>
            </a:extLst>
          </p:cNvPr>
          <p:cNvPicPr>
            <a:picLocks noChangeAspect="1"/>
          </p:cNvPicPr>
          <p:nvPr/>
        </p:nvPicPr>
        <p:blipFill>
          <a:blip r:embed="rId5"/>
          <a:stretch>
            <a:fillRect/>
          </a:stretch>
        </p:blipFill>
        <p:spPr>
          <a:xfrm>
            <a:off x="4343400" y="107728"/>
            <a:ext cx="6292515" cy="2832546"/>
          </a:xfrm>
          <a:prstGeom prst="rect">
            <a:avLst/>
          </a:prstGeom>
        </p:spPr>
      </p:pic>
      <p:pic>
        <p:nvPicPr>
          <p:cNvPr id="13" name="Picture 12" descr="A white rectangular box with black text&#10;&#10;Description automatically generated">
            <a:extLst>
              <a:ext uri="{FF2B5EF4-FFF2-40B4-BE49-F238E27FC236}">
                <a16:creationId xmlns:a16="http://schemas.microsoft.com/office/drawing/2014/main" id="{A0855089-A9A4-7F24-3BCE-19B82F1CCFB5}"/>
              </a:ext>
            </a:extLst>
          </p:cNvPr>
          <p:cNvPicPr>
            <a:picLocks noChangeAspect="1"/>
          </p:cNvPicPr>
          <p:nvPr/>
        </p:nvPicPr>
        <p:blipFill>
          <a:blip r:embed="rId6"/>
          <a:stretch>
            <a:fillRect/>
          </a:stretch>
        </p:blipFill>
        <p:spPr>
          <a:xfrm>
            <a:off x="4541807" y="4170934"/>
            <a:ext cx="4145755" cy="2655588"/>
          </a:xfrm>
          <a:prstGeom prst="rect">
            <a:avLst/>
          </a:prstGeom>
        </p:spPr>
      </p:pic>
    </p:spTree>
    <p:extLst>
      <p:ext uri="{BB962C8B-B14F-4D97-AF65-F5344CB8AC3E}">
        <p14:creationId xmlns:p14="http://schemas.microsoft.com/office/powerpoint/2010/main" val="4239450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648B52-28CC-7F7F-DDFA-8D388CA7F02D}"/>
              </a:ext>
            </a:extLst>
          </p:cNvPr>
          <p:cNvPicPr>
            <a:picLocks noChangeAspect="1"/>
          </p:cNvPicPr>
          <p:nvPr/>
        </p:nvPicPr>
        <p:blipFill rotWithShape="1">
          <a:blip r:embed="rId2"/>
          <a:srcRect l="-103" r="-290" b="3135"/>
          <a:stretch/>
        </p:blipFill>
        <p:spPr>
          <a:xfrm>
            <a:off x="891" y="-2005"/>
            <a:ext cx="3473792" cy="5889333"/>
          </a:xfrm>
          <a:prstGeom prst="rect">
            <a:avLst/>
          </a:prstGeom>
        </p:spPr>
      </p:pic>
      <p:sp>
        <p:nvSpPr>
          <p:cNvPr id="7" name="TextBox 6">
            <a:extLst>
              <a:ext uri="{FF2B5EF4-FFF2-40B4-BE49-F238E27FC236}">
                <a16:creationId xmlns:a16="http://schemas.microsoft.com/office/drawing/2014/main" id="{CE540CA3-C3EB-802F-4DBA-F8130A8E3B7D}"/>
              </a:ext>
            </a:extLst>
          </p:cNvPr>
          <p:cNvSpPr txBox="1"/>
          <p:nvPr/>
        </p:nvSpPr>
        <p:spPr>
          <a:xfrm>
            <a:off x="2005" y="5987716"/>
            <a:ext cx="346509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GB" sz="1200">
                <a:latin typeface="Arial"/>
                <a:cs typeface="Segoe UI"/>
              </a:rPr>
              <a:t>To convert millimetres to inches, divide by 25.4.</a:t>
            </a:r>
            <a:r>
              <a:rPr lang="en-US" sz="1200">
                <a:latin typeface="Arial"/>
                <a:cs typeface="Segoe UI"/>
              </a:rPr>
              <a:t>​</a:t>
            </a:r>
            <a:endParaRPr lang="en-US" sz="1200">
              <a:cs typeface="Calibri"/>
            </a:endParaRPr>
          </a:p>
          <a:p>
            <a:pPr marL="342900" indent="-342900">
              <a:buFont typeface="Arial" panose="020B0604020202020204" pitchFamily="34" charset="0"/>
              <a:buChar char="•"/>
            </a:pPr>
            <a:r>
              <a:rPr lang="en-GB" sz="1200">
                <a:latin typeface="Arial"/>
                <a:cs typeface="Segoe UI"/>
              </a:rPr>
              <a:t>To convert inches to millimetre, multiply by 25.4.</a:t>
            </a:r>
          </a:p>
        </p:txBody>
      </p:sp>
      <p:pic>
        <p:nvPicPr>
          <p:cNvPr id="9" name="Picture 8" descr="A screenshot of a computer&#10;&#10;Description automatically generated">
            <a:extLst>
              <a:ext uri="{FF2B5EF4-FFF2-40B4-BE49-F238E27FC236}">
                <a16:creationId xmlns:a16="http://schemas.microsoft.com/office/drawing/2014/main" id="{EC3BA165-6B97-7A43-C7C0-DFEDEBEADC47}"/>
              </a:ext>
            </a:extLst>
          </p:cNvPr>
          <p:cNvPicPr>
            <a:picLocks noChangeAspect="1"/>
          </p:cNvPicPr>
          <p:nvPr/>
        </p:nvPicPr>
        <p:blipFill>
          <a:blip r:embed="rId3"/>
          <a:stretch>
            <a:fillRect/>
          </a:stretch>
        </p:blipFill>
        <p:spPr>
          <a:xfrm>
            <a:off x="4052637" y="53963"/>
            <a:ext cx="6412831" cy="4792117"/>
          </a:xfrm>
          <a:prstGeom prst="rect">
            <a:avLst/>
          </a:prstGeom>
        </p:spPr>
      </p:pic>
      <p:pic>
        <p:nvPicPr>
          <p:cNvPr id="3" name="Picture 2" descr="A diagram of a circle and a circle with a square and a circle with a circle with a circle with a circle with a circle with a circle with a circle with a circle with a circle with&#10;&#10;Description automatically generated">
            <a:extLst>
              <a:ext uri="{FF2B5EF4-FFF2-40B4-BE49-F238E27FC236}">
                <a16:creationId xmlns:a16="http://schemas.microsoft.com/office/drawing/2014/main" id="{73A2BDE2-B408-9AEE-98B5-7E743A7ADF23}"/>
              </a:ext>
            </a:extLst>
          </p:cNvPr>
          <p:cNvPicPr>
            <a:picLocks noChangeAspect="1"/>
          </p:cNvPicPr>
          <p:nvPr/>
        </p:nvPicPr>
        <p:blipFill>
          <a:blip r:embed="rId4"/>
          <a:stretch>
            <a:fillRect/>
          </a:stretch>
        </p:blipFill>
        <p:spPr>
          <a:xfrm>
            <a:off x="3408975" y="3965777"/>
            <a:ext cx="5009147" cy="2535920"/>
          </a:xfrm>
          <a:prstGeom prst="rect">
            <a:avLst/>
          </a:prstGeom>
        </p:spPr>
      </p:pic>
      <p:sp>
        <p:nvSpPr>
          <p:cNvPr id="8" name="TextBox 7">
            <a:extLst>
              <a:ext uri="{FF2B5EF4-FFF2-40B4-BE49-F238E27FC236}">
                <a16:creationId xmlns:a16="http://schemas.microsoft.com/office/drawing/2014/main" id="{E4753CC5-28C6-3142-6108-C635812F879F}"/>
              </a:ext>
            </a:extLst>
          </p:cNvPr>
          <p:cNvSpPr txBox="1"/>
          <p:nvPr/>
        </p:nvSpPr>
        <p:spPr>
          <a:xfrm>
            <a:off x="8420863" y="4949781"/>
            <a:ext cx="3772237"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1200" dirty="0">
                <a:latin typeface="Arial"/>
                <a:cs typeface="Arial"/>
              </a:rPr>
              <a:t>General: There will be slight variation in size when making components. Creating products to an exact measurement is expensive. Using a smaller tolerance means that production will be cheaper. Products will work and be safe.  </a:t>
            </a:r>
            <a:r>
              <a:rPr lang="en-US" sz="1200" dirty="0">
                <a:latin typeface="Arial"/>
                <a:cs typeface="Arial"/>
              </a:rPr>
              <a:t>​</a:t>
            </a:r>
          </a:p>
          <a:p>
            <a:pPr>
              <a:buChar char="•"/>
            </a:pPr>
            <a:r>
              <a:rPr lang="en-GB" sz="1200" dirty="0">
                <a:latin typeface="Arial"/>
                <a:cs typeface="Arial"/>
              </a:rPr>
              <a:t>Specific: A specific or close tolerance is used for specific parts of a design where the size may be more critical. They are used for safety reasons, so parts fit, so they are accurate, so they function correctly and used for location and fit. </a:t>
            </a:r>
          </a:p>
        </p:txBody>
      </p:sp>
      <p:sp>
        <p:nvSpPr>
          <p:cNvPr id="12" name="TextBox 11">
            <a:extLst>
              <a:ext uri="{FF2B5EF4-FFF2-40B4-BE49-F238E27FC236}">
                <a16:creationId xmlns:a16="http://schemas.microsoft.com/office/drawing/2014/main" id="{553AFCE3-1162-2994-4D11-299E9989538B}"/>
              </a:ext>
            </a:extLst>
          </p:cNvPr>
          <p:cNvSpPr txBox="1"/>
          <p:nvPr/>
        </p:nvSpPr>
        <p:spPr>
          <a:xfrm>
            <a:off x="10556526" y="-1918"/>
            <a:ext cx="150413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cs typeface="Calibri"/>
              </a:rPr>
              <a:t>CA 3/ CA6  </a:t>
            </a:r>
            <a:endParaRPr lang="en-GB" sz="4400" dirty="0"/>
          </a:p>
        </p:txBody>
      </p:sp>
      <p:sp>
        <p:nvSpPr>
          <p:cNvPr id="13" name="TextBox 12">
            <a:extLst>
              <a:ext uri="{FF2B5EF4-FFF2-40B4-BE49-F238E27FC236}">
                <a16:creationId xmlns:a16="http://schemas.microsoft.com/office/drawing/2014/main" id="{1668C9D2-7868-51B8-8CC7-A6AA8617FDBF}"/>
              </a:ext>
            </a:extLst>
          </p:cNvPr>
          <p:cNvSpPr txBox="1"/>
          <p:nvPr/>
        </p:nvSpPr>
        <p:spPr>
          <a:xfrm>
            <a:off x="10509584" y="1315452"/>
            <a:ext cx="1590174"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Annotations </a:t>
            </a:r>
            <a:endParaRPr lang="en-US" dirty="0">
              <a:cs typeface="Calibri" panose="020F0502020204030204"/>
            </a:endParaRPr>
          </a:p>
          <a:p>
            <a:pPr marL="171450" indent="-171450">
              <a:buFont typeface="Arial" panose="020B0604020202020204" pitchFamily="34" charset="0"/>
              <a:buChar char="•"/>
            </a:pPr>
            <a:r>
              <a:rPr lang="en-US" sz="1100" dirty="0"/>
              <a:t>The annotation on your picture or diagram could be used to show key detail, sizes and materials and much more.​</a:t>
            </a:r>
            <a:endParaRPr lang="en-US">
              <a:cs typeface="Calibri"/>
            </a:endParaRPr>
          </a:p>
          <a:p>
            <a:pPr marL="171450" indent="-171450">
              <a:buFont typeface="Arial" panose="020B0604020202020204" pitchFamily="34" charset="0"/>
              <a:buChar char="•"/>
            </a:pPr>
            <a:r>
              <a:rPr lang="en-US" sz="1100" dirty="0"/>
              <a:t>The annotations could help you out as a reference for explaining your design ideas. ​</a:t>
            </a:r>
            <a:endParaRPr lang="en-US" sz="1100" dirty="0">
              <a:cs typeface="Calibri" panose="020F0502020204030204"/>
            </a:endParaRPr>
          </a:p>
          <a:p>
            <a:pPr marL="171450" indent="-171450">
              <a:buFont typeface="Arial" panose="020B0604020202020204" pitchFamily="34" charset="0"/>
              <a:buChar char="•"/>
            </a:pPr>
            <a:r>
              <a:rPr lang="en-US" sz="1100" dirty="0"/>
              <a:t>A design engineer can send their sketches to the client, so they may not always be there. The annotations need to be very clear and explain the design idea. </a:t>
            </a:r>
            <a:endParaRPr lang="en-US" sz="1100" dirty="0">
              <a:cs typeface="Calibri" panose="020F0502020204030204"/>
            </a:endParaRPr>
          </a:p>
        </p:txBody>
      </p:sp>
    </p:spTree>
    <p:extLst>
      <p:ext uri="{BB962C8B-B14F-4D97-AF65-F5344CB8AC3E}">
        <p14:creationId xmlns:p14="http://schemas.microsoft.com/office/powerpoint/2010/main" val="91649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676841" y="148477"/>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7  </a:t>
            </a:r>
            <a:endParaRPr lang="en-GB" sz="4400"/>
          </a:p>
        </p:txBody>
      </p:sp>
      <p:sp>
        <p:nvSpPr>
          <p:cNvPr id="7" name="TextBox 6">
            <a:extLst>
              <a:ext uri="{FF2B5EF4-FFF2-40B4-BE49-F238E27FC236}">
                <a16:creationId xmlns:a16="http://schemas.microsoft.com/office/drawing/2014/main" id="{70E56CD9-7772-F307-FAEA-369C7B7AF816}"/>
              </a:ext>
            </a:extLst>
          </p:cNvPr>
          <p:cNvSpPr txBox="1"/>
          <p:nvPr/>
        </p:nvSpPr>
        <p:spPr>
          <a:xfrm>
            <a:off x="10367426" y="917480"/>
            <a:ext cx="614083"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C</a:t>
            </a:r>
            <a:endParaRPr lang="en-US"/>
          </a:p>
          <a:p>
            <a:r>
              <a:rPr lang="en-GB" sz="3200">
                <a:cs typeface="Calibri"/>
              </a:rPr>
              <a:t>A</a:t>
            </a:r>
          </a:p>
          <a:p>
            <a:r>
              <a:rPr lang="en-GB" sz="3200">
                <a:cs typeface="Calibri"/>
              </a:rPr>
              <a:t>D</a:t>
            </a:r>
          </a:p>
          <a:p>
            <a:endParaRPr lang="en-GB" sz="3200">
              <a:cs typeface="Calibri"/>
            </a:endParaRPr>
          </a:p>
          <a:p>
            <a:endParaRPr lang="en-US">
              <a:cs typeface="Calibri"/>
            </a:endParaRPr>
          </a:p>
          <a:p>
            <a:endParaRPr lang="en-GB" sz="3200">
              <a:cs typeface="Calibri"/>
            </a:endParaRPr>
          </a:p>
        </p:txBody>
      </p:sp>
      <p:sp>
        <p:nvSpPr>
          <p:cNvPr id="4" name="TextBox 3">
            <a:extLst>
              <a:ext uri="{FF2B5EF4-FFF2-40B4-BE49-F238E27FC236}">
                <a16:creationId xmlns:a16="http://schemas.microsoft.com/office/drawing/2014/main" id="{3181AC27-8D21-3FF4-1120-52BFC8284222}"/>
              </a:ext>
            </a:extLst>
          </p:cNvPr>
          <p:cNvSpPr txBox="1"/>
          <p:nvPr/>
        </p:nvSpPr>
        <p:spPr>
          <a:xfrm>
            <a:off x="10889486" y="924296"/>
            <a:ext cx="2743200"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E</a:t>
            </a:r>
            <a:endParaRPr lang="en-US" sz="3200"/>
          </a:p>
          <a:p>
            <a:r>
              <a:rPr lang="en-GB" sz="3200"/>
              <a:t>N</a:t>
            </a:r>
            <a:endParaRPr lang="en-US" sz="3200"/>
          </a:p>
          <a:p>
            <a:r>
              <a:rPr lang="en-GB" sz="3200"/>
              <a:t>G</a:t>
            </a:r>
            <a:endParaRPr lang="en-US" sz="3200"/>
          </a:p>
          <a:p>
            <a:r>
              <a:rPr lang="en-GB" sz="3200"/>
              <a:t>I</a:t>
            </a:r>
            <a:endParaRPr lang="en-US" sz="3200"/>
          </a:p>
          <a:p>
            <a:r>
              <a:rPr lang="en-GB" sz="3200"/>
              <a:t>N</a:t>
            </a:r>
            <a:endParaRPr lang="en-US" sz="3200"/>
          </a:p>
          <a:p>
            <a:r>
              <a:rPr lang="en-GB" sz="3200"/>
              <a:t>E</a:t>
            </a:r>
            <a:endParaRPr lang="en-US" sz="3200"/>
          </a:p>
          <a:p>
            <a:r>
              <a:rPr lang="en-GB" sz="3200"/>
              <a:t>E</a:t>
            </a:r>
            <a:endParaRPr lang="en-US" sz="3200"/>
          </a:p>
          <a:p>
            <a:r>
              <a:rPr lang="en-GB" sz="3200"/>
              <a:t>R</a:t>
            </a:r>
            <a:endParaRPr lang="en-US" sz="3200">
              <a:cs typeface="Calibri"/>
            </a:endParaRPr>
          </a:p>
          <a:p>
            <a:r>
              <a:rPr lang="en-GB" sz="3200"/>
              <a:t>I</a:t>
            </a:r>
            <a:endParaRPr lang="en-US" sz="3200">
              <a:cs typeface="Calibri"/>
            </a:endParaRPr>
          </a:p>
          <a:p>
            <a:r>
              <a:rPr lang="en-GB" sz="3200"/>
              <a:t>N</a:t>
            </a:r>
            <a:endParaRPr lang="en-US" sz="3200">
              <a:cs typeface="Calibri"/>
            </a:endParaRPr>
          </a:p>
          <a:p>
            <a:r>
              <a:rPr lang="en-GB" sz="3200"/>
              <a:t>G </a:t>
            </a:r>
            <a:endParaRPr lang="en-US" sz="3200">
              <a:cs typeface="Calibri"/>
            </a:endParaRPr>
          </a:p>
          <a:p>
            <a:endParaRPr lang="en-GB" sz="3200">
              <a:cs typeface="Calibri"/>
            </a:endParaRPr>
          </a:p>
          <a:p>
            <a:r>
              <a:rPr lang="en-GB" sz="3200"/>
              <a:t> </a:t>
            </a:r>
            <a:r>
              <a:rPr lang="en-GB" sz="3200">
                <a:cs typeface="Calibri"/>
              </a:rPr>
              <a:t>​</a:t>
            </a:r>
            <a:endParaRPr lang="en-GB">
              <a:cs typeface="Calibri"/>
            </a:endParaRPr>
          </a:p>
        </p:txBody>
      </p:sp>
      <p:sp>
        <p:nvSpPr>
          <p:cNvPr id="2" name="TextBox 1">
            <a:extLst>
              <a:ext uri="{FF2B5EF4-FFF2-40B4-BE49-F238E27FC236}">
                <a16:creationId xmlns:a16="http://schemas.microsoft.com/office/drawing/2014/main" id="{035D57D6-23E8-C5A6-FE2A-EF81D180884F}"/>
              </a:ext>
            </a:extLst>
          </p:cNvPr>
          <p:cNvSpPr txBox="1"/>
          <p:nvPr/>
        </p:nvSpPr>
        <p:spPr>
          <a:xfrm>
            <a:off x="11524891" y="928777"/>
            <a:ext cx="27432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D</a:t>
            </a:r>
            <a:r>
              <a:rPr lang="en-US" sz="3200">
                <a:cs typeface="Segoe UI"/>
              </a:rPr>
              <a:t>​</a:t>
            </a:r>
          </a:p>
          <a:p>
            <a:r>
              <a:rPr lang="en-GB" sz="3200">
                <a:cs typeface="Segoe UI"/>
              </a:rPr>
              <a:t>R</a:t>
            </a:r>
            <a:r>
              <a:rPr lang="en-US" sz="3200">
                <a:cs typeface="Segoe UI"/>
              </a:rPr>
              <a:t>​</a:t>
            </a:r>
          </a:p>
          <a:p>
            <a:r>
              <a:rPr lang="en-GB" sz="3200">
                <a:cs typeface="Segoe UI"/>
              </a:rPr>
              <a:t>A</a:t>
            </a:r>
            <a:r>
              <a:rPr lang="en-US" sz="3200">
                <a:cs typeface="Segoe UI"/>
              </a:rPr>
              <a:t>​</a:t>
            </a:r>
          </a:p>
          <a:p>
            <a:r>
              <a:rPr lang="en-GB" sz="3200">
                <a:cs typeface="Segoe UI"/>
              </a:rPr>
              <a:t>W</a:t>
            </a:r>
            <a:r>
              <a:rPr lang="en-US" sz="3200">
                <a:cs typeface="Segoe UI"/>
              </a:rPr>
              <a:t>​</a:t>
            </a:r>
          </a:p>
          <a:p>
            <a:r>
              <a:rPr lang="en-GB" sz="3200">
                <a:cs typeface="Segoe UI"/>
              </a:rPr>
              <a:t>I</a:t>
            </a:r>
            <a:r>
              <a:rPr lang="en-US" sz="3200">
                <a:cs typeface="Segoe UI"/>
              </a:rPr>
              <a:t>​</a:t>
            </a:r>
          </a:p>
          <a:p>
            <a:r>
              <a:rPr lang="en-GB" sz="3200">
                <a:cs typeface="Segoe UI"/>
              </a:rPr>
              <a:t>N</a:t>
            </a:r>
            <a:r>
              <a:rPr lang="en-US" sz="3200">
                <a:cs typeface="Segoe UI"/>
              </a:rPr>
              <a:t>​</a:t>
            </a:r>
          </a:p>
          <a:p>
            <a:r>
              <a:rPr lang="en-GB" sz="3200">
                <a:cs typeface="Segoe UI"/>
              </a:rPr>
              <a:t>G</a:t>
            </a:r>
            <a:r>
              <a:rPr lang="en-US" sz="3200">
                <a:cs typeface="Segoe UI"/>
              </a:rPr>
              <a:t>​</a:t>
            </a:r>
          </a:p>
          <a:p>
            <a:r>
              <a:rPr lang="en-GB" sz="3200">
                <a:cs typeface="Segoe UI"/>
              </a:rPr>
              <a:t>S</a:t>
            </a:r>
            <a:r>
              <a:rPr lang="en-US" sz="3200">
                <a:cs typeface="Segoe UI"/>
              </a:rPr>
              <a:t>​</a:t>
            </a:r>
          </a:p>
        </p:txBody>
      </p:sp>
      <p:graphicFrame>
        <p:nvGraphicFramePr>
          <p:cNvPr id="5" name="Table 4">
            <a:extLst>
              <a:ext uri="{FF2B5EF4-FFF2-40B4-BE49-F238E27FC236}">
                <a16:creationId xmlns:a16="http://schemas.microsoft.com/office/drawing/2014/main" id="{E887797F-F869-8D49-957B-F712560467D6}"/>
              </a:ext>
            </a:extLst>
          </p:cNvPr>
          <p:cNvGraphicFramePr>
            <a:graphicFrameLocks noGrp="1"/>
          </p:cNvGraphicFramePr>
          <p:nvPr>
            <p:extLst>
              <p:ext uri="{D42A27DB-BD31-4B8C-83A1-F6EECF244321}">
                <p14:modId xmlns:p14="http://schemas.microsoft.com/office/powerpoint/2010/main" val="1713650318"/>
              </p:ext>
            </p:extLst>
          </p:nvPr>
        </p:nvGraphicFramePr>
        <p:xfrm>
          <a:off x="73953" y="86747"/>
          <a:ext cx="4158106" cy="3200400"/>
        </p:xfrm>
        <a:graphic>
          <a:graphicData uri="http://schemas.openxmlformats.org/drawingml/2006/table">
            <a:tbl>
              <a:tblPr firstRow="1" bandRow="1">
                <a:tableStyleId>{5940675A-B579-460E-94D1-54222C63F5DA}</a:tableStyleId>
              </a:tblPr>
              <a:tblGrid>
                <a:gridCol w="2079053">
                  <a:extLst>
                    <a:ext uri="{9D8B030D-6E8A-4147-A177-3AD203B41FA5}">
                      <a16:colId xmlns:a16="http://schemas.microsoft.com/office/drawing/2014/main" val="385325051"/>
                    </a:ext>
                  </a:extLst>
                </a:gridCol>
                <a:gridCol w="2079053">
                  <a:extLst>
                    <a:ext uri="{9D8B030D-6E8A-4147-A177-3AD203B41FA5}">
                      <a16:colId xmlns:a16="http://schemas.microsoft.com/office/drawing/2014/main" val="1929327433"/>
                    </a:ext>
                  </a:extLst>
                </a:gridCol>
              </a:tblGrid>
              <a:tr h="238124">
                <a:tc gridSpan="2">
                  <a:txBody>
                    <a:bodyPr/>
                    <a:lstStyle/>
                    <a:p>
                      <a:pPr lvl="0">
                        <a:buNone/>
                      </a:pPr>
                      <a:r>
                        <a:rPr lang="en-GB" sz="1200" dirty="0"/>
                        <a:t>CAD (Computer Aided Design </a:t>
                      </a:r>
                    </a:p>
                    <a:p>
                      <a:pPr lvl="0">
                        <a:buNone/>
                      </a:pPr>
                      <a:r>
                        <a:rPr lang="en-GB" sz="1200" b="0" i="0" u="none" strike="noStrike" noProof="0" dirty="0">
                          <a:latin typeface="Calibri"/>
                        </a:rPr>
                        <a:t>CAD allows users to develop and modify their designs. They can also simulate how different materials will look or perform in a particular design.</a:t>
                      </a:r>
                      <a:endParaRPr lang="en-GB" sz="1200" dirty="0"/>
                    </a:p>
                  </a:txBody>
                  <a:tcPr/>
                </a:tc>
                <a:tc hMerge="1">
                  <a:txBody>
                    <a:bodyPr/>
                    <a:lstStyle/>
                    <a:p>
                      <a:endParaRPr lang="en-US"/>
                    </a:p>
                  </a:txBody>
                  <a:tcPr/>
                </a:tc>
                <a:extLst>
                  <a:ext uri="{0D108BD9-81ED-4DB2-BD59-A6C34878D82A}">
                    <a16:rowId xmlns:a16="http://schemas.microsoft.com/office/drawing/2014/main" val="2921903422"/>
                  </a:ext>
                </a:extLst>
              </a:tr>
              <a:tr h="238125">
                <a:tc>
                  <a:txBody>
                    <a:bodyPr/>
                    <a:lstStyle/>
                    <a:p>
                      <a:r>
                        <a:rPr lang="en-GB" sz="1200" dirty="0"/>
                        <a:t>Advantages of CAD</a:t>
                      </a:r>
                    </a:p>
                  </a:txBody>
                  <a:tcPr/>
                </a:tc>
                <a:tc>
                  <a:txBody>
                    <a:bodyPr/>
                    <a:lstStyle/>
                    <a:p>
                      <a:r>
                        <a:rPr lang="en-GB" sz="1200" dirty="0"/>
                        <a:t>Disadvantages of CAD</a:t>
                      </a:r>
                    </a:p>
                  </a:txBody>
                  <a:tcPr/>
                </a:tc>
                <a:extLst>
                  <a:ext uri="{0D108BD9-81ED-4DB2-BD59-A6C34878D82A}">
                    <a16:rowId xmlns:a16="http://schemas.microsoft.com/office/drawing/2014/main" val="3671940113"/>
                  </a:ext>
                </a:extLst>
              </a:tr>
              <a:tr h="370840">
                <a:tc>
                  <a:txBody>
                    <a:bodyPr/>
                    <a:lstStyle/>
                    <a:p>
                      <a:pPr marL="285750" lvl="0" indent="-285750" algn="l">
                        <a:lnSpc>
                          <a:spcPct val="100000"/>
                        </a:lnSpc>
                        <a:spcBef>
                          <a:spcPts val="0"/>
                        </a:spcBef>
                        <a:spcAft>
                          <a:spcPts val="0"/>
                        </a:spcAft>
                        <a:buFont typeface="Arial"/>
                        <a:buChar char="•"/>
                      </a:pPr>
                      <a:r>
                        <a:rPr lang="en-GB" sz="1200" u="none" strike="noStrike" noProof="0" dirty="0"/>
                        <a:t>Ideas can be developed quickly. </a:t>
                      </a:r>
                      <a:endParaRPr lang="en-US" sz="1200"/>
                    </a:p>
                    <a:p>
                      <a:pPr marL="285750" lvl="0" indent="-285750" algn="l">
                        <a:lnSpc>
                          <a:spcPct val="100000"/>
                        </a:lnSpc>
                        <a:spcBef>
                          <a:spcPts val="0"/>
                        </a:spcBef>
                        <a:spcAft>
                          <a:spcPts val="0"/>
                        </a:spcAft>
                        <a:buFont typeface="Arial"/>
                        <a:buChar char="•"/>
                      </a:pPr>
                      <a:r>
                        <a:rPr lang="en-GB" sz="1200" u="none" strike="noStrike" noProof="0" dirty="0"/>
                        <a:t>Drawings can be drawn quickly and changed easily. </a:t>
                      </a:r>
                      <a:endParaRPr lang="en-GB" sz="1200" dirty="0"/>
                    </a:p>
                    <a:p>
                      <a:pPr marL="285750" lvl="0" indent="-285750" algn="l">
                        <a:lnSpc>
                          <a:spcPct val="100000"/>
                        </a:lnSpc>
                        <a:spcBef>
                          <a:spcPts val="0"/>
                        </a:spcBef>
                        <a:spcAft>
                          <a:spcPts val="0"/>
                        </a:spcAft>
                        <a:buFont typeface="Arial"/>
                        <a:buChar char="•"/>
                      </a:pPr>
                      <a:r>
                        <a:rPr lang="en-GB" sz="1200" u="none" strike="noStrike" noProof="0" dirty="0"/>
                        <a:t>Designs can be viewed from different angles and with different materials. </a:t>
                      </a:r>
                      <a:endParaRPr lang="en-GB" sz="1200" dirty="0"/>
                    </a:p>
                    <a:p>
                      <a:pPr marL="285750" lvl="0" indent="-285750">
                        <a:buFont typeface="Arial"/>
                        <a:buChar char="•"/>
                      </a:pPr>
                      <a:r>
                        <a:rPr lang="en-GB" sz="1200" u="none" strike="noStrike" noProof="0" dirty="0"/>
                        <a:t>Ideas can be tested and modified before manufacturing starts.</a:t>
                      </a:r>
                      <a:endParaRPr lang="en-GB" sz="1200" dirty="0"/>
                    </a:p>
                  </a:txBody>
                  <a:tcPr/>
                </a:tc>
                <a:tc>
                  <a:txBody>
                    <a:bodyPr/>
                    <a:lstStyle/>
                    <a:p>
                      <a:pPr marL="285750" lvl="0" indent="-285750" algn="l">
                        <a:lnSpc>
                          <a:spcPct val="100000"/>
                        </a:lnSpc>
                        <a:spcBef>
                          <a:spcPts val="0"/>
                        </a:spcBef>
                        <a:spcAft>
                          <a:spcPts val="0"/>
                        </a:spcAft>
                        <a:buFont typeface="Arial"/>
                        <a:buChar char="•"/>
                      </a:pPr>
                      <a:r>
                        <a:rPr lang="en-GB" sz="1200" u="none" strike="noStrike" noProof="0" dirty="0"/>
                        <a:t>Set-up is expensive. </a:t>
                      </a:r>
                      <a:endParaRPr lang="en-US" sz="1200"/>
                    </a:p>
                    <a:p>
                      <a:pPr marL="285750" lvl="0" indent="-285750" algn="l">
                        <a:lnSpc>
                          <a:spcPct val="100000"/>
                        </a:lnSpc>
                        <a:spcBef>
                          <a:spcPts val="0"/>
                        </a:spcBef>
                        <a:spcAft>
                          <a:spcPts val="0"/>
                        </a:spcAft>
                        <a:buFont typeface="Arial"/>
                        <a:buChar char="•"/>
                      </a:pPr>
                      <a:r>
                        <a:rPr lang="en-GB" sz="1200" u="none" strike="noStrike" noProof="0" dirty="0"/>
                        <a:t>Users need to be skilled and trained. </a:t>
                      </a:r>
                      <a:endParaRPr lang="en-GB" sz="1200" dirty="0"/>
                    </a:p>
                    <a:p>
                      <a:pPr marL="285750" lvl="0" indent="-285750" algn="l">
                        <a:lnSpc>
                          <a:spcPct val="100000"/>
                        </a:lnSpc>
                        <a:spcBef>
                          <a:spcPts val="0"/>
                        </a:spcBef>
                        <a:spcAft>
                          <a:spcPts val="0"/>
                        </a:spcAft>
                        <a:buFont typeface="Arial"/>
                        <a:buChar char="•"/>
                      </a:pPr>
                      <a:r>
                        <a:rPr lang="en-GB" sz="1200" u="none" strike="noStrike" noProof="0" dirty="0"/>
                        <a:t>Technology is always changing, and users need additional training. </a:t>
                      </a:r>
                      <a:endParaRPr lang="en-GB" sz="1200" dirty="0"/>
                    </a:p>
                    <a:p>
                      <a:pPr marL="285750" lvl="0" indent="-285750">
                        <a:buFont typeface="Arial"/>
                        <a:buChar char="•"/>
                      </a:pPr>
                      <a:r>
                        <a:rPr lang="en-GB" sz="1200" u="none" strike="noStrike" noProof="0" dirty="0"/>
                        <a:t>Some updates and new software are expensive.</a:t>
                      </a:r>
                      <a:endParaRPr lang="en-GB" sz="1200" dirty="0"/>
                    </a:p>
                  </a:txBody>
                  <a:tcPr/>
                </a:tc>
                <a:extLst>
                  <a:ext uri="{0D108BD9-81ED-4DB2-BD59-A6C34878D82A}">
                    <a16:rowId xmlns:a16="http://schemas.microsoft.com/office/drawing/2014/main" val="2302816104"/>
                  </a:ext>
                </a:extLst>
              </a:tr>
            </a:tbl>
          </a:graphicData>
        </a:graphic>
      </p:graphicFrame>
      <p:pic>
        <p:nvPicPr>
          <p:cNvPr id="8" name="Picture 7" descr="diagram">
            <a:extLst>
              <a:ext uri="{FF2B5EF4-FFF2-40B4-BE49-F238E27FC236}">
                <a16:creationId xmlns:a16="http://schemas.microsoft.com/office/drawing/2014/main" id="{87BF7D3B-636D-7108-2F7D-B2CDF28C6E58}"/>
              </a:ext>
            </a:extLst>
          </p:cNvPr>
          <p:cNvPicPr>
            <a:picLocks noChangeAspect="1"/>
          </p:cNvPicPr>
          <p:nvPr/>
        </p:nvPicPr>
        <p:blipFill>
          <a:blip r:embed="rId2"/>
          <a:stretch>
            <a:fillRect/>
          </a:stretch>
        </p:blipFill>
        <p:spPr>
          <a:xfrm>
            <a:off x="4406774" y="3235428"/>
            <a:ext cx="5069304" cy="3546945"/>
          </a:xfrm>
          <a:prstGeom prst="rect">
            <a:avLst/>
          </a:prstGeom>
        </p:spPr>
      </p:pic>
      <p:sp>
        <p:nvSpPr>
          <p:cNvPr id="9" name="CuadroTexto 5">
            <a:extLst>
              <a:ext uri="{FF2B5EF4-FFF2-40B4-BE49-F238E27FC236}">
                <a16:creationId xmlns:a16="http://schemas.microsoft.com/office/drawing/2014/main" id="{1C39770E-9572-98AD-8A26-8B33E62AF324}"/>
              </a:ext>
            </a:extLst>
          </p:cNvPr>
          <p:cNvSpPr txBox="1"/>
          <p:nvPr/>
        </p:nvSpPr>
        <p:spPr>
          <a:xfrm>
            <a:off x="271966" y="3921803"/>
            <a:ext cx="3888501" cy="2308324"/>
          </a:xfrm>
          <a:prstGeom prst="rect">
            <a:avLst/>
          </a:prstGeom>
          <a:noFill/>
          <a:ln>
            <a:solidFill>
              <a:schemeClr val="tx1"/>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AutoNum type="arabicPeriod"/>
            </a:pPr>
            <a:r>
              <a:rPr lang="en-GB" sz="1200" dirty="0">
                <a:solidFill>
                  <a:srgbClr val="000000"/>
                </a:solidFill>
                <a:effectLst/>
                <a:latin typeface="Calibri"/>
                <a:ea typeface="Times" panose="02020603050405020304" pitchFamily="18" charset="0"/>
                <a:cs typeface="Arial"/>
              </a:rPr>
              <a:t>Title block</a:t>
            </a:r>
            <a:r>
              <a:rPr lang="en-GB" sz="1200" dirty="0">
                <a:solidFill>
                  <a:srgbClr val="000000"/>
                </a:solidFill>
                <a:latin typeface="Calibri"/>
                <a:ea typeface="Times" panose="02020603050405020304" pitchFamily="18" charset="0"/>
                <a:cs typeface="Arial"/>
              </a:rPr>
              <a:t>.-</a:t>
            </a:r>
            <a:r>
              <a:rPr lang="en-GB" sz="1200" dirty="0">
                <a:ea typeface="+mn-lt"/>
                <a:cs typeface="+mn-lt"/>
              </a:rPr>
              <a:t>Title blocks record all important information necessary for engineering drawings.</a:t>
            </a:r>
            <a:endParaRPr lang="en-GB" sz="1200">
              <a:effectLst/>
              <a:latin typeface="Calibri"/>
              <a:ea typeface="Times" panose="02020603050405020304" pitchFamily="18" charset="0"/>
              <a:cs typeface="Times New Roman" panose="02020603050405020304" pitchFamily="18" charset="0"/>
            </a:endParaRPr>
          </a:p>
          <a:p>
            <a:pPr marL="342900" indent="-342900">
              <a:buAutoNum type="arabicPeriod"/>
            </a:pPr>
            <a:r>
              <a:rPr lang="en-GB" sz="1200" dirty="0">
                <a:solidFill>
                  <a:srgbClr val="000000"/>
                </a:solidFill>
                <a:effectLst/>
                <a:latin typeface="Calibri"/>
                <a:ea typeface="Times" panose="02020603050405020304" pitchFamily="18" charset="0"/>
                <a:cs typeface="Arial"/>
              </a:rPr>
              <a:t>Centring mark</a:t>
            </a:r>
            <a:r>
              <a:rPr lang="en-GB" sz="1200" dirty="0">
                <a:solidFill>
                  <a:srgbClr val="000000"/>
                </a:solidFill>
                <a:latin typeface="Calibri"/>
                <a:ea typeface="Times" panose="02020603050405020304" pitchFamily="18" charset="0"/>
                <a:cs typeface="Arial"/>
              </a:rPr>
              <a:t>.-</a:t>
            </a:r>
            <a:r>
              <a:rPr lang="en-GB" sz="1200" dirty="0">
                <a:ea typeface="+mn-lt"/>
                <a:cs typeface="+mn-lt"/>
              </a:rPr>
              <a:t>centring marks should be provided on all drawings to facilitate their positioning when reproduced.</a:t>
            </a:r>
            <a:endParaRPr lang="en-GB" sz="1200">
              <a:effectLst/>
              <a:latin typeface="Calibri"/>
              <a:ea typeface="Times" panose="02020603050405020304" pitchFamily="18" charset="0"/>
              <a:cs typeface="Times New Roman" panose="02020603050405020304" pitchFamily="18" charset="0"/>
            </a:endParaRPr>
          </a:p>
          <a:p>
            <a:pPr marL="342900" indent="-342900">
              <a:buAutoNum type="arabicPeriod"/>
            </a:pPr>
            <a:r>
              <a:rPr lang="en-GB" sz="1200" dirty="0">
                <a:solidFill>
                  <a:srgbClr val="000000"/>
                </a:solidFill>
                <a:effectLst/>
                <a:latin typeface="Calibri"/>
                <a:ea typeface="Times" panose="02020603050405020304" pitchFamily="18" charset="0"/>
                <a:cs typeface="Arial"/>
              </a:rPr>
              <a:t>Frame</a:t>
            </a:r>
            <a:r>
              <a:rPr lang="en-GB" sz="1200" dirty="0">
                <a:solidFill>
                  <a:srgbClr val="000000"/>
                </a:solidFill>
                <a:latin typeface="Calibri"/>
                <a:ea typeface="Times" panose="02020603050405020304" pitchFamily="18" charset="0"/>
                <a:cs typeface="Arial"/>
              </a:rPr>
              <a:t>.-</a:t>
            </a:r>
            <a:r>
              <a:rPr lang="en-GB" sz="1200" dirty="0">
                <a:ea typeface="+mn-lt"/>
                <a:cs typeface="+mn-lt"/>
              </a:rPr>
              <a:t>limits the drawing space of the drawing sheet</a:t>
            </a:r>
            <a:endParaRPr lang="en-GB" sz="1200">
              <a:effectLst/>
              <a:latin typeface="Calibri"/>
              <a:ea typeface="Times" panose="02020603050405020304" pitchFamily="18" charset="0"/>
              <a:cs typeface="Times New Roman" panose="02020603050405020304" pitchFamily="18" charset="0"/>
            </a:endParaRPr>
          </a:p>
          <a:p>
            <a:pPr marL="342900" indent="-342900">
              <a:buAutoNum type="arabicPeriod"/>
            </a:pPr>
            <a:r>
              <a:rPr lang="en-GB" sz="1200" dirty="0">
                <a:solidFill>
                  <a:srgbClr val="000000"/>
                </a:solidFill>
                <a:latin typeface="Calibri"/>
                <a:ea typeface="+mn-lt"/>
                <a:cs typeface="Arial"/>
              </a:rPr>
              <a:t>Edge- </a:t>
            </a:r>
            <a:r>
              <a:rPr lang="en-GB" sz="1200" dirty="0">
                <a:ea typeface="+mn-lt"/>
                <a:cs typeface="+mn-lt"/>
              </a:rPr>
              <a:t>a border should be used to demarcate the edge of the drawing region.</a:t>
            </a:r>
            <a:endParaRPr lang="en-GB" sz="1200" dirty="0">
              <a:effectLst/>
              <a:ea typeface="+mn-lt"/>
              <a:cs typeface="+mn-lt"/>
            </a:endParaRPr>
          </a:p>
          <a:p>
            <a:pPr marL="342900" indent="-342900">
              <a:buAutoNum type="arabicPeriod"/>
            </a:pPr>
            <a:r>
              <a:rPr lang="en-GB" sz="1200" dirty="0">
                <a:solidFill>
                  <a:srgbClr val="000000"/>
                </a:solidFill>
                <a:effectLst/>
                <a:latin typeface="Calibri"/>
                <a:ea typeface="Times" panose="02020603050405020304" pitchFamily="18" charset="0"/>
                <a:cs typeface="Arial"/>
              </a:rPr>
              <a:t>Trimming mark</a:t>
            </a:r>
            <a:r>
              <a:rPr lang="en-GB" sz="1200" dirty="0">
                <a:solidFill>
                  <a:srgbClr val="000000"/>
                </a:solidFill>
                <a:latin typeface="Calibri"/>
                <a:ea typeface="Times" panose="02020603050405020304" pitchFamily="18" charset="0"/>
                <a:cs typeface="Arial"/>
              </a:rPr>
              <a:t>.- </a:t>
            </a:r>
            <a:r>
              <a:rPr lang="en-GB" sz="1200" dirty="0">
                <a:ea typeface="+mn-lt"/>
                <a:cs typeface="+mn-lt"/>
              </a:rPr>
              <a:t>trimming marks may be added at the edge of the drawing within the border to facilitate trimming of the paper. Trimming marks should be placed at four corners.</a:t>
            </a:r>
            <a:endParaRPr lang="en-GB" sz="1200" dirty="0">
              <a:effectLst/>
              <a:ea typeface="+mn-lt"/>
              <a:cs typeface="+mn-lt"/>
            </a:endParaRPr>
          </a:p>
        </p:txBody>
      </p:sp>
      <p:graphicFrame>
        <p:nvGraphicFramePr>
          <p:cNvPr id="10" name="Table 9">
            <a:extLst>
              <a:ext uri="{FF2B5EF4-FFF2-40B4-BE49-F238E27FC236}">
                <a16:creationId xmlns:a16="http://schemas.microsoft.com/office/drawing/2014/main" id="{36BCCF3E-A6EB-20BB-69A5-745373DD957C}"/>
              </a:ext>
            </a:extLst>
          </p:cNvPr>
          <p:cNvGraphicFramePr>
            <a:graphicFrameLocks noGrp="1"/>
          </p:cNvGraphicFramePr>
          <p:nvPr>
            <p:extLst>
              <p:ext uri="{D42A27DB-BD31-4B8C-83A1-F6EECF244321}">
                <p14:modId xmlns:p14="http://schemas.microsoft.com/office/powerpoint/2010/main" val="3182748194"/>
              </p:ext>
            </p:extLst>
          </p:nvPr>
        </p:nvGraphicFramePr>
        <p:xfrm>
          <a:off x="4350271" y="88069"/>
          <a:ext cx="5398850" cy="3017520"/>
        </p:xfrm>
        <a:graphic>
          <a:graphicData uri="http://schemas.openxmlformats.org/drawingml/2006/table">
            <a:tbl>
              <a:tblPr firstRow="1" bandRow="1">
                <a:tableStyleId>{5940675A-B579-460E-94D1-54222C63F5DA}</a:tableStyleId>
              </a:tblPr>
              <a:tblGrid>
                <a:gridCol w="1050971">
                  <a:extLst>
                    <a:ext uri="{9D8B030D-6E8A-4147-A177-3AD203B41FA5}">
                      <a16:colId xmlns:a16="http://schemas.microsoft.com/office/drawing/2014/main" val="1085407896"/>
                    </a:ext>
                  </a:extLst>
                </a:gridCol>
                <a:gridCol w="4347879">
                  <a:extLst>
                    <a:ext uri="{9D8B030D-6E8A-4147-A177-3AD203B41FA5}">
                      <a16:colId xmlns:a16="http://schemas.microsoft.com/office/drawing/2014/main" val="3163736635"/>
                    </a:ext>
                  </a:extLst>
                </a:gridCol>
              </a:tblGrid>
              <a:tr h="370840">
                <a:tc>
                  <a:txBody>
                    <a:bodyPr/>
                    <a:lstStyle/>
                    <a:p>
                      <a:pPr lvl="0">
                        <a:buNone/>
                      </a:pPr>
                      <a:r>
                        <a:rPr lang="en-GB" sz="1200" b="0" i="0" u="none" strike="noStrike" noProof="0" dirty="0">
                          <a:latin typeface="Calibri"/>
                        </a:rPr>
                        <a:t>Finite element modelling (FEM)</a:t>
                      </a:r>
                      <a:endParaRPr lang="en-US" sz="1200"/>
                    </a:p>
                  </a:txBody>
                  <a:tcPr/>
                </a:tc>
                <a:tc>
                  <a:txBody>
                    <a:bodyPr/>
                    <a:lstStyle/>
                    <a:p>
                      <a:pPr lvl="0">
                        <a:buNone/>
                      </a:pPr>
                      <a:r>
                        <a:rPr lang="en-GB" sz="1200" b="0" i="0" u="none" strike="noStrike" noProof="0" dirty="0"/>
                        <a:t>FEM provides a numerical solution to a complex problem, which allows for some level of error. Usually, it is used when a math equation is too complex. </a:t>
                      </a:r>
                      <a:r>
                        <a:rPr lang="en-GB" sz="1200" b="0" i="0" u="none" strike="noStrike" noProof="0" dirty="0">
                          <a:latin typeface="Calibri"/>
                        </a:rPr>
                        <a:t>FEM can be used, for example, to assess the structural mechanics of different parts of a bridge under different loads and environmental conditions or the deformation of a vehicle from collision.</a:t>
                      </a:r>
                      <a:endParaRPr lang="en-US" sz="1200"/>
                    </a:p>
                  </a:txBody>
                  <a:tcPr/>
                </a:tc>
                <a:extLst>
                  <a:ext uri="{0D108BD9-81ED-4DB2-BD59-A6C34878D82A}">
                    <a16:rowId xmlns:a16="http://schemas.microsoft.com/office/drawing/2014/main" val="3417521780"/>
                  </a:ext>
                </a:extLst>
              </a:tr>
              <a:tr h="370840">
                <a:tc>
                  <a:txBody>
                    <a:bodyPr/>
                    <a:lstStyle/>
                    <a:p>
                      <a:pPr lvl="0">
                        <a:buNone/>
                      </a:pPr>
                      <a:r>
                        <a:rPr lang="en-GB" sz="1200" b="0" i="0" u="none" strike="noStrike" noProof="0" dirty="0">
                          <a:latin typeface="Calibri"/>
                        </a:rPr>
                        <a:t>Finite element analysis (FEA) </a:t>
                      </a:r>
                      <a:endParaRPr lang="en-US" sz="1200"/>
                    </a:p>
                  </a:txBody>
                  <a:tcPr/>
                </a:tc>
                <a:tc>
                  <a:txBody>
                    <a:bodyPr/>
                    <a:lstStyle/>
                    <a:p>
                      <a:pPr lvl="0">
                        <a:buNone/>
                      </a:pPr>
                      <a:r>
                        <a:rPr lang="en-GB" sz="1200" b="0" i="0" u="none" strike="noStrike" noProof="0" dirty="0">
                          <a:latin typeface="Calibri"/>
                        </a:rPr>
                        <a:t>Finite element analysis (FEA) is a computerised method for predicting how a product reacts to real-world forces, vibration, heat, fluid flow and other physical effects.</a:t>
                      </a:r>
                      <a:endParaRPr lang="en-US" sz="1200"/>
                    </a:p>
                  </a:txBody>
                  <a:tcPr/>
                </a:tc>
                <a:extLst>
                  <a:ext uri="{0D108BD9-81ED-4DB2-BD59-A6C34878D82A}">
                    <a16:rowId xmlns:a16="http://schemas.microsoft.com/office/drawing/2014/main" val="796780953"/>
                  </a:ext>
                </a:extLst>
              </a:tr>
              <a:tr h="370840">
                <a:tc>
                  <a:txBody>
                    <a:bodyPr/>
                    <a:lstStyle/>
                    <a:p>
                      <a:pPr lvl="0">
                        <a:buNone/>
                      </a:pPr>
                      <a:r>
                        <a:rPr lang="en-GB" sz="1200" b="0" i="0" u="none" strike="noStrike" noProof="0" dirty="0">
                          <a:latin typeface="Calibri"/>
                        </a:rPr>
                        <a:t>Fluid dynamics</a:t>
                      </a:r>
                      <a:endParaRPr lang="en-US" sz="1200"/>
                    </a:p>
                  </a:txBody>
                  <a:tcPr/>
                </a:tc>
                <a:tc>
                  <a:txBody>
                    <a:bodyPr/>
                    <a:lstStyle/>
                    <a:p>
                      <a:pPr lvl="0">
                        <a:buNone/>
                      </a:pPr>
                      <a:r>
                        <a:rPr lang="en-GB" sz="1200" b="0" i="0" u="none" strike="noStrike" noProof="0" dirty="0">
                          <a:latin typeface="Calibri"/>
                        </a:rPr>
                        <a:t>Fluid dynamics is a practical application of finite element modelling software by engineers. </a:t>
                      </a:r>
                      <a:r>
                        <a:rPr lang="en-GB" sz="1200" b="0" i="0" u="none" strike="noStrike" noProof="0" dirty="0"/>
                        <a:t>Computers are used to perform the calculations required to simulate the free flow of fluids (liquid or gases) and their interaction with surfaces. </a:t>
                      </a:r>
                      <a:r>
                        <a:rPr lang="en-GB" sz="1200" b="0" i="0" u="none" strike="noStrike" noProof="0" dirty="0">
                          <a:latin typeface="Calibri"/>
                        </a:rPr>
                        <a:t>Fluid dynamics are used to simulate, for example, how airplane wings would perform,</a:t>
                      </a:r>
                      <a:endParaRPr lang="en-US" sz="1200"/>
                    </a:p>
                  </a:txBody>
                  <a:tcPr/>
                </a:tc>
                <a:extLst>
                  <a:ext uri="{0D108BD9-81ED-4DB2-BD59-A6C34878D82A}">
                    <a16:rowId xmlns:a16="http://schemas.microsoft.com/office/drawing/2014/main" val="1758322197"/>
                  </a:ext>
                </a:extLst>
              </a:tr>
            </a:tbl>
          </a:graphicData>
        </a:graphic>
      </p:graphicFrame>
    </p:spTree>
    <p:extLst>
      <p:ext uri="{BB962C8B-B14F-4D97-AF65-F5344CB8AC3E}">
        <p14:creationId xmlns:p14="http://schemas.microsoft.com/office/powerpoint/2010/main" val="1603484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676841" y="148477"/>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7  </a:t>
            </a:r>
            <a:endParaRPr lang="en-GB" sz="4400"/>
          </a:p>
        </p:txBody>
      </p:sp>
      <p:graphicFrame>
        <p:nvGraphicFramePr>
          <p:cNvPr id="11" name="Table 10">
            <a:extLst>
              <a:ext uri="{FF2B5EF4-FFF2-40B4-BE49-F238E27FC236}">
                <a16:creationId xmlns:a16="http://schemas.microsoft.com/office/drawing/2014/main" id="{2C591B98-2453-6C4F-CACA-CA962245F0AA}"/>
              </a:ext>
            </a:extLst>
          </p:cNvPr>
          <p:cNvGraphicFramePr>
            <a:graphicFrameLocks noGrp="1"/>
          </p:cNvGraphicFramePr>
          <p:nvPr>
            <p:extLst>
              <p:ext uri="{D42A27DB-BD31-4B8C-83A1-F6EECF244321}">
                <p14:modId xmlns:p14="http://schemas.microsoft.com/office/powerpoint/2010/main" val="4116342268"/>
              </p:ext>
            </p:extLst>
          </p:nvPr>
        </p:nvGraphicFramePr>
        <p:xfrm>
          <a:off x="4586377" y="201282"/>
          <a:ext cx="6094122" cy="3566160"/>
        </p:xfrm>
        <a:graphic>
          <a:graphicData uri="http://schemas.openxmlformats.org/drawingml/2006/table">
            <a:tbl>
              <a:tblPr firstRow="1" bandRow="1">
                <a:tableStyleId>{5940675A-B579-460E-94D1-54222C63F5DA}</a:tableStyleId>
              </a:tblPr>
              <a:tblGrid>
                <a:gridCol w="3047061">
                  <a:extLst>
                    <a:ext uri="{9D8B030D-6E8A-4147-A177-3AD203B41FA5}">
                      <a16:colId xmlns:a16="http://schemas.microsoft.com/office/drawing/2014/main" val="3485510508"/>
                    </a:ext>
                  </a:extLst>
                </a:gridCol>
                <a:gridCol w="3047061">
                  <a:extLst>
                    <a:ext uri="{9D8B030D-6E8A-4147-A177-3AD203B41FA5}">
                      <a16:colId xmlns:a16="http://schemas.microsoft.com/office/drawing/2014/main" val="2007624143"/>
                    </a:ext>
                  </a:extLst>
                </a:gridCol>
              </a:tblGrid>
              <a:tr h="0">
                <a:tc gridSpan="2">
                  <a:txBody>
                    <a:bodyPr/>
                    <a:lstStyle/>
                    <a:p>
                      <a:pPr lvl="0" algn="l">
                        <a:buNone/>
                      </a:pPr>
                      <a:r>
                        <a:rPr lang="en-GB" sz="1200" dirty="0">
                          <a:effectLst/>
                        </a:rPr>
                        <a:t>3D printing- </a:t>
                      </a:r>
                      <a:r>
                        <a:rPr lang="en-GB" sz="1200" b="0" i="0" u="none" strike="noStrike" noProof="0" dirty="0">
                          <a:effectLst/>
                          <a:latin typeface="Calibri"/>
                        </a:rPr>
                        <a:t>3D printing is the creation of three-dimensional solid objects from a digital file. The process uses additive processes and creates an object by layering layers of material until the object is created. </a:t>
                      </a:r>
                      <a:endParaRPr lang="en-US"/>
                    </a:p>
                  </a:txBody>
                  <a:tcPr/>
                </a:tc>
                <a:tc hMerge="1">
                  <a:txBody>
                    <a:bodyPr/>
                    <a:lstStyle/>
                    <a:p>
                      <a:endParaRPr lang="en-GB"/>
                    </a:p>
                  </a:txBody>
                  <a:tcPr marL="0" marR="0" marT="0" marB="0" horzOverflow="overflow"/>
                </a:tc>
                <a:extLst>
                  <a:ext uri="{0D108BD9-81ED-4DB2-BD59-A6C34878D82A}">
                    <a16:rowId xmlns:a16="http://schemas.microsoft.com/office/drawing/2014/main" val="569736088"/>
                  </a:ext>
                </a:extLst>
              </a:tr>
              <a:tr h="0">
                <a:tc>
                  <a:txBody>
                    <a:bodyPr/>
                    <a:lstStyle/>
                    <a:p>
                      <a:pPr algn="l" rtl="0" fontAlgn="base"/>
                      <a:r>
                        <a:rPr lang="en-GB" sz="1200" dirty="0">
                          <a:effectLst/>
                        </a:rPr>
                        <a:t>Advantages</a:t>
                      </a:r>
                      <a:endParaRPr lang="en-GB" dirty="0">
                        <a:solidFill>
                          <a:srgbClr val="000000"/>
                        </a:solidFill>
                        <a:effectLst/>
                      </a:endParaRPr>
                    </a:p>
                  </a:txBody>
                  <a:tcPr/>
                </a:tc>
                <a:tc>
                  <a:txBody>
                    <a:bodyPr/>
                    <a:lstStyle/>
                    <a:p>
                      <a:pPr algn="l" rtl="0" fontAlgn="base"/>
                      <a:r>
                        <a:rPr lang="en-GB" sz="1200" dirty="0">
                          <a:effectLst/>
                        </a:rPr>
                        <a:t>Disadvantages</a:t>
                      </a:r>
                      <a:endParaRPr lang="en-GB" dirty="0">
                        <a:solidFill>
                          <a:srgbClr val="000000"/>
                        </a:solidFill>
                        <a:effectLst/>
                      </a:endParaRPr>
                    </a:p>
                  </a:txBody>
                  <a:tcPr/>
                </a:tc>
                <a:extLst>
                  <a:ext uri="{0D108BD9-81ED-4DB2-BD59-A6C34878D82A}">
                    <a16:rowId xmlns:a16="http://schemas.microsoft.com/office/drawing/2014/main" val="344516979"/>
                  </a:ext>
                </a:extLst>
              </a:tr>
              <a:tr h="133501">
                <a:tc>
                  <a:txBody>
                    <a:bodyPr/>
                    <a:lstStyle/>
                    <a:p>
                      <a:pPr marL="171450" lvl="0" indent="-171450" algn="l">
                        <a:lnSpc>
                          <a:spcPct val="100000"/>
                        </a:lnSpc>
                        <a:spcBef>
                          <a:spcPts val="0"/>
                        </a:spcBef>
                        <a:spcAft>
                          <a:spcPts val="0"/>
                        </a:spcAft>
                        <a:buFont typeface="Arial"/>
                        <a:buChar char="•"/>
                      </a:pPr>
                      <a:r>
                        <a:rPr lang="en-GB" sz="1200" b="0" i="0" u="none" strike="noStrike" noProof="0">
                          <a:effectLst/>
                          <a:latin typeface="Calibri"/>
                        </a:rPr>
                        <a:t>Different industries now incorporate 3D printing into their processes and take advantage of the technology's capabilities. </a:t>
                      </a:r>
                      <a:endParaRPr lang="en-US"/>
                    </a:p>
                    <a:p>
                      <a:pPr marL="171450" lvl="0" indent="-171450" algn="l">
                        <a:lnSpc>
                          <a:spcPct val="100000"/>
                        </a:lnSpc>
                        <a:spcBef>
                          <a:spcPts val="0"/>
                        </a:spcBef>
                        <a:spcAft>
                          <a:spcPts val="0"/>
                        </a:spcAft>
                        <a:buFont typeface="Arial"/>
                        <a:buChar char="•"/>
                      </a:pPr>
                      <a:r>
                        <a:rPr lang="en-GB" sz="1200" b="0" i="0" u="none" strike="noStrike" noProof="0" dirty="0">
                          <a:effectLst/>
                          <a:latin typeface="Calibri"/>
                        </a:rPr>
                        <a:t>3D printing gives the ability to print complex shapes and interlocking parts and to design and produce differently shaped objects without the need for specialised tools. </a:t>
                      </a:r>
                      <a:endParaRPr lang="en-GB"/>
                    </a:p>
                    <a:p>
                      <a:pPr marL="171450" lvl="0" indent="-171450" algn="l">
                        <a:buFont typeface="Arial"/>
                        <a:buChar char="•"/>
                      </a:pPr>
                      <a:r>
                        <a:rPr lang="en-GB" sz="1200" b="0" i="0" u="none" strike="noStrike" noProof="0" dirty="0">
                          <a:effectLst/>
                          <a:latin typeface="Calibri"/>
                        </a:rPr>
                        <a:t>3D printing provides companies with a greater degree of flexibility in production and helps to reduce production time, waste, errors, and costs. Designs can also be verified through creating a 3D prototype before going ahead with production.</a:t>
                      </a:r>
                      <a:endParaRPr lang="en-GB" dirty="0"/>
                    </a:p>
                  </a:txBody>
                  <a:tcPr/>
                </a:tc>
                <a:tc>
                  <a:txBody>
                    <a:bodyPr/>
                    <a:lstStyle/>
                    <a:p>
                      <a:pPr marL="171450" lvl="0" indent="-171450" algn="l">
                        <a:lnSpc>
                          <a:spcPct val="100000"/>
                        </a:lnSpc>
                        <a:spcBef>
                          <a:spcPts val="0"/>
                        </a:spcBef>
                        <a:spcAft>
                          <a:spcPts val="0"/>
                        </a:spcAft>
                        <a:buFont typeface="Arial"/>
                        <a:buChar char="•"/>
                      </a:pPr>
                      <a:r>
                        <a:rPr lang="en-GB" sz="1200" b="0" i="0" u="none" strike="noStrike" noProof="0">
                          <a:effectLst/>
                          <a:latin typeface="Calibri"/>
                        </a:rPr>
                        <a:t>3D printing has several disadvantages. The major downsides of 3D printing lie in the areas of cost, energy requirement, scale, speed, and accuracy of the operations. </a:t>
                      </a:r>
                      <a:endParaRPr lang="en-US"/>
                    </a:p>
                    <a:p>
                      <a:pPr marL="171450" lvl="0" indent="-171450" algn="l">
                        <a:lnSpc>
                          <a:spcPct val="100000"/>
                        </a:lnSpc>
                        <a:spcBef>
                          <a:spcPts val="0"/>
                        </a:spcBef>
                        <a:spcAft>
                          <a:spcPts val="0"/>
                        </a:spcAft>
                        <a:buFont typeface="Arial"/>
                        <a:buChar char="•"/>
                      </a:pPr>
                      <a:r>
                        <a:rPr lang="en-GB" sz="1200" b="0" i="0" u="none" strike="noStrike" noProof="0" dirty="0">
                          <a:effectLst/>
                          <a:latin typeface="Calibri"/>
                        </a:rPr>
                        <a:t>3D printing can also be used for counterfeiting, illegal activities, and the production of dangerous weapons, as there is no regulation or control for purchasing 3D printers. </a:t>
                      </a:r>
                      <a:endParaRPr lang="en-GB"/>
                    </a:p>
                    <a:p>
                      <a:pPr marL="171450" lvl="0" indent="-171450" algn="l">
                        <a:buFont typeface="Arial"/>
                        <a:buChar char="•"/>
                      </a:pPr>
                      <a:r>
                        <a:rPr lang="en-GB" sz="1200" b="0" i="0" u="none" strike="noStrike" noProof="0" dirty="0">
                          <a:effectLst/>
                          <a:latin typeface="Calibri"/>
                        </a:rPr>
                        <a:t>3D printing is also a disruptive technology that makes several jobs (especially manufacturing jobs) obsolete.</a:t>
                      </a:r>
                      <a:endParaRPr lang="en-GB" dirty="0"/>
                    </a:p>
                  </a:txBody>
                  <a:tcPr/>
                </a:tc>
                <a:extLst>
                  <a:ext uri="{0D108BD9-81ED-4DB2-BD59-A6C34878D82A}">
                    <a16:rowId xmlns:a16="http://schemas.microsoft.com/office/drawing/2014/main" val="2907172137"/>
                  </a:ext>
                </a:extLst>
              </a:tr>
            </a:tbl>
          </a:graphicData>
        </a:graphic>
      </p:graphicFrame>
      <p:graphicFrame>
        <p:nvGraphicFramePr>
          <p:cNvPr id="12" name="Table 11">
            <a:extLst>
              <a:ext uri="{FF2B5EF4-FFF2-40B4-BE49-F238E27FC236}">
                <a16:creationId xmlns:a16="http://schemas.microsoft.com/office/drawing/2014/main" id="{7D56FB24-C694-AEB5-AC9A-2B1F68C60A55}"/>
              </a:ext>
            </a:extLst>
          </p:cNvPr>
          <p:cNvGraphicFramePr>
            <a:graphicFrameLocks noGrp="1"/>
          </p:cNvGraphicFramePr>
          <p:nvPr>
            <p:extLst>
              <p:ext uri="{D42A27DB-BD31-4B8C-83A1-F6EECF244321}">
                <p14:modId xmlns:p14="http://schemas.microsoft.com/office/powerpoint/2010/main" val="2435017344"/>
              </p:ext>
            </p:extLst>
          </p:nvPr>
        </p:nvGraphicFramePr>
        <p:xfrm>
          <a:off x="4787660" y="3810000"/>
          <a:ext cx="7017634" cy="2926080"/>
        </p:xfrm>
        <a:graphic>
          <a:graphicData uri="http://schemas.openxmlformats.org/drawingml/2006/table">
            <a:tbl>
              <a:tblPr firstRow="1" bandRow="1">
                <a:tableStyleId>{5940675A-B579-460E-94D1-54222C63F5DA}</a:tableStyleId>
              </a:tblPr>
              <a:tblGrid>
                <a:gridCol w="674687">
                  <a:extLst>
                    <a:ext uri="{9D8B030D-6E8A-4147-A177-3AD203B41FA5}">
                      <a16:colId xmlns:a16="http://schemas.microsoft.com/office/drawing/2014/main" val="29710516"/>
                    </a:ext>
                  </a:extLst>
                </a:gridCol>
                <a:gridCol w="6342947">
                  <a:extLst>
                    <a:ext uri="{9D8B030D-6E8A-4147-A177-3AD203B41FA5}">
                      <a16:colId xmlns:a16="http://schemas.microsoft.com/office/drawing/2014/main" val="2653596438"/>
                    </a:ext>
                  </a:extLst>
                </a:gridCol>
              </a:tblGrid>
              <a:tr h="370840">
                <a:tc gridSpan="2">
                  <a:txBody>
                    <a:bodyPr/>
                    <a:lstStyle/>
                    <a:p>
                      <a:r>
                        <a:rPr lang="en-GB" sz="1200" dirty="0"/>
                        <a:t>CNC- (</a:t>
                      </a:r>
                      <a:r>
                        <a:rPr lang="en-GB" sz="1200" b="0" i="0" u="none" strike="noStrike" noProof="0" dirty="0">
                          <a:latin typeface="Calibri"/>
                        </a:rPr>
                        <a:t>Computer numerical control) is a computer code that control machine tools. It is commonly used in manufacturing for machining metal and plastic parts. </a:t>
                      </a:r>
                      <a:endParaRPr lang="en-GB" sz="1200" dirty="0"/>
                    </a:p>
                  </a:txBody>
                  <a:tcPr/>
                </a:tc>
                <a:tc hMerge="1">
                  <a:txBody>
                    <a:bodyPr/>
                    <a:lstStyle/>
                    <a:p>
                      <a:endParaRPr lang="en-US"/>
                    </a:p>
                  </a:txBody>
                  <a:tcPr/>
                </a:tc>
                <a:extLst>
                  <a:ext uri="{0D108BD9-81ED-4DB2-BD59-A6C34878D82A}">
                    <a16:rowId xmlns:a16="http://schemas.microsoft.com/office/drawing/2014/main" val="2567115325"/>
                  </a:ext>
                </a:extLst>
              </a:tr>
              <a:tr h="370840">
                <a:tc>
                  <a:txBody>
                    <a:bodyPr/>
                    <a:lstStyle/>
                    <a:p>
                      <a:pPr lvl="0">
                        <a:buNone/>
                      </a:pPr>
                      <a:r>
                        <a:rPr lang="en-GB" sz="1200" b="0" i="0" u="none" strike="noStrike" noProof="0" dirty="0">
                          <a:latin typeface="Calibri"/>
                        </a:rPr>
                        <a:t>Laser cutting </a:t>
                      </a:r>
                      <a:endParaRPr lang="en-US" sz="1200" dirty="0"/>
                    </a:p>
                  </a:txBody>
                  <a:tcPr/>
                </a:tc>
                <a:tc>
                  <a:txBody>
                    <a:bodyPr/>
                    <a:lstStyle/>
                    <a:p>
                      <a:pPr lvl="0" algn="l">
                        <a:lnSpc>
                          <a:spcPct val="100000"/>
                        </a:lnSpc>
                        <a:spcBef>
                          <a:spcPts val="0"/>
                        </a:spcBef>
                        <a:spcAft>
                          <a:spcPts val="0"/>
                        </a:spcAft>
                        <a:buNone/>
                      </a:pPr>
                      <a:r>
                        <a:rPr lang="en-GB" sz="1200" b="0" i="0" u="none" strike="noStrike" noProof="0" dirty="0"/>
                        <a:t>Laser cutters work with a computer code (G-code) that starts as a line drawing of a part to be cut, this is converted into a series of co-ordinates, the arm of the laser cutter moves as if the co-ordinates are being drawn onto the bed. </a:t>
                      </a:r>
                      <a:r>
                        <a:rPr lang="en-GB" sz="1200" b="0" i="0" u="none" strike="noStrike" noProof="0" dirty="0">
                          <a:latin typeface="Calibri"/>
                        </a:rPr>
                        <a:t>Laser cutters can be used to cut wood, polymers, card, paper, and metals, including mild steel, stainless steel, or aluminium. Laser cutters are often used for one-off or batch production because the process is too slow for mass production.</a:t>
                      </a:r>
                      <a:endParaRPr lang="en-GB" sz="1200" dirty="0"/>
                    </a:p>
                  </a:txBody>
                  <a:tcPr/>
                </a:tc>
                <a:extLst>
                  <a:ext uri="{0D108BD9-81ED-4DB2-BD59-A6C34878D82A}">
                    <a16:rowId xmlns:a16="http://schemas.microsoft.com/office/drawing/2014/main" val="188476328"/>
                  </a:ext>
                </a:extLst>
              </a:tr>
              <a:tr h="370840">
                <a:tc>
                  <a:txBody>
                    <a:bodyPr/>
                    <a:lstStyle/>
                    <a:p>
                      <a:r>
                        <a:rPr lang="en-GB" sz="1200" dirty="0"/>
                        <a:t>Router </a:t>
                      </a:r>
                    </a:p>
                  </a:txBody>
                  <a:tcPr/>
                </a:tc>
                <a:tc>
                  <a:txBody>
                    <a:bodyPr/>
                    <a:lstStyle/>
                    <a:p>
                      <a:pPr lvl="0" algn="l">
                        <a:lnSpc>
                          <a:spcPct val="100000"/>
                        </a:lnSpc>
                        <a:spcBef>
                          <a:spcPts val="0"/>
                        </a:spcBef>
                        <a:spcAft>
                          <a:spcPts val="0"/>
                        </a:spcAft>
                        <a:buNone/>
                      </a:pPr>
                      <a:r>
                        <a:rPr lang="en-GB" sz="1200" b="0" i="0" u="none" strike="noStrike" noProof="0" dirty="0">
                          <a:latin typeface="Calibri"/>
                        </a:rPr>
                        <a:t>The CNC routing process uses a computer to control the movement of a cutter, allowing for precise, complex shapes in materials like composites and rigid polymers. Routing can be used to produce items such as door carvings, interior and exterior decorations, wood panels, sign boards, wooden frames, mouldings, and musical instruments.</a:t>
                      </a:r>
                      <a:endParaRPr lang="en-GB" sz="1200" dirty="0"/>
                    </a:p>
                  </a:txBody>
                  <a:tcPr/>
                </a:tc>
                <a:extLst>
                  <a:ext uri="{0D108BD9-81ED-4DB2-BD59-A6C34878D82A}">
                    <a16:rowId xmlns:a16="http://schemas.microsoft.com/office/drawing/2014/main" val="3324082878"/>
                  </a:ext>
                </a:extLst>
              </a:tr>
              <a:tr h="370840">
                <a:tc>
                  <a:txBody>
                    <a:bodyPr/>
                    <a:lstStyle/>
                    <a:p>
                      <a:r>
                        <a:rPr lang="en-GB" sz="1200" dirty="0"/>
                        <a:t>Lathe </a:t>
                      </a:r>
                    </a:p>
                  </a:txBody>
                  <a:tcPr/>
                </a:tc>
                <a:tc>
                  <a:txBody>
                    <a:bodyPr/>
                    <a:lstStyle/>
                    <a:p>
                      <a:pPr lvl="0" algn="l">
                        <a:lnSpc>
                          <a:spcPct val="100000"/>
                        </a:lnSpc>
                        <a:spcBef>
                          <a:spcPts val="0"/>
                        </a:spcBef>
                        <a:spcAft>
                          <a:spcPts val="0"/>
                        </a:spcAft>
                        <a:buNone/>
                      </a:pPr>
                      <a:r>
                        <a:rPr lang="en-GB" sz="1200" b="0" i="0" u="none" strike="noStrike" noProof="0" dirty="0">
                          <a:latin typeface="Calibri"/>
                        </a:rPr>
                        <a:t>Computer numerical control (CNC) turning is a subtractive machining process where a cutting tool is placed against a spinning piece to take material off. This is usually done with a CNC lathe or turning centre which cuts the material including wood, metal, and plastic.</a:t>
                      </a:r>
                      <a:endParaRPr lang="en-GB" sz="1200" dirty="0"/>
                    </a:p>
                  </a:txBody>
                  <a:tcPr/>
                </a:tc>
                <a:extLst>
                  <a:ext uri="{0D108BD9-81ED-4DB2-BD59-A6C34878D82A}">
                    <a16:rowId xmlns:a16="http://schemas.microsoft.com/office/drawing/2014/main" val="3639442927"/>
                  </a:ext>
                </a:extLst>
              </a:tr>
            </a:tbl>
          </a:graphicData>
        </a:graphic>
      </p:graphicFrame>
      <p:graphicFrame>
        <p:nvGraphicFramePr>
          <p:cNvPr id="13" name="Table 12">
            <a:extLst>
              <a:ext uri="{FF2B5EF4-FFF2-40B4-BE49-F238E27FC236}">
                <a16:creationId xmlns:a16="http://schemas.microsoft.com/office/drawing/2014/main" id="{33F79031-DEBB-EFE2-FAF2-5ED05A4EBFA4}"/>
              </a:ext>
            </a:extLst>
          </p:cNvPr>
          <p:cNvGraphicFramePr>
            <a:graphicFrameLocks noGrp="1"/>
          </p:cNvGraphicFramePr>
          <p:nvPr>
            <p:extLst>
              <p:ext uri="{D42A27DB-BD31-4B8C-83A1-F6EECF244321}">
                <p14:modId xmlns:p14="http://schemas.microsoft.com/office/powerpoint/2010/main" val="973990884"/>
              </p:ext>
            </p:extLst>
          </p:nvPr>
        </p:nvGraphicFramePr>
        <p:xfrm>
          <a:off x="85114" y="204792"/>
          <a:ext cx="4417956" cy="6035040"/>
        </p:xfrm>
        <a:graphic>
          <a:graphicData uri="http://schemas.openxmlformats.org/drawingml/2006/table">
            <a:tbl>
              <a:tblPr firstRow="1" bandRow="1">
                <a:tableStyleId>{5940675A-B579-460E-94D1-54222C63F5DA}</a:tableStyleId>
              </a:tblPr>
              <a:tblGrid>
                <a:gridCol w="698591">
                  <a:extLst>
                    <a:ext uri="{9D8B030D-6E8A-4147-A177-3AD203B41FA5}">
                      <a16:colId xmlns:a16="http://schemas.microsoft.com/office/drawing/2014/main" val="2460722452"/>
                    </a:ext>
                  </a:extLst>
                </a:gridCol>
                <a:gridCol w="3719365">
                  <a:extLst>
                    <a:ext uri="{9D8B030D-6E8A-4147-A177-3AD203B41FA5}">
                      <a16:colId xmlns:a16="http://schemas.microsoft.com/office/drawing/2014/main" val="3445828953"/>
                    </a:ext>
                  </a:extLst>
                </a:gridCol>
              </a:tblGrid>
              <a:tr h="370840">
                <a:tc gridSpan="2">
                  <a:txBody>
                    <a:bodyPr/>
                    <a:lstStyle/>
                    <a:p>
                      <a:pPr lvl="0">
                        <a:buNone/>
                      </a:pPr>
                      <a:r>
                        <a:rPr lang="en-GB" sz="1200" b="0" i="0" u="none" strike="noStrike" noProof="0" dirty="0">
                          <a:latin typeface="Calibri"/>
                        </a:rPr>
                        <a:t>Computer Aided Manufacturing (CAM) uses software and computer-controlled machinery to automate a manufacturing process.</a:t>
                      </a:r>
                      <a:endParaRPr lang="en-US" sz="1200"/>
                    </a:p>
                  </a:txBody>
                  <a:tcPr/>
                </a:tc>
                <a:tc hMerge="1">
                  <a:txBody>
                    <a:bodyPr/>
                    <a:lstStyle/>
                    <a:p>
                      <a:endParaRPr lang="en-US"/>
                    </a:p>
                  </a:txBody>
                  <a:tcPr/>
                </a:tc>
                <a:extLst>
                  <a:ext uri="{0D108BD9-81ED-4DB2-BD59-A6C34878D82A}">
                    <a16:rowId xmlns:a16="http://schemas.microsoft.com/office/drawing/2014/main" val="1402864748"/>
                  </a:ext>
                </a:extLst>
              </a:tr>
              <a:tr h="370840">
                <a:tc>
                  <a:txBody>
                    <a:bodyPr/>
                    <a:lstStyle/>
                    <a:p>
                      <a:r>
                        <a:rPr lang="en-GB" sz="1200" dirty="0"/>
                        <a:t>One off </a:t>
                      </a:r>
                    </a:p>
                  </a:txBody>
                  <a:tcPr/>
                </a:tc>
                <a:tc>
                  <a:txBody>
                    <a:bodyPr/>
                    <a:lstStyle/>
                    <a:p>
                      <a:pPr lvl="0" algn="l">
                        <a:lnSpc>
                          <a:spcPct val="100000"/>
                        </a:lnSpc>
                        <a:spcBef>
                          <a:spcPts val="0"/>
                        </a:spcBef>
                        <a:spcAft>
                          <a:spcPts val="0"/>
                        </a:spcAft>
                        <a:buNone/>
                      </a:pPr>
                      <a:r>
                        <a:rPr lang="en-GB" sz="1200" b="0" i="0" u="none" strike="noStrike" noProof="0" dirty="0">
                          <a:latin typeface="Calibri"/>
                        </a:rPr>
                        <a:t>This is when only one product is made at a time. One-off products often require high level of skills. One-off products are often highly specialised, custom built . They are normally expensive, because of the amount of skill required and the time taken to make them.  Various CAD software programmes draw up virtual 3D models of designs for simulations and testing on screen. No unnecessary manufacture is needed, and expenses are reduced.</a:t>
                      </a:r>
                      <a:endParaRPr lang="en-GB" sz="1200" dirty="0"/>
                    </a:p>
                  </a:txBody>
                  <a:tcPr/>
                </a:tc>
                <a:extLst>
                  <a:ext uri="{0D108BD9-81ED-4DB2-BD59-A6C34878D82A}">
                    <a16:rowId xmlns:a16="http://schemas.microsoft.com/office/drawing/2014/main" val="1741735926"/>
                  </a:ext>
                </a:extLst>
              </a:tr>
              <a:tr h="370840">
                <a:tc>
                  <a:txBody>
                    <a:bodyPr/>
                    <a:lstStyle/>
                    <a:p>
                      <a:r>
                        <a:rPr lang="en-GB" sz="1200" dirty="0"/>
                        <a:t>Batch </a:t>
                      </a:r>
                    </a:p>
                  </a:txBody>
                  <a:tcPr/>
                </a:tc>
                <a:tc>
                  <a:txBody>
                    <a:bodyPr/>
                    <a:lstStyle/>
                    <a:p>
                      <a:pPr lvl="0" algn="l">
                        <a:lnSpc>
                          <a:spcPct val="100000"/>
                        </a:lnSpc>
                        <a:spcBef>
                          <a:spcPts val="0"/>
                        </a:spcBef>
                        <a:spcAft>
                          <a:spcPts val="0"/>
                        </a:spcAft>
                        <a:buNone/>
                      </a:pPr>
                      <a:r>
                        <a:rPr lang="en-GB" sz="1200" b="0" i="0" u="none" strike="noStrike" noProof="0" dirty="0">
                          <a:latin typeface="Calibri"/>
                        </a:rPr>
                        <a:t>This is when small quantities are made, from a few hundreds to a few thousands, depending on the type of product.  Batch production normally uses machine tools, and costs less to make products than with one-off manufacturing, because relatively small volumes are produced. Batch production often has flexible systems and responds to demand from consumer quickly.  Batch production uses some industrial methods and makes good use of CAD/CAM because of the relatively fast and repetitive process.</a:t>
                      </a:r>
                      <a:endParaRPr lang="en-GB" sz="1200" dirty="0"/>
                    </a:p>
                  </a:txBody>
                  <a:tcPr/>
                </a:tc>
                <a:extLst>
                  <a:ext uri="{0D108BD9-81ED-4DB2-BD59-A6C34878D82A}">
                    <a16:rowId xmlns:a16="http://schemas.microsoft.com/office/drawing/2014/main" val="18855913"/>
                  </a:ext>
                </a:extLst>
              </a:tr>
              <a:tr h="370840">
                <a:tc>
                  <a:txBody>
                    <a:bodyPr/>
                    <a:lstStyle/>
                    <a:p>
                      <a:r>
                        <a:rPr lang="en-GB" sz="1200" dirty="0"/>
                        <a:t>Mass </a:t>
                      </a:r>
                    </a:p>
                  </a:txBody>
                  <a:tcPr/>
                </a:tc>
                <a:tc>
                  <a:txBody>
                    <a:bodyPr/>
                    <a:lstStyle/>
                    <a:p>
                      <a:pPr lvl="0" algn="l">
                        <a:lnSpc>
                          <a:spcPct val="100000"/>
                        </a:lnSpc>
                        <a:spcBef>
                          <a:spcPts val="0"/>
                        </a:spcBef>
                        <a:spcAft>
                          <a:spcPts val="0"/>
                        </a:spcAft>
                        <a:buNone/>
                      </a:pPr>
                      <a:r>
                        <a:rPr lang="en-GB" sz="1200" b="0" i="0" u="none" strike="noStrike" noProof="0" dirty="0">
                          <a:latin typeface="Calibri"/>
                        </a:rPr>
                        <a:t>This is usually carried out on an assembly line by machines and robots. Machinery and automated systems are expensive. The cost of setting up a production line is very high, so large quantities of a product need to be produced to recuperate the initial investment.  CAD engineering programmes can be used to produce detailed manufacturing diagrams to be used by equipment on the production lines. CAM equipment has high tolerance levels and is extremely accurate and reliable.</a:t>
                      </a:r>
                      <a:endParaRPr lang="en-GB" sz="1200" dirty="0"/>
                    </a:p>
                  </a:txBody>
                  <a:tcPr/>
                </a:tc>
                <a:extLst>
                  <a:ext uri="{0D108BD9-81ED-4DB2-BD59-A6C34878D82A}">
                    <a16:rowId xmlns:a16="http://schemas.microsoft.com/office/drawing/2014/main" val="3333311929"/>
                  </a:ext>
                </a:extLst>
              </a:tr>
            </a:tbl>
          </a:graphicData>
        </a:graphic>
      </p:graphicFrame>
    </p:spTree>
    <p:extLst>
      <p:ext uri="{BB962C8B-B14F-4D97-AF65-F5344CB8AC3E}">
        <p14:creationId xmlns:p14="http://schemas.microsoft.com/office/powerpoint/2010/main" val="121169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676841" y="148477"/>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8 </a:t>
            </a:r>
            <a:endParaRPr lang="en-GB" sz="4400"/>
          </a:p>
        </p:txBody>
      </p:sp>
      <p:sp>
        <p:nvSpPr>
          <p:cNvPr id="4" name="TextBox 3">
            <a:extLst>
              <a:ext uri="{FF2B5EF4-FFF2-40B4-BE49-F238E27FC236}">
                <a16:creationId xmlns:a16="http://schemas.microsoft.com/office/drawing/2014/main" id="{3181AC27-8D21-3FF4-1120-52BFC8284222}"/>
              </a:ext>
            </a:extLst>
          </p:cNvPr>
          <p:cNvSpPr txBox="1"/>
          <p:nvPr/>
        </p:nvSpPr>
        <p:spPr>
          <a:xfrm>
            <a:off x="10889486" y="924296"/>
            <a:ext cx="274320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P</a:t>
            </a:r>
            <a:endParaRPr lang="en-US" sz="3200"/>
          </a:p>
          <a:p>
            <a:r>
              <a:rPr lang="en-GB" sz="3200"/>
              <a:t>R</a:t>
            </a:r>
            <a:endParaRPr lang="en-US" sz="3200"/>
          </a:p>
          <a:p>
            <a:r>
              <a:rPr lang="en-GB" sz="3200"/>
              <a:t>O</a:t>
            </a:r>
            <a:endParaRPr lang="en-US" sz="3200"/>
          </a:p>
          <a:p>
            <a:r>
              <a:rPr lang="en-GB" sz="3200">
                <a:cs typeface="Calibri"/>
              </a:rPr>
              <a:t>D</a:t>
            </a:r>
            <a:endParaRPr lang="en-US" sz="3200">
              <a:cs typeface="Calibri"/>
            </a:endParaRPr>
          </a:p>
          <a:p>
            <a:r>
              <a:rPr lang="en-US" sz="3200">
                <a:cs typeface="Calibri"/>
              </a:rPr>
              <a:t>U</a:t>
            </a:r>
          </a:p>
          <a:p>
            <a:r>
              <a:rPr lang="en-US" sz="3200">
                <a:cs typeface="Calibri"/>
              </a:rPr>
              <a:t>C</a:t>
            </a:r>
          </a:p>
          <a:p>
            <a:r>
              <a:rPr lang="en-US" sz="3200">
                <a:cs typeface="Calibri"/>
              </a:rPr>
              <a:t>T</a:t>
            </a:r>
          </a:p>
          <a:p>
            <a:r>
              <a:rPr lang="en-US" sz="3200">
                <a:cs typeface="Calibri"/>
              </a:rPr>
              <a:t>I</a:t>
            </a:r>
          </a:p>
          <a:p>
            <a:r>
              <a:rPr lang="en-US" sz="3200">
                <a:cs typeface="Calibri"/>
              </a:rPr>
              <a:t>O</a:t>
            </a:r>
          </a:p>
          <a:p>
            <a:r>
              <a:rPr lang="en-US" sz="3200">
                <a:cs typeface="Calibri"/>
              </a:rPr>
              <a:t>N</a:t>
            </a:r>
          </a:p>
          <a:p>
            <a:endParaRPr lang="en-GB" sz="3200"/>
          </a:p>
          <a:p>
            <a:r>
              <a:rPr lang="en-GB" sz="3200"/>
              <a:t> </a:t>
            </a:r>
            <a:r>
              <a:rPr lang="en-GB" sz="3200">
                <a:cs typeface="Calibri"/>
              </a:rPr>
              <a:t>​</a:t>
            </a:r>
            <a:endParaRPr lang="en-GB">
              <a:cs typeface="Calibri"/>
            </a:endParaRPr>
          </a:p>
        </p:txBody>
      </p:sp>
      <p:sp>
        <p:nvSpPr>
          <p:cNvPr id="2" name="TextBox 1">
            <a:extLst>
              <a:ext uri="{FF2B5EF4-FFF2-40B4-BE49-F238E27FC236}">
                <a16:creationId xmlns:a16="http://schemas.microsoft.com/office/drawing/2014/main" id="{035D57D6-23E8-C5A6-FE2A-EF81D180884F}"/>
              </a:ext>
            </a:extLst>
          </p:cNvPr>
          <p:cNvSpPr txBox="1"/>
          <p:nvPr/>
        </p:nvSpPr>
        <p:spPr>
          <a:xfrm>
            <a:off x="11524891" y="928777"/>
            <a:ext cx="274320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P</a:t>
            </a:r>
          </a:p>
          <a:p>
            <a:r>
              <a:rPr lang="en-GB" sz="3200">
                <a:cs typeface="Segoe UI"/>
              </a:rPr>
              <a:t>L</a:t>
            </a:r>
          </a:p>
          <a:p>
            <a:r>
              <a:rPr lang="en-GB" sz="3200">
                <a:cs typeface="Segoe UI"/>
              </a:rPr>
              <a:t>A</a:t>
            </a:r>
          </a:p>
          <a:p>
            <a:r>
              <a:rPr lang="en-GB" sz="3200">
                <a:cs typeface="Segoe UI"/>
              </a:rPr>
              <a:t>N</a:t>
            </a:r>
          </a:p>
          <a:p>
            <a:r>
              <a:rPr lang="en-GB" sz="3200">
                <a:cs typeface="Segoe UI"/>
              </a:rPr>
              <a:t>N</a:t>
            </a:r>
          </a:p>
          <a:p>
            <a:r>
              <a:rPr lang="en-GB" sz="3200">
                <a:cs typeface="Segoe UI"/>
              </a:rPr>
              <a:t>I</a:t>
            </a:r>
          </a:p>
          <a:p>
            <a:r>
              <a:rPr lang="en-GB" sz="3200">
                <a:cs typeface="Segoe UI"/>
              </a:rPr>
              <a:t>N</a:t>
            </a:r>
          </a:p>
          <a:p>
            <a:r>
              <a:rPr lang="en-GB" sz="3200">
                <a:cs typeface="Segoe UI"/>
              </a:rPr>
              <a:t>G</a:t>
            </a:r>
          </a:p>
        </p:txBody>
      </p:sp>
      <p:sp>
        <p:nvSpPr>
          <p:cNvPr id="3" name="TextBox 2">
            <a:extLst>
              <a:ext uri="{FF2B5EF4-FFF2-40B4-BE49-F238E27FC236}">
                <a16:creationId xmlns:a16="http://schemas.microsoft.com/office/drawing/2014/main" id="{CDE0E3FA-B354-4087-7AB0-E83B07B5693F}"/>
              </a:ext>
            </a:extLst>
          </p:cNvPr>
          <p:cNvSpPr txBox="1"/>
          <p:nvPr/>
        </p:nvSpPr>
        <p:spPr>
          <a:xfrm>
            <a:off x="138023" y="152400"/>
            <a:ext cx="3953698" cy="138499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1200" dirty="0">
                <a:latin typeface="Calibri"/>
                <a:cs typeface="Segoe UI"/>
              </a:rPr>
              <a:t>Hazard​</a:t>
            </a:r>
            <a:endParaRPr lang="en-US" sz="1200" dirty="0">
              <a:latin typeface="Calibri"/>
              <a:cs typeface="Calibri"/>
            </a:endParaRPr>
          </a:p>
          <a:p>
            <a:r>
              <a:rPr lang="en-GB" sz="1200" dirty="0">
                <a:latin typeface="Calibri"/>
                <a:cs typeface="Segoe UI"/>
              </a:rPr>
              <a:t>Something that has the ability to harm you or other people​</a:t>
            </a:r>
          </a:p>
          <a:p>
            <a:pPr marL="342900" indent="-342900">
              <a:buFont typeface="Arial"/>
              <a:buChar char="•"/>
            </a:pPr>
            <a:r>
              <a:rPr lang="en-GB" sz="1200" dirty="0">
                <a:latin typeface="Calibri"/>
                <a:cs typeface="Segoe UI"/>
              </a:rPr>
              <a:t>Risk​</a:t>
            </a:r>
          </a:p>
          <a:p>
            <a:r>
              <a:rPr lang="en-GB" sz="1200" dirty="0">
                <a:latin typeface="Calibri"/>
                <a:cs typeface="Segoe UI"/>
              </a:rPr>
              <a:t>The likelihood that a particular hazard will actually cause harm and how serious that harm would be </a:t>
            </a:r>
            <a:r>
              <a:rPr lang="en-US" sz="1200" dirty="0">
                <a:latin typeface="Calibri"/>
                <a:cs typeface="Segoe UI"/>
              </a:rPr>
              <a:t>​</a:t>
            </a:r>
          </a:p>
          <a:p>
            <a:pPr marL="342900" indent="-342900">
              <a:buFont typeface="Arial"/>
              <a:buChar char="•"/>
            </a:pPr>
            <a:r>
              <a:rPr lang="en-GB" sz="1200" dirty="0">
                <a:latin typeface="Calibri"/>
                <a:cs typeface="Segoe UI"/>
              </a:rPr>
              <a:t>Control measure ​</a:t>
            </a:r>
          </a:p>
          <a:p>
            <a:r>
              <a:rPr lang="en-GB" sz="1200" dirty="0">
                <a:latin typeface="Calibri"/>
                <a:cs typeface="Segoe UI"/>
              </a:rPr>
              <a:t>A precaution that is put in place to minimise or eliminate risk</a:t>
            </a:r>
          </a:p>
        </p:txBody>
      </p:sp>
      <p:graphicFrame>
        <p:nvGraphicFramePr>
          <p:cNvPr id="7" name="Table 6">
            <a:extLst>
              <a:ext uri="{FF2B5EF4-FFF2-40B4-BE49-F238E27FC236}">
                <a16:creationId xmlns:a16="http://schemas.microsoft.com/office/drawing/2014/main" id="{741BE45F-A9C5-BBE5-AE74-B5B489E67AA5}"/>
              </a:ext>
            </a:extLst>
          </p:cNvPr>
          <p:cNvGraphicFramePr>
            <a:graphicFrameLocks noGrp="1"/>
          </p:cNvGraphicFramePr>
          <p:nvPr>
            <p:extLst>
              <p:ext uri="{D42A27DB-BD31-4B8C-83A1-F6EECF244321}">
                <p14:modId xmlns:p14="http://schemas.microsoft.com/office/powerpoint/2010/main" val="1787584648"/>
              </p:ext>
            </p:extLst>
          </p:nvPr>
        </p:nvGraphicFramePr>
        <p:xfrm>
          <a:off x="133877" y="1626882"/>
          <a:ext cx="3873962" cy="3291840"/>
        </p:xfrm>
        <a:graphic>
          <a:graphicData uri="http://schemas.openxmlformats.org/drawingml/2006/table">
            <a:tbl>
              <a:tblPr firstRow="1" bandRow="1">
                <a:tableStyleId>{5940675A-B579-460E-94D1-54222C63F5DA}</a:tableStyleId>
              </a:tblPr>
              <a:tblGrid>
                <a:gridCol w="1047750">
                  <a:extLst>
                    <a:ext uri="{9D8B030D-6E8A-4147-A177-3AD203B41FA5}">
                      <a16:colId xmlns:a16="http://schemas.microsoft.com/office/drawing/2014/main" val="2268390340"/>
                    </a:ext>
                  </a:extLst>
                </a:gridCol>
                <a:gridCol w="2826212">
                  <a:extLst>
                    <a:ext uri="{9D8B030D-6E8A-4147-A177-3AD203B41FA5}">
                      <a16:colId xmlns:a16="http://schemas.microsoft.com/office/drawing/2014/main" val="1415296223"/>
                    </a:ext>
                  </a:extLst>
                </a:gridCol>
              </a:tblGrid>
              <a:tr h="370839">
                <a:tc>
                  <a:txBody>
                    <a:bodyPr/>
                    <a:lstStyle/>
                    <a:p>
                      <a:pPr lvl="0">
                        <a:buNone/>
                      </a:pPr>
                      <a:r>
                        <a:rPr lang="en-GB" sz="1100" b="0" i="0" u="none" strike="noStrike" noProof="0" dirty="0">
                          <a:latin typeface="Calibri"/>
                        </a:rPr>
                        <a:t>Why do we complete risk assessments? </a:t>
                      </a:r>
                      <a:endParaRPr lang="en-US" sz="1100"/>
                    </a:p>
                  </a:txBody>
                  <a:tcPr/>
                </a:tc>
                <a:tc>
                  <a:txBody>
                    <a:bodyPr/>
                    <a:lstStyle/>
                    <a:p>
                      <a:pPr lvl="0" algn="l">
                        <a:lnSpc>
                          <a:spcPct val="100000"/>
                        </a:lnSpc>
                        <a:spcBef>
                          <a:spcPts val="0"/>
                        </a:spcBef>
                        <a:spcAft>
                          <a:spcPts val="0"/>
                        </a:spcAft>
                        <a:buNone/>
                      </a:pPr>
                      <a:r>
                        <a:rPr lang="en-GB" sz="1100" b="0" i="0" u="none" strike="noStrike" noProof="0" dirty="0">
                          <a:latin typeface="Calibri"/>
                        </a:rPr>
                        <a:t>Before starting any activity, a risk assessment should be taken. Risk assessments are performed to bring dangers to attention so that we can limit the risk of accidents happening. </a:t>
                      </a:r>
                      <a:endParaRPr lang="en-US" sz="1100"/>
                    </a:p>
                    <a:p>
                      <a:pPr lvl="0" algn="l">
                        <a:lnSpc>
                          <a:spcPct val="100000"/>
                        </a:lnSpc>
                        <a:spcBef>
                          <a:spcPts val="0"/>
                        </a:spcBef>
                        <a:spcAft>
                          <a:spcPts val="0"/>
                        </a:spcAft>
                        <a:buNone/>
                      </a:pPr>
                      <a:endParaRPr lang="en-GB" sz="1100" b="0" i="0" u="none" strike="noStrike" noProof="0" dirty="0">
                        <a:latin typeface="Calibri"/>
                      </a:endParaRPr>
                    </a:p>
                  </a:txBody>
                  <a:tcPr/>
                </a:tc>
                <a:extLst>
                  <a:ext uri="{0D108BD9-81ED-4DB2-BD59-A6C34878D82A}">
                    <a16:rowId xmlns:a16="http://schemas.microsoft.com/office/drawing/2014/main" val="1216598215"/>
                  </a:ext>
                </a:extLst>
              </a:tr>
              <a:tr h="370840">
                <a:tc>
                  <a:txBody>
                    <a:bodyPr/>
                    <a:lstStyle/>
                    <a:p>
                      <a:pPr lvl="0">
                        <a:buNone/>
                      </a:pPr>
                      <a:r>
                        <a:rPr lang="en-GB" sz="1100" b="0" i="0" u="none" strike="noStrike" noProof="0" dirty="0">
                          <a:latin typeface="Calibri"/>
                        </a:rPr>
                        <a:t>Why are risk assessments important? </a:t>
                      </a:r>
                      <a:endParaRPr lang="en-US" sz="1100"/>
                    </a:p>
                  </a:txBody>
                  <a:tcPr/>
                </a:tc>
                <a:tc>
                  <a:txBody>
                    <a:bodyPr/>
                    <a:lstStyle/>
                    <a:p>
                      <a:pPr marL="171450" lvl="0" indent="-171450" algn="l">
                        <a:lnSpc>
                          <a:spcPct val="100000"/>
                        </a:lnSpc>
                        <a:spcBef>
                          <a:spcPts val="0"/>
                        </a:spcBef>
                        <a:spcAft>
                          <a:spcPts val="0"/>
                        </a:spcAft>
                        <a:buFont typeface="Arial"/>
                        <a:buChar char="•"/>
                      </a:pPr>
                      <a:r>
                        <a:rPr lang="en-GB" sz="1100" b="0" i="0" u="none" strike="noStrike" noProof="0" dirty="0"/>
                        <a:t>Meet legal requirements </a:t>
                      </a:r>
                      <a:endParaRPr lang="en-GB" sz="1100"/>
                    </a:p>
                    <a:p>
                      <a:pPr marL="171450" lvl="0" indent="-171450" algn="l">
                        <a:lnSpc>
                          <a:spcPct val="100000"/>
                        </a:lnSpc>
                        <a:spcBef>
                          <a:spcPts val="0"/>
                        </a:spcBef>
                        <a:spcAft>
                          <a:spcPts val="0"/>
                        </a:spcAft>
                        <a:buFont typeface="Arial"/>
                        <a:buChar char="•"/>
                      </a:pPr>
                      <a:r>
                        <a:rPr lang="en-GB" sz="1100" b="0" i="0" u="none" strike="noStrike" noProof="0" dirty="0"/>
                        <a:t>Prioritize hazards and control measures </a:t>
                      </a:r>
                      <a:endParaRPr lang="en-GB" sz="1100"/>
                    </a:p>
                    <a:p>
                      <a:pPr marL="171450" lvl="0" indent="-171450" algn="l">
                        <a:lnSpc>
                          <a:spcPct val="100000"/>
                        </a:lnSpc>
                        <a:spcBef>
                          <a:spcPts val="0"/>
                        </a:spcBef>
                        <a:spcAft>
                          <a:spcPts val="0"/>
                        </a:spcAft>
                        <a:buFont typeface="Arial"/>
                        <a:buChar char="•"/>
                      </a:pPr>
                      <a:r>
                        <a:rPr lang="en-GB" sz="1100" b="0" i="0" u="none" strike="noStrike" noProof="0" dirty="0"/>
                        <a:t>Prevent injuries or illnesses </a:t>
                      </a:r>
                      <a:endParaRPr lang="en-GB" sz="1100"/>
                    </a:p>
                    <a:p>
                      <a:pPr marL="171450" lvl="0" indent="-171450" algn="l">
                        <a:lnSpc>
                          <a:spcPct val="100000"/>
                        </a:lnSpc>
                        <a:spcBef>
                          <a:spcPts val="0"/>
                        </a:spcBef>
                        <a:spcAft>
                          <a:spcPts val="0"/>
                        </a:spcAft>
                        <a:buFont typeface="Arial"/>
                        <a:buChar char="•"/>
                      </a:pPr>
                      <a:r>
                        <a:rPr lang="en-GB" sz="1100" b="0" i="0" u="none" strike="noStrike" noProof="0" dirty="0"/>
                        <a:t>Decide if existing control measures are working correctly and if anything, else should be put in place </a:t>
                      </a:r>
                      <a:endParaRPr lang="en-GB" sz="1100"/>
                    </a:p>
                    <a:p>
                      <a:pPr marL="171450" lvl="0" indent="-171450">
                        <a:buFont typeface="Arial"/>
                        <a:buChar char="•"/>
                      </a:pPr>
                      <a:r>
                        <a:rPr lang="en-GB" sz="1100" b="0" i="0" u="none" strike="noStrike" noProof="0" dirty="0"/>
                        <a:t>Identifying who is at risk </a:t>
                      </a:r>
                      <a:endParaRPr lang="en-GB" sz="1100"/>
                    </a:p>
                  </a:txBody>
                  <a:tcPr/>
                </a:tc>
                <a:extLst>
                  <a:ext uri="{0D108BD9-81ED-4DB2-BD59-A6C34878D82A}">
                    <a16:rowId xmlns:a16="http://schemas.microsoft.com/office/drawing/2014/main" val="4204502664"/>
                  </a:ext>
                </a:extLst>
              </a:tr>
              <a:tr h="370840">
                <a:tc>
                  <a:txBody>
                    <a:bodyPr/>
                    <a:lstStyle/>
                    <a:p>
                      <a:pPr lvl="0">
                        <a:buNone/>
                      </a:pPr>
                      <a:r>
                        <a:rPr lang="en-GB" sz="1100" b="0" i="0" u="none" strike="noStrike" noProof="0" dirty="0">
                          <a:latin typeface="Calibri"/>
                        </a:rPr>
                        <a:t>When should risk assessments be completed?  </a:t>
                      </a:r>
                      <a:endParaRPr lang="en-US" sz="1100"/>
                    </a:p>
                  </a:txBody>
                  <a:tcPr/>
                </a:tc>
                <a:tc>
                  <a:txBody>
                    <a:bodyPr/>
                    <a:lstStyle/>
                    <a:p>
                      <a:pPr lvl="0" algn="l">
                        <a:lnSpc>
                          <a:spcPct val="100000"/>
                        </a:lnSpc>
                        <a:spcBef>
                          <a:spcPts val="0"/>
                        </a:spcBef>
                        <a:spcAft>
                          <a:spcPts val="0"/>
                        </a:spcAft>
                        <a:buNone/>
                      </a:pPr>
                      <a:r>
                        <a:rPr lang="en-GB" sz="1100" b="0" i="0" u="none" strike="noStrike" noProof="0" dirty="0">
                          <a:latin typeface="Calibri"/>
                        </a:rPr>
                        <a:t>New risk assessments should be: </a:t>
                      </a:r>
                      <a:endParaRPr lang="en-US" sz="1100"/>
                    </a:p>
                    <a:p>
                      <a:pPr lvl="0" algn="l">
                        <a:lnSpc>
                          <a:spcPct val="100000"/>
                        </a:lnSpc>
                        <a:spcBef>
                          <a:spcPts val="0"/>
                        </a:spcBef>
                        <a:spcAft>
                          <a:spcPts val="0"/>
                        </a:spcAft>
                        <a:buNone/>
                      </a:pPr>
                      <a:r>
                        <a:rPr lang="en-GB" sz="1100" b="0" i="0" u="none" strike="noStrike" noProof="0" dirty="0">
                          <a:latin typeface="Calibri"/>
                        </a:rPr>
                        <a:t>Before new processes or activates are introduced </a:t>
                      </a:r>
                      <a:endParaRPr lang="en-GB" sz="1100"/>
                    </a:p>
                    <a:p>
                      <a:pPr lvl="0" algn="l">
                        <a:lnSpc>
                          <a:spcPct val="100000"/>
                        </a:lnSpc>
                        <a:spcBef>
                          <a:spcPts val="0"/>
                        </a:spcBef>
                        <a:spcAft>
                          <a:spcPts val="0"/>
                        </a:spcAft>
                        <a:buNone/>
                      </a:pPr>
                      <a:r>
                        <a:rPr lang="en-GB" sz="1100" b="0" i="0" u="none" strike="noStrike" noProof="0" dirty="0">
                          <a:latin typeface="Calibri"/>
                        </a:rPr>
                        <a:t>Before changes to certain activities </a:t>
                      </a:r>
                      <a:endParaRPr lang="en-GB" sz="1100"/>
                    </a:p>
                    <a:p>
                      <a:pPr lvl="0" algn="l">
                        <a:lnSpc>
                          <a:spcPct val="100000"/>
                        </a:lnSpc>
                        <a:spcBef>
                          <a:spcPts val="0"/>
                        </a:spcBef>
                        <a:spcAft>
                          <a:spcPts val="0"/>
                        </a:spcAft>
                        <a:buNone/>
                      </a:pPr>
                      <a:r>
                        <a:rPr lang="en-GB" sz="1100" b="0" i="0" u="none" strike="noStrike" noProof="0" dirty="0">
                          <a:latin typeface="Calibri"/>
                        </a:rPr>
                        <a:t>New equipment </a:t>
                      </a:r>
                      <a:endParaRPr lang="en-GB" sz="1100"/>
                    </a:p>
                  </a:txBody>
                  <a:tcPr/>
                </a:tc>
                <a:extLst>
                  <a:ext uri="{0D108BD9-81ED-4DB2-BD59-A6C34878D82A}">
                    <a16:rowId xmlns:a16="http://schemas.microsoft.com/office/drawing/2014/main" val="2098138610"/>
                  </a:ext>
                </a:extLst>
              </a:tr>
            </a:tbl>
          </a:graphicData>
        </a:graphic>
      </p:graphicFrame>
      <p:sp>
        <p:nvSpPr>
          <p:cNvPr id="8" name="TextBox 7">
            <a:extLst>
              <a:ext uri="{FF2B5EF4-FFF2-40B4-BE49-F238E27FC236}">
                <a16:creationId xmlns:a16="http://schemas.microsoft.com/office/drawing/2014/main" id="{473F2284-662C-54B4-4829-D55F473C899E}"/>
              </a:ext>
            </a:extLst>
          </p:cNvPr>
          <p:cNvSpPr txBox="1"/>
          <p:nvPr/>
        </p:nvSpPr>
        <p:spPr>
          <a:xfrm>
            <a:off x="130538" y="5100745"/>
            <a:ext cx="2743200" cy="175432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Consequences of failing to carry out risk assessments </a:t>
            </a:r>
          </a:p>
          <a:p>
            <a:pPr marL="285750" indent="-285750">
              <a:buFont typeface="Arial"/>
              <a:buChar char="•"/>
            </a:pPr>
            <a:r>
              <a:rPr lang="en-GB" sz="1200" dirty="0">
                <a:ea typeface="+mn-lt"/>
                <a:cs typeface="+mn-lt"/>
              </a:rPr>
              <a:t>Increased risk of accidents</a:t>
            </a:r>
          </a:p>
          <a:p>
            <a:pPr marL="285750" indent="-285750">
              <a:buFont typeface="Arial"/>
              <a:buChar char="•"/>
            </a:pPr>
            <a:r>
              <a:rPr lang="en-GB" sz="1200" dirty="0">
                <a:ea typeface="+mn-lt"/>
                <a:cs typeface="+mn-lt"/>
              </a:rPr>
              <a:t>Heath and Safety investigations</a:t>
            </a:r>
          </a:p>
          <a:p>
            <a:pPr marL="285750" indent="-285750">
              <a:buFont typeface="Arial"/>
              <a:buChar char="•"/>
            </a:pPr>
            <a:r>
              <a:rPr lang="en-GB" sz="1200" dirty="0">
                <a:ea typeface="+mn-lt"/>
                <a:cs typeface="+mn-lt"/>
              </a:rPr>
              <a:t>Enforcement action</a:t>
            </a:r>
          </a:p>
          <a:p>
            <a:pPr marL="285750" indent="-285750">
              <a:buFont typeface="Arial"/>
              <a:buChar char="•"/>
            </a:pPr>
            <a:r>
              <a:rPr lang="en-GB" sz="1200" dirty="0">
                <a:ea typeface="+mn-lt"/>
                <a:cs typeface="+mn-lt"/>
              </a:rPr>
              <a:t>Emotional trauma</a:t>
            </a:r>
          </a:p>
          <a:p>
            <a:pPr marL="285750" indent="-285750">
              <a:buFont typeface="Arial"/>
              <a:buChar char="•"/>
            </a:pPr>
            <a:r>
              <a:rPr lang="en-GB" sz="1200" dirty="0">
                <a:ea typeface="+mn-lt"/>
                <a:cs typeface="+mn-lt"/>
              </a:rPr>
              <a:t>Project delays</a:t>
            </a:r>
          </a:p>
          <a:p>
            <a:pPr marL="285750" indent="-285750">
              <a:buFont typeface="Arial"/>
              <a:buChar char="•"/>
            </a:pPr>
            <a:r>
              <a:rPr lang="en-GB" sz="1200" dirty="0">
                <a:ea typeface="+mn-lt"/>
                <a:cs typeface="+mn-lt"/>
              </a:rPr>
              <a:t>Financial consequences</a:t>
            </a:r>
          </a:p>
          <a:p>
            <a:pPr marL="285750" indent="-285750">
              <a:buFont typeface="Arial"/>
              <a:buChar char="•"/>
            </a:pPr>
            <a:r>
              <a:rPr lang="en-GB" sz="1200" dirty="0">
                <a:ea typeface="+mn-lt"/>
                <a:cs typeface="+mn-lt"/>
              </a:rPr>
              <a:t>Losing customers</a:t>
            </a:r>
            <a:endParaRPr lang="en-GB" sz="1200" dirty="0">
              <a:cs typeface="Calibri"/>
            </a:endParaRPr>
          </a:p>
        </p:txBody>
      </p:sp>
      <p:graphicFrame>
        <p:nvGraphicFramePr>
          <p:cNvPr id="11" name="Table 10">
            <a:extLst>
              <a:ext uri="{FF2B5EF4-FFF2-40B4-BE49-F238E27FC236}">
                <a16:creationId xmlns:a16="http://schemas.microsoft.com/office/drawing/2014/main" id="{43D7CF37-E214-2494-14E0-688C1C7C188B}"/>
              </a:ext>
            </a:extLst>
          </p:cNvPr>
          <p:cNvGraphicFramePr>
            <a:graphicFrameLocks noGrp="1"/>
          </p:cNvGraphicFramePr>
          <p:nvPr>
            <p:extLst>
              <p:ext uri="{D42A27DB-BD31-4B8C-83A1-F6EECF244321}">
                <p14:modId xmlns:p14="http://schemas.microsoft.com/office/powerpoint/2010/main" val="1310815329"/>
              </p:ext>
            </p:extLst>
          </p:nvPr>
        </p:nvGraphicFramePr>
        <p:xfrm>
          <a:off x="4145805" y="78954"/>
          <a:ext cx="5297941" cy="914400"/>
        </p:xfrm>
        <a:graphic>
          <a:graphicData uri="http://schemas.openxmlformats.org/drawingml/2006/table">
            <a:tbl>
              <a:tblPr firstRow="1" bandRow="1">
                <a:tableStyleId>{5940675A-B579-460E-94D1-54222C63F5DA}</a:tableStyleId>
              </a:tblPr>
              <a:tblGrid>
                <a:gridCol w="1067360">
                  <a:extLst>
                    <a:ext uri="{9D8B030D-6E8A-4147-A177-3AD203B41FA5}">
                      <a16:colId xmlns:a16="http://schemas.microsoft.com/office/drawing/2014/main" val="2204989329"/>
                    </a:ext>
                  </a:extLst>
                </a:gridCol>
                <a:gridCol w="482433">
                  <a:extLst>
                    <a:ext uri="{9D8B030D-6E8A-4147-A177-3AD203B41FA5}">
                      <a16:colId xmlns:a16="http://schemas.microsoft.com/office/drawing/2014/main" val="3303013326"/>
                    </a:ext>
                  </a:extLst>
                </a:gridCol>
                <a:gridCol w="1731817">
                  <a:extLst>
                    <a:ext uri="{9D8B030D-6E8A-4147-A177-3AD203B41FA5}">
                      <a16:colId xmlns:a16="http://schemas.microsoft.com/office/drawing/2014/main" val="595915262"/>
                    </a:ext>
                  </a:extLst>
                </a:gridCol>
                <a:gridCol w="2016331">
                  <a:extLst>
                    <a:ext uri="{9D8B030D-6E8A-4147-A177-3AD203B41FA5}">
                      <a16:colId xmlns:a16="http://schemas.microsoft.com/office/drawing/2014/main" val="3454215745"/>
                    </a:ext>
                  </a:extLst>
                </a:gridCol>
              </a:tblGrid>
              <a:tr h="158039">
                <a:tc>
                  <a:txBody>
                    <a:bodyPr/>
                    <a:lstStyle/>
                    <a:p>
                      <a:pPr rtl="0" fontAlgn="base"/>
                      <a:r>
                        <a:rPr lang="en-GB" sz="1200" dirty="0">
                          <a:effectLst/>
                        </a:rPr>
                        <a:t>Hazard​</a:t>
                      </a:r>
                      <a:endParaRPr lang="en-GB" sz="1200">
                        <a:solidFill>
                          <a:srgbClr val="FFFFFF"/>
                        </a:solidFill>
                        <a:effectLst/>
                      </a:endParaRPr>
                    </a:p>
                  </a:txBody>
                  <a:tcPr anchor="ctr">
                    <a:solidFill>
                      <a:schemeClr val="bg2"/>
                    </a:solidFill>
                  </a:tcPr>
                </a:tc>
                <a:tc>
                  <a:txBody>
                    <a:bodyPr/>
                    <a:lstStyle/>
                    <a:p>
                      <a:pPr rtl="0" fontAlgn="base"/>
                      <a:r>
                        <a:rPr lang="en-GB" sz="1200" dirty="0">
                          <a:effectLst/>
                        </a:rPr>
                        <a:t>Risk​</a:t>
                      </a:r>
                      <a:endParaRPr lang="en-GB" sz="1200">
                        <a:solidFill>
                          <a:srgbClr val="FFFFFF"/>
                        </a:solidFill>
                        <a:effectLst/>
                      </a:endParaRPr>
                    </a:p>
                  </a:txBody>
                  <a:tcPr anchor="ctr">
                    <a:solidFill>
                      <a:schemeClr val="bg2"/>
                    </a:solidFill>
                  </a:tcPr>
                </a:tc>
                <a:tc>
                  <a:txBody>
                    <a:bodyPr/>
                    <a:lstStyle/>
                    <a:p>
                      <a:pPr rtl="0" fontAlgn="base"/>
                      <a:r>
                        <a:rPr lang="en-GB" sz="1200" dirty="0">
                          <a:effectLst/>
                        </a:rPr>
                        <a:t>Rating (L,M,H) ​</a:t>
                      </a:r>
                    </a:p>
                    <a:p>
                      <a:pPr rtl="0" fontAlgn="base"/>
                      <a:r>
                        <a:rPr lang="en-GB" sz="1200" dirty="0">
                          <a:effectLst/>
                        </a:rPr>
                        <a:t>Likelihood of happening ​</a:t>
                      </a:r>
                    </a:p>
                    <a:p>
                      <a:pPr rtl="0" fontAlgn="base"/>
                      <a:r>
                        <a:rPr lang="en-GB" sz="1200" dirty="0">
                          <a:effectLst/>
                        </a:rPr>
                        <a:t>Consequences ​</a:t>
                      </a:r>
                      <a:endParaRPr lang="en-GB" sz="1200">
                        <a:solidFill>
                          <a:srgbClr val="FFFFFF"/>
                        </a:solidFill>
                        <a:effectLst/>
                      </a:endParaRPr>
                    </a:p>
                  </a:txBody>
                  <a:tcPr anchor="ctr">
                    <a:solidFill>
                      <a:schemeClr val="bg2"/>
                    </a:solidFill>
                  </a:tcPr>
                </a:tc>
                <a:tc>
                  <a:txBody>
                    <a:bodyPr/>
                    <a:lstStyle/>
                    <a:p>
                      <a:pPr rtl="0" fontAlgn="base"/>
                      <a:r>
                        <a:rPr lang="en-GB" sz="1200" dirty="0">
                          <a:effectLst/>
                        </a:rPr>
                        <a:t>Additional Action Required (Action by whom and completion data)​</a:t>
                      </a:r>
                      <a:endParaRPr lang="en-GB" sz="1200">
                        <a:solidFill>
                          <a:srgbClr val="FFFFFF"/>
                        </a:solidFill>
                        <a:effectLst/>
                      </a:endParaRPr>
                    </a:p>
                  </a:txBody>
                  <a:tcPr anchor="ctr">
                    <a:solidFill>
                      <a:schemeClr val="bg2"/>
                    </a:solidFill>
                  </a:tcPr>
                </a:tc>
                <a:extLst>
                  <a:ext uri="{0D108BD9-81ED-4DB2-BD59-A6C34878D82A}">
                    <a16:rowId xmlns:a16="http://schemas.microsoft.com/office/drawing/2014/main" val="3631995413"/>
                  </a:ext>
                </a:extLst>
              </a:tr>
              <a:tr h="158039">
                <a:tc>
                  <a:txBody>
                    <a:bodyPr/>
                    <a:lstStyle/>
                    <a:p>
                      <a:pPr lvl="0">
                        <a:buNone/>
                      </a:pPr>
                      <a:endParaRPr lang="en-GB" sz="1200" dirty="0">
                        <a:effectLst/>
                      </a:endParaRPr>
                    </a:p>
                  </a:txBody>
                  <a:tcPr anchor="ctr"/>
                </a:tc>
                <a:tc>
                  <a:txBody>
                    <a:bodyPr/>
                    <a:lstStyle/>
                    <a:p>
                      <a:pPr lvl="0">
                        <a:buNone/>
                      </a:pPr>
                      <a:endParaRPr lang="en-GB" sz="1200" dirty="0">
                        <a:effectLst/>
                      </a:endParaRPr>
                    </a:p>
                  </a:txBody>
                  <a:tcPr anchor="ctr"/>
                </a:tc>
                <a:tc>
                  <a:txBody>
                    <a:bodyPr/>
                    <a:lstStyle/>
                    <a:p>
                      <a:pPr lvl="0">
                        <a:buNone/>
                      </a:pPr>
                      <a:endParaRPr lang="en-GB" sz="1200" dirty="0">
                        <a:effectLst/>
                      </a:endParaRPr>
                    </a:p>
                  </a:txBody>
                  <a:tcPr anchor="ctr"/>
                </a:tc>
                <a:tc>
                  <a:txBody>
                    <a:bodyPr/>
                    <a:lstStyle/>
                    <a:p>
                      <a:pPr lvl="0">
                        <a:buNone/>
                      </a:pPr>
                      <a:endParaRPr lang="en-GB" sz="1200" dirty="0">
                        <a:effectLst/>
                      </a:endParaRPr>
                    </a:p>
                  </a:txBody>
                  <a:tcPr anchor="ctr"/>
                </a:tc>
                <a:extLst>
                  <a:ext uri="{0D108BD9-81ED-4DB2-BD59-A6C34878D82A}">
                    <a16:rowId xmlns:a16="http://schemas.microsoft.com/office/drawing/2014/main" val="878971832"/>
                  </a:ext>
                </a:extLst>
              </a:tr>
            </a:tbl>
          </a:graphicData>
        </a:graphic>
      </p:graphicFrame>
      <p:sp>
        <p:nvSpPr>
          <p:cNvPr id="12" name="TextBox 11">
            <a:extLst>
              <a:ext uri="{FF2B5EF4-FFF2-40B4-BE49-F238E27FC236}">
                <a16:creationId xmlns:a16="http://schemas.microsoft.com/office/drawing/2014/main" id="{6F7E90ED-3227-D821-AE7B-2A25C355C778}"/>
              </a:ext>
            </a:extLst>
          </p:cNvPr>
          <p:cNvSpPr txBox="1"/>
          <p:nvPr/>
        </p:nvSpPr>
        <p:spPr>
          <a:xfrm>
            <a:off x="4117667" y="987512"/>
            <a:ext cx="646413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Risk assessments include: </a:t>
            </a:r>
            <a:endParaRPr lang="en-US" sz="1100" dirty="0">
              <a:cs typeface="Calibri"/>
            </a:endParaRPr>
          </a:p>
          <a:p>
            <a:pPr marL="171450" indent="-171450">
              <a:buFont typeface="Arial"/>
              <a:buChar char="•"/>
            </a:pPr>
            <a:r>
              <a:rPr lang="en-US" sz="1100" dirty="0"/>
              <a:t>Include the risk​</a:t>
            </a:r>
            <a:endParaRPr lang="en-US" sz="1100" dirty="0">
              <a:cs typeface="Calibri"/>
            </a:endParaRPr>
          </a:p>
          <a:p>
            <a:pPr marL="171450" indent="-171450">
              <a:buFont typeface="Arial"/>
              <a:buChar char="•"/>
            </a:pPr>
            <a:r>
              <a:rPr lang="en-US" sz="1100" dirty="0"/>
              <a:t>Rate its severity (L,M, H) Likelihood of happening (L, M, H) and Consequences​</a:t>
            </a:r>
            <a:endParaRPr lang="en-US" sz="1100" dirty="0">
              <a:cs typeface="Calibri"/>
            </a:endParaRPr>
          </a:p>
          <a:p>
            <a:pPr marL="171450" indent="-171450">
              <a:buFont typeface="Arial"/>
              <a:buChar char="•"/>
            </a:pPr>
            <a:r>
              <a:rPr lang="en-US" sz="1100" dirty="0"/>
              <a:t>Additional Action Required (Action by whom and completion data) </a:t>
            </a:r>
            <a:endParaRPr lang="en-US" sz="1100" dirty="0">
              <a:cs typeface="Calibri"/>
            </a:endParaRPr>
          </a:p>
          <a:p>
            <a:endParaRPr lang="en-US" sz="1100" dirty="0">
              <a:cs typeface="Calibri"/>
            </a:endParaRPr>
          </a:p>
          <a:p>
            <a:r>
              <a:rPr lang="en-US" sz="1100" dirty="0">
                <a:cs typeface="Calibri"/>
              </a:rPr>
              <a:t>Risk Ratings: </a:t>
            </a:r>
          </a:p>
          <a:p>
            <a:pPr marL="171450" indent="-171450">
              <a:buFont typeface="Arial"/>
              <a:buChar char="•"/>
            </a:pPr>
            <a:r>
              <a:rPr lang="en-US" sz="1100" dirty="0">
                <a:ea typeface="+mn-lt"/>
                <a:cs typeface="+mn-lt"/>
              </a:rPr>
              <a:t>Low- Little of no impact to a person or the company </a:t>
            </a:r>
          </a:p>
          <a:p>
            <a:pPr marL="171450" indent="-171450">
              <a:buFont typeface="Arial"/>
              <a:buChar char="•"/>
            </a:pPr>
            <a:r>
              <a:rPr lang="en-US" sz="1100" dirty="0">
                <a:ea typeface="+mn-lt"/>
                <a:cs typeface="+mn-lt"/>
              </a:rPr>
              <a:t>Medium- An activity that has a risk that could cause an impact but not a serious one  </a:t>
            </a:r>
            <a:endParaRPr lang="en-US" sz="1100" dirty="0">
              <a:cs typeface="Calibri"/>
            </a:endParaRPr>
          </a:p>
          <a:p>
            <a:pPr marL="171450" indent="-171450">
              <a:buFont typeface="Arial"/>
              <a:buChar char="•"/>
            </a:pPr>
            <a:r>
              <a:rPr lang="en-US" sz="1100" dirty="0">
                <a:ea typeface="+mn-lt"/>
                <a:cs typeface="+mn-lt"/>
              </a:rPr>
              <a:t>High- Could cause life changing damage to a person or cause reputational damage to the company</a:t>
            </a:r>
            <a:r>
              <a:rPr lang="en-US" sz="1200" dirty="0">
                <a:ea typeface="+mn-lt"/>
                <a:cs typeface="+mn-lt"/>
              </a:rPr>
              <a:t> </a:t>
            </a:r>
            <a:endParaRPr lang="en-US" sz="1200" dirty="0">
              <a:cs typeface="Calibri" panose="020F0502020204030204"/>
            </a:endParaRPr>
          </a:p>
        </p:txBody>
      </p:sp>
      <p:graphicFrame>
        <p:nvGraphicFramePr>
          <p:cNvPr id="13" name="Table 12">
            <a:extLst>
              <a:ext uri="{FF2B5EF4-FFF2-40B4-BE49-F238E27FC236}">
                <a16:creationId xmlns:a16="http://schemas.microsoft.com/office/drawing/2014/main" id="{9318CC81-716B-8500-D88F-4573D8A8626D}"/>
              </a:ext>
            </a:extLst>
          </p:cNvPr>
          <p:cNvGraphicFramePr>
            <a:graphicFrameLocks noGrp="1"/>
          </p:cNvGraphicFramePr>
          <p:nvPr>
            <p:extLst>
              <p:ext uri="{D42A27DB-BD31-4B8C-83A1-F6EECF244321}">
                <p14:modId xmlns:p14="http://schemas.microsoft.com/office/powerpoint/2010/main" val="3433847639"/>
              </p:ext>
            </p:extLst>
          </p:nvPr>
        </p:nvGraphicFramePr>
        <p:xfrm>
          <a:off x="4116138" y="2673444"/>
          <a:ext cx="6783180" cy="4206240"/>
        </p:xfrm>
        <a:graphic>
          <a:graphicData uri="http://schemas.openxmlformats.org/drawingml/2006/table">
            <a:tbl>
              <a:tblPr firstRow="1" bandRow="1">
                <a:tableStyleId>{5940675A-B579-460E-94D1-54222C63F5DA}</a:tableStyleId>
              </a:tblPr>
              <a:tblGrid>
                <a:gridCol w="821120">
                  <a:extLst>
                    <a:ext uri="{9D8B030D-6E8A-4147-A177-3AD203B41FA5}">
                      <a16:colId xmlns:a16="http://schemas.microsoft.com/office/drawing/2014/main" val="1354670857"/>
                    </a:ext>
                  </a:extLst>
                </a:gridCol>
                <a:gridCol w="5962060">
                  <a:extLst>
                    <a:ext uri="{9D8B030D-6E8A-4147-A177-3AD203B41FA5}">
                      <a16:colId xmlns:a16="http://schemas.microsoft.com/office/drawing/2014/main" val="3836895197"/>
                    </a:ext>
                  </a:extLst>
                </a:gridCol>
              </a:tblGrid>
              <a:tr h="370840">
                <a:tc>
                  <a:txBody>
                    <a:bodyPr/>
                    <a:lstStyle/>
                    <a:p>
                      <a:pPr lvl="0">
                        <a:buNone/>
                      </a:pPr>
                      <a:r>
                        <a:rPr lang="en-GB" sz="1000" b="0" i="0" u="none" strike="noStrike" noProof="0" dirty="0">
                          <a:latin typeface="Calibri"/>
                        </a:rPr>
                        <a:t>Emergency Cut Off </a:t>
                      </a:r>
                      <a:endParaRPr lang="en-US" sz="1000"/>
                    </a:p>
                  </a:txBody>
                  <a:tcPr/>
                </a:tc>
                <a:tc>
                  <a:txBody>
                    <a:bodyPr/>
                    <a:lstStyle/>
                    <a:p>
                      <a:pPr lvl="0" algn="l">
                        <a:lnSpc>
                          <a:spcPct val="100000"/>
                        </a:lnSpc>
                        <a:spcBef>
                          <a:spcPts val="0"/>
                        </a:spcBef>
                        <a:spcAft>
                          <a:spcPts val="0"/>
                        </a:spcAft>
                        <a:buNone/>
                      </a:pPr>
                      <a:r>
                        <a:rPr lang="en-GB" sz="1000" b="0" i="0" u="none" strike="noStrike" noProof="0" dirty="0">
                          <a:latin typeface="Calibri"/>
                        </a:rPr>
                        <a:t>The emergency push button is to stop the machinery quickly when there is a risk of injury or the workflow requires stopping. If a employee get into difficulties on a machine, or they see someone else having problems, only then should the emergency stop button be pushed. Theses can also be located around the factory and workshops. </a:t>
                      </a:r>
                      <a:endParaRPr lang="en-GB" sz="1000" dirty="0"/>
                    </a:p>
                  </a:txBody>
                  <a:tcPr/>
                </a:tc>
                <a:extLst>
                  <a:ext uri="{0D108BD9-81ED-4DB2-BD59-A6C34878D82A}">
                    <a16:rowId xmlns:a16="http://schemas.microsoft.com/office/drawing/2014/main" val="311543089"/>
                  </a:ext>
                </a:extLst>
              </a:tr>
              <a:tr h="370840">
                <a:tc>
                  <a:txBody>
                    <a:bodyPr/>
                    <a:lstStyle/>
                    <a:p>
                      <a:pPr lvl="0">
                        <a:buNone/>
                      </a:pPr>
                      <a:r>
                        <a:rPr lang="en-GB" sz="1000" b="0" i="0" u="none" strike="noStrike" noProof="0" dirty="0">
                          <a:latin typeface="Calibri"/>
                        </a:rPr>
                        <a:t>Isolation buttons</a:t>
                      </a:r>
                      <a:endParaRPr lang="en-US" sz="1000"/>
                    </a:p>
                  </a:txBody>
                  <a:tcPr/>
                </a:tc>
                <a:tc>
                  <a:txBody>
                    <a:bodyPr/>
                    <a:lstStyle/>
                    <a:p>
                      <a:pPr lvl="0" algn="l">
                        <a:lnSpc>
                          <a:spcPct val="100000"/>
                        </a:lnSpc>
                        <a:spcBef>
                          <a:spcPts val="0"/>
                        </a:spcBef>
                        <a:spcAft>
                          <a:spcPts val="0"/>
                        </a:spcAft>
                        <a:buNone/>
                      </a:pPr>
                      <a:r>
                        <a:rPr lang="en-GB" sz="1000" b="0" i="0" u="none" strike="noStrike" noProof="0" dirty="0">
                          <a:latin typeface="Calibri"/>
                        </a:rPr>
                        <a:t>There will be a number of isolation buttons in a factory or in your school workshop. They can be located on machines or on the wall. These should be sign posted. They are red on a yellow background. </a:t>
                      </a:r>
                      <a:endParaRPr lang="en-US" sz="1000"/>
                    </a:p>
                    <a:p>
                      <a:pPr lvl="0" algn="l">
                        <a:lnSpc>
                          <a:spcPct val="100000"/>
                        </a:lnSpc>
                        <a:spcBef>
                          <a:spcPts val="0"/>
                        </a:spcBef>
                        <a:spcAft>
                          <a:spcPts val="0"/>
                        </a:spcAft>
                        <a:buNone/>
                      </a:pPr>
                      <a:r>
                        <a:rPr lang="en-GB" sz="1000" b="0" i="0" u="none" strike="noStrike" noProof="0" dirty="0">
                          <a:latin typeface="Calibri"/>
                        </a:rPr>
                        <a:t>Machines should be isolated and be able to be turned on by undoing the padlock and key. This prevents accidents. Circuits can be isolated when completing electrical work, this is for safety and stops the flow of electricity to a certain point. This will mean no one will be electrocuted. </a:t>
                      </a:r>
                      <a:endParaRPr lang="en-GB" sz="1000"/>
                    </a:p>
                  </a:txBody>
                  <a:tcPr/>
                </a:tc>
                <a:extLst>
                  <a:ext uri="{0D108BD9-81ED-4DB2-BD59-A6C34878D82A}">
                    <a16:rowId xmlns:a16="http://schemas.microsoft.com/office/drawing/2014/main" val="1732282425"/>
                  </a:ext>
                </a:extLst>
              </a:tr>
              <a:tr h="370840">
                <a:tc>
                  <a:txBody>
                    <a:bodyPr/>
                    <a:lstStyle/>
                    <a:p>
                      <a:pPr lvl="0">
                        <a:buNone/>
                      </a:pPr>
                      <a:r>
                        <a:rPr lang="en-GB" sz="1000" b="0" i="0" u="none" strike="noStrike" noProof="0" dirty="0">
                          <a:latin typeface="Calibri"/>
                        </a:rPr>
                        <a:t>PPE</a:t>
                      </a:r>
                      <a:endParaRPr lang="en-US" sz="1000"/>
                    </a:p>
                  </a:txBody>
                  <a:tcPr/>
                </a:tc>
                <a:tc>
                  <a:txBody>
                    <a:bodyPr/>
                    <a:lstStyle/>
                    <a:p>
                      <a:pPr lvl="0" algn="l">
                        <a:lnSpc>
                          <a:spcPct val="100000"/>
                        </a:lnSpc>
                        <a:spcBef>
                          <a:spcPts val="0"/>
                        </a:spcBef>
                        <a:spcAft>
                          <a:spcPts val="0"/>
                        </a:spcAft>
                        <a:buNone/>
                      </a:pPr>
                      <a:r>
                        <a:rPr lang="en-GB" sz="1000" b="0" i="0" u="none" strike="noStrike" noProof="0" dirty="0">
                          <a:latin typeface="Calibri"/>
                        </a:rPr>
                        <a:t>PPE Act- This regulation was set up in 1992 under the health and safety act. These regulations place a duty on every employer to ensure that suitable personal protective equipment is provided to employers who may be exposed to a risk to their health and safety while at work. </a:t>
                      </a:r>
                      <a:endParaRPr lang="en-GB" sz="1000"/>
                    </a:p>
                  </a:txBody>
                  <a:tcPr/>
                </a:tc>
                <a:extLst>
                  <a:ext uri="{0D108BD9-81ED-4DB2-BD59-A6C34878D82A}">
                    <a16:rowId xmlns:a16="http://schemas.microsoft.com/office/drawing/2014/main" val="1880744886"/>
                  </a:ext>
                </a:extLst>
              </a:tr>
              <a:tr h="370840">
                <a:tc>
                  <a:txBody>
                    <a:bodyPr/>
                    <a:lstStyle/>
                    <a:p>
                      <a:pPr lvl="0">
                        <a:buNone/>
                      </a:pPr>
                      <a:r>
                        <a:rPr lang="en-GB" sz="1000" b="0" i="0" u="none" strike="noStrike" noProof="0" dirty="0">
                          <a:latin typeface="Calibri"/>
                        </a:rPr>
                        <a:t>Guards</a:t>
                      </a:r>
                      <a:endParaRPr lang="en-US" sz="1000"/>
                    </a:p>
                  </a:txBody>
                  <a:tcPr/>
                </a:tc>
                <a:tc>
                  <a:txBody>
                    <a:bodyPr/>
                    <a:lstStyle/>
                    <a:p>
                      <a:pPr lvl="0" algn="l">
                        <a:lnSpc>
                          <a:spcPct val="100000"/>
                        </a:lnSpc>
                        <a:spcBef>
                          <a:spcPts val="0"/>
                        </a:spcBef>
                        <a:spcAft>
                          <a:spcPts val="0"/>
                        </a:spcAft>
                        <a:buNone/>
                      </a:pPr>
                      <a:r>
                        <a:rPr lang="en-GB" sz="1000" b="0" i="0" u="none" strike="noStrike" noProof="0" dirty="0">
                          <a:latin typeface="Calibri"/>
                        </a:rPr>
                        <a:t>Guards on machines can be adjusted into different positions. They can also be used to prevent saw dust or </a:t>
                      </a:r>
                      <a:r>
                        <a:rPr lang="en-GB" sz="1000" b="0" i="0" u="none" strike="noStrike" noProof="0" dirty="0" err="1">
                          <a:latin typeface="Calibri"/>
                        </a:rPr>
                        <a:t>swaf</a:t>
                      </a:r>
                      <a:r>
                        <a:rPr lang="en-GB" sz="1000" b="0" i="0" u="none" strike="noStrike" noProof="0" dirty="0">
                          <a:latin typeface="Calibri"/>
                        </a:rPr>
                        <a:t>. With modern pillar drills, if the front guard is not locked into position then the machine will not work. This is a safety feature. </a:t>
                      </a:r>
                      <a:endParaRPr lang="en-GB" sz="1000"/>
                    </a:p>
                  </a:txBody>
                  <a:tcPr/>
                </a:tc>
                <a:extLst>
                  <a:ext uri="{0D108BD9-81ED-4DB2-BD59-A6C34878D82A}">
                    <a16:rowId xmlns:a16="http://schemas.microsoft.com/office/drawing/2014/main" val="3565782638"/>
                  </a:ext>
                </a:extLst>
              </a:tr>
              <a:tr h="370840">
                <a:tc>
                  <a:txBody>
                    <a:bodyPr/>
                    <a:lstStyle/>
                    <a:p>
                      <a:pPr lvl="0">
                        <a:buNone/>
                      </a:pPr>
                      <a:r>
                        <a:rPr lang="en-GB" sz="1000" b="0" i="0" u="none" strike="noStrike" noProof="0" dirty="0">
                          <a:latin typeface="Calibri"/>
                        </a:rPr>
                        <a:t>Safety zones</a:t>
                      </a:r>
                      <a:endParaRPr lang="en-US" sz="1000"/>
                    </a:p>
                  </a:txBody>
                  <a:tcPr/>
                </a:tc>
                <a:tc>
                  <a:txBody>
                    <a:bodyPr/>
                    <a:lstStyle/>
                    <a:p>
                      <a:pPr lvl="0" algn="l">
                        <a:lnSpc>
                          <a:spcPct val="100000"/>
                        </a:lnSpc>
                        <a:spcBef>
                          <a:spcPts val="0"/>
                        </a:spcBef>
                        <a:spcAft>
                          <a:spcPts val="0"/>
                        </a:spcAft>
                        <a:buNone/>
                      </a:pPr>
                      <a:r>
                        <a:rPr lang="en-GB" sz="1000" b="0" i="0" u="none" strike="noStrike" noProof="0" dirty="0">
                          <a:latin typeface="Calibri"/>
                        </a:rPr>
                        <a:t>A safety zone can either be painted or taped onto the floor. The zone exists when the machine is being used and it means that no one else should not entre the area. In factories the safe zone can show where people can walk when machinery or vehicles are moving around the warehouse. They can label one way traffic or speed limits.</a:t>
                      </a:r>
                      <a:endParaRPr lang="en-GB" sz="1000"/>
                    </a:p>
                  </a:txBody>
                  <a:tcPr/>
                </a:tc>
                <a:extLst>
                  <a:ext uri="{0D108BD9-81ED-4DB2-BD59-A6C34878D82A}">
                    <a16:rowId xmlns:a16="http://schemas.microsoft.com/office/drawing/2014/main" val="3581823776"/>
                  </a:ext>
                </a:extLst>
              </a:tr>
              <a:tr h="370840">
                <a:tc>
                  <a:txBody>
                    <a:bodyPr/>
                    <a:lstStyle/>
                    <a:p>
                      <a:pPr lvl="0">
                        <a:buNone/>
                      </a:pPr>
                      <a:r>
                        <a:rPr lang="en-GB" sz="1000" b="0" i="0" u="none" strike="noStrike" noProof="0" dirty="0">
                          <a:latin typeface="Calibri"/>
                        </a:rPr>
                        <a:t>Extraction and ventilation </a:t>
                      </a:r>
                      <a:endParaRPr lang="en-US" sz="1000"/>
                    </a:p>
                  </a:txBody>
                  <a:tcPr/>
                </a:tc>
                <a:tc>
                  <a:txBody>
                    <a:bodyPr/>
                    <a:lstStyle/>
                    <a:p>
                      <a:pPr lvl="0" algn="l">
                        <a:lnSpc>
                          <a:spcPct val="100000"/>
                        </a:lnSpc>
                        <a:spcBef>
                          <a:spcPts val="0"/>
                        </a:spcBef>
                        <a:spcAft>
                          <a:spcPts val="0"/>
                        </a:spcAft>
                        <a:buNone/>
                      </a:pPr>
                      <a:r>
                        <a:rPr lang="en-GB" sz="1000" b="0" i="0" u="none" strike="noStrike" noProof="0" dirty="0">
                          <a:latin typeface="Calibri"/>
                        </a:rPr>
                        <a:t>Workshop extraction systems are very important for creating a pollution-free environment that is clean, safe and healthy. Extractors filter out particles in the air. This prevents people from breathing in toxic materials that could lung problems, such as breathing problems and cancer.  Examples include extraction of sawdust off disc sanders, toxic fumes from spray painting and toxic fumes off laser cutting. Extraction units should be tested every 14 months under LEV testing to ensure they are safe. (Local exhaust Ventilation) </a:t>
                      </a:r>
                      <a:endParaRPr lang="en-GB" sz="1000"/>
                    </a:p>
                  </a:txBody>
                  <a:tcPr/>
                </a:tc>
                <a:extLst>
                  <a:ext uri="{0D108BD9-81ED-4DB2-BD59-A6C34878D82A}">
                    <a16:rowId xmlns:a16="http://schemas.microsoft.com/office/drawing/2014/main" val="2082129608"/>
                  </a:ext>
                </a:extLst>
              </a:tr>
            </a:tbl>
          </a:graphicData>
        </a:graphic>
      </p:graphicFrame>
    </p:spTree>
    <p:extLst>
      <p:ext uri="{BB962C8B-B14F-4D97-AF65-F5344CB8AC3E}">
        <p14:creationId xmlns:p14="http://schemas.microsoft.com/office/powerpoint/2010/main" val="271642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676841" y="148477"/>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8 </a:t>
            </a:r>
            <a:endParaRPr lang="en-GB" sz="4400"/>
          </a:p>
        </p:txBody>
      </p:sp>
      <p:pic>
        <p:nvPicPr>
          <p:cNvPr id="5" name="Picture 4" descr="A white rectangular object with blue text&#10;&#10;Description automatically generated">
            <a:extLst>
              <a:ext uri="{FF2B5EF4-FFF2-40B4-BE49-F238E27FC236}">
                <a16:creationId xmlns:a16="http://schemas.microsoft.com/office/drawing/2014/main" id="{A7F536AD-546A-8946-BA80-BC89B79F2BE8}"/>
              </a:ext>
            </a:extLst>
          </p:cNvPr>
          <p:cNvPicPr>
            <a:picLocks noChangeAspect="1"/>
          </p:cNvPicPr>
          <p:nvPr/>
        </p:nvPicPr>
        <p:blipFill>
          <a:blip r:embed="rId2"/>
          <a:stretch>
            <a:fillRect/>
          </a:stretch>
        </p:blipFill>
        <p:spPr>
          <a:xfrm>
            <a:off x="123645" y="298144"/>
            <a:ext cx="7157049" cy="1319370"/>
          </a:xfrm>
          <a:prstGeom prst="rect">
            <a:avLst/>
          </a:prstGeom>
        </p:spPr>
      </p:pic>
      <p:graphicFrame>
        <p:nvGraphicFramePr>
          <p:cNvPr id="9" name="Table 8">
            <a:extLst>
              <a:ext uri="{FF2B5EF4-FFF2-40B4-BE49-F238E27FC236}">
                <a16:creationId xmlns:a16="http://schemas.microsoft.com/office/drawing/2014/main" id="{74631AA6-C0DD-84EF-AE1C-117571F52B75}"/>
              </a:ext>
            </a:extLst>
          </p:cNvPr>
          <p:cNvGraphicFramePr>
            <a:graphicFrameLocks noGrp="1"/>
          </p:cNvGraphicFramePr>
          <p:nvPr>
            <p:extLst>
              <p:ext uri="{D42A27DB-BD31-4B8C-83A1-F6EECF244321}">
                <p14:modId xmlns:p14="http://schemas.microsoft.com/office/powerpoint/2010/main" val="1165989312"/>
              </p:ext>
            </p:extLst>
          </p:nvPr>
        </p:nvGraphicFramePr>
        <p:xfrm>
          <a:off x="154522" y="1605179"/>
          <a:ext cx="7097015" cy="1264920"/>
        </p:xfrm>
        <a:graphic>
          <a:graphicData uri="http://schemas.openxmlformats.org/drawingml/2006/table">
            <a:tbl>
              <a:tblPr firstRow="1" bandRow="1">
                <a:tableStyleId>{5940675A-B579-460E-94D1-54222C63F5DA}</a:tableStyleId>
              </a:tblPr>
              <a:tblGrid>
                <a:gridCol w="1419403">
                  <a:extLst>
                    <a:ext uri="{9D8B030D-6E8A-4147-A177-3AD203B41FA5}">
                      <a16:colId xmlns:a16="http://schemas.microsoft.com/office/drawing/2014/main" val="3286775483"/>
                    </a:ext>
                  </a:extLst>
                </a:gridCol>
                <a:gridCol w="1419403">
                  <a:extLst>
                    <a:ext uri="{9D8B030D-6E8A-4147-A177-3AD203B41FA5}">
                      <a16:colId xmlns:a16="http://schemas.microsoft.com/office/drawing/2014/main" val="3351787319"/>
                    </a:ext>
                  </a:extLst>
                </a:gridCol>
                <a:gridCol w="1419403">
                  <a:extLst>
                    <a:ext uri="{9D8B030D-6E8A-4147-A177-3AD203B41FA5}">
                      <a16:colId xmlns:a16="http://schemas.microsoft.com/office/drawing/2014/main" val="2367077345"/>
                    </a:ext>
                  </a:extLst>
                </a:gridCol>
                <a:gridCol w="1419403">
                  <a:extLst>
                    <a:ext uri="{9D8B030D-6E8A-4147-A177-3AD203B41FA5}">
                      <a16:colId xmlns:a16="http://schemas.microsoft.com/office/drawing/2014/main" val="4207968707"/>
                    </a:ext>
                  </a:extLst>
                </a:gridCol>
                <a:gridCol w="1419403">
                  <a:extLst>
                    <a:ext uri="{9D8B030D-6E8A-4147-A177-3AD203B41FA5}">
                      <a16:colId xmlns:a16="http://schemas.microsoft.com/office/drawing/2014/main" val="244582262"/>
                    </a:ext>
                  </a:extLst>
                </a:gridCol>
              </a:tblGrid>
              <a:tr h="397206">
                <a:tc>
                  <a:txBody>
                    <a:bodyPr/>
                    <a:lstStyle/>
                    <a:p>
                      <a:pPr lvl="0" algn="l">
                        <a:lnSpc>
                          <a:spcPct val="100000"/>
                        </a:lnSpc>
                        <a:spcBef>
                          <a:spcPts val="0"/>
                        </a:spcBef>
                        <a:spcAft>
                          <a:spcPts val="0"/>
                        </a:spcAft>
                        <a:buNone/>
                      </a:pPr>
                      <a:r>
                        <a:rPr lang="en-GB" sz="1100" b="0" i="0" u="none" strike="noStrike" noProof="0" dirty="0">
                          <a:latin typeface="Calibri"/>
                        </a:rPr>
                        <a:t>An oval shape to represent the start or the end of the process/system. </a:t>
                      </a:r>
                      <a:endParaRPr lang="en-US" sz="1100"/>
                    </a:p>
                    <a:p>
                      <a:pPr lvl="0">
                        <a:buNone/>
                      </a:pPr>
                      <a:r>
                        <a:rPr lang="en-GB" sz="1100" b="0" i="0" u="none" strike="noStrike" noProof="0" dirty="0">
                          <a:latin typeface="Calibri"/>
                        </a:rPr>
                        <a:t>It should contain the word 'Start' or 'End' </a:t>
                      </a:r>
                      <a:endParaRPr lang="en-GB" sz="1100"/>
                    </a:p>
                  </a:txBody>
                  <a:tcPr/>
                </a:tc>
                <a:tc>
                  <a:txBody>
                    <a:bodyPr/>
                    <a:lstStyle/>
                    <a:p>
                      <a:pPr lvl="0">
                        <a:buNone/>
                      </a:pPr>
                      <a:r>
                        <a:rPr lang="en-GB" sz="1100" b="0" i="0" u="none" strike="noStrike" noProof="0" dirty="0">
                          <a:latin typeface="Calibri"/>
                        </a:rPr>
                        <a:t>The arrow is a line that connects each shape together. It shows the relationship between the shapes </a:t>
                      </a:r>
                      <a:endParaRPr lang="en-US" sz="1100"/>
                    </a:p>
                  </a:txBody>
                  <a:tcPr/>
                </a:tc>
                <a:tc>
                  <a:txBody>
                    <a:bodyPr/>
                    <a:lstStyle/>
                    <a:p>
                      <a:pPr lvl="0" algn="l">
                        <a:lnSpc>
                          <a:spcPct val="100000"/>
                        </a:lnSpc>
                        <a:spcBef>
                          <a:spcPts val="0"/>
                        </a:spcBef>
                        <a:spcAft>
                          <a:spcPts val="0"/>
                        </a:spcAft>
                        <a:buNone/>
                      </a:pPr>
                      <a:r>
                        <a:rPr lang="en-GB" sz="1100" b="0" i="0" u="none" strike="noStrike" noProof="0" dirty="0">
                          <a:latin typeface="Calibri"/>
                        </a:rPr>
                        <a:t>A parallelogram is used to represent the input/output.  </a:t>
                      </a:r>
                      <a:endParaRPr lang="en-US" sz="1100"/>
                    </a:p>
                    <a:p>
                      <a:pPr lvl="0" algn="l">
                        <a:lnSpc>
                          <a:spcPct val="100000"/>
                        </a:lnSpc>
                        <a:spcBef>
                          <a:spcPts val="0"/>
                        </a:spcBef>
                        <a:spcAft>
                          <a:spcPts val="0"/>
                        </a:spcAft>
                        <a:buNone/>
                      </a:pPr>
                      <a:r>
                        <a:rPr lang="en-GB" sz="1100" b="0" i="0" u="none" strike="noStrike" noProof="0" dirty="0">
                          <a:latin typeface="Calibri"/>
                        </a:rPr>
                        <a:t>This represents information entering the system or product. </a:t>
                      </a:r>
                      <a:endParaRPr lang="en-GB" sz="1100"/>
                    </a:p>
                  </a:txBody>
                  <a:tcPr/>
                </a:tc>
                <a:tc>
                  <a:txBody>
                    <a:bodyPr/>
                    <a:lstStyle/>
                    <a:p>
                      <a:pPr lvl="0">
                        <a:buNone/>
                      </a:pPr>
                      <a:r>
                        <a:rPr lang="en-US" sz="1100" b="0" i="0" u="none" strike="noStrike" noProof="0" dirty="0">
                          <a:latin typeface="Calibri"/>
                        </a:rPr>
                        <a:t>A rectangle represents a process or a step. </a:t>
                      </a:r>
                      <a:endParaRPr lang="en-US" sz="1100"/>
                    </a:p>
                  </a:txBody>
                  <a:tcPr/>
                </a:tc>
                <a:tc>
                  <a:txBody>
                    <a:bodyPr/>
                    <a:lstStyle/>
                    <a:p>
                      <a:pPr lvl="0" algn="l">
                        <a:lnSpc>
                          <a:spcPct val="100000"/>
                        </a:lnSpc>
                        <a:spcBef>
                          <a:spcPts val="0"/>
                        </a:spcBef>
                        <a:spcAft>
                          <a:spcPts val="0"/>
                        </a:spcAft>
                        <a:buNone/>
                      </a:pPr>
                      <a:r>
                        <a:rPr lang="en-GB" sz="1100" b="0" i="0" u="none" strike="noStrike" noProof="0" dirty="0">
                          <a:latin typeface="Calibri"/>
                        </a:rPr>
                        <a:t>A diamond indicates a decision. This will often have multiple arrows from it.  Lines could represent different decisions emerging</a:t>
                      </a:r>
                      <a:endParaRPr lang="en-GB" sz="1100"/>
                    </a:p>
                  </a:txBody>
                  <a:tcPr/>
                </a:tc>
                <a:extLst>
                  <a:ext uri="{0D108BD9-81ED-4DB2-BD59-A6C34878D82A}">
                    <a16:rowId xmlns:a16="http://schemas.microsoft.com/office/drawing/2014/main" val="697336690"/>
                  </a:ext>
                </a:extLst>
              </a:tr>
            </a:tbl>
          </a:graphicData>
        </a:graphic>
      </p:graphicFrame>
      <p:pic>
        <p:nvPicPr>
          <p:cNvPr id="10" name="Picture 9" descr="A chart with green and yellow squares&#10;&#10;Description automatically generated">
            <a:extLst>
              <a:ext uri="{FF2B5EF4-FFF2-40B4-BE49-F238E27FC236}">
                <a16:creationId xmlns:a16="http://schemas.microsoft.com/office/drawing/2014/main" id="{C1860545-EE25-BF83-C69D-46CA28CC2084}"/>
              </a:ext>
            </a:extLst>
          </p:cNvPr>
          <p:cNvPicPr>
            <a:picLocks noChangeAspect="1"/>
          </p:cNvPicPr>
          <p:nvPr/>
        </p:nvPicPr>
        <p:blipFill>
          <a:blip r:embed="rId3"/>
          <a:stretch>
            <a:fillRect/>
          </a:stretch>
        </p:blipFill>
        <p:spPr>
          <a:xfrm>
            <a:off x="7290906" y="76338"/>
            <a:ext cx="2872981" cy="3361234"/>
          </a:xfrm>
          <a:prstGeom prst="rect">
            <a:avLst/>
          </a:prstGeom>
        </p:spPr>
      </p:pic>
      <p:sp>
        <p:nvSpPr>
          <p:cNvPr id="11" name="TextBox 10">
            <a:extLst>
              <a:ext uri="{FF2B5EF4-FFF2-40B4-BE49-F238E27FC236}">
                <a16:creationId xmlns:a16="http://schemas.microsoft.com/office/drawing/2014/main" id="{98A0CB9A-C68F-08DE-8FA4-010B684670B0}"/>
              </a:ext>
            </a:extLst>
          </p:cNvPr>
          <p:cNvSpPr txBox="1"/>
          <p:nvPr/>
        </p:nvSpPr>
        <p:spPr>
          <a:xfrm>
            <a:off x="131379" y="76637"/>
            <a:ext cx="21568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Flow charts </a:t>
            </a:r>
          </a:p>
        </p:txBody>
      </p:sp>
      <p:sp>
        <p:nvSpPr>
          <p:cNvPr id="12" name="TextBox 11">
            <a:extLst>
              <a:ext uri="{FF2B5EF4-FFF2-40B4-BE49-F238E27FC236}">
                <a16:creationId xmlns:a16="http://schemas.microsoft.com/office/drawing/2014/main" id="{C2CB43C6-127B-9267-9F88-C647AEBB3F91}"/>
              </a:ext>
            </a:extLst>
          </p:cNvPr>
          <p:cNvSpPr txBox="1"/>
          <p:nvPr/>
        </p:nvSpPr>
        <p:spPr>
          <a:xfrm>
            <a:off x="10103103" y="831365"/>
            <a:ext cx="1963455"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Gantt Charts </a:t>
            </a:r>
          </a:p>
          <a:p>
            <a:endParaRPr lang="en-US" sz="1200" dirty="0"/>
          </a:p>
          <a:p>
            <a:r>
              <a:rPr lang="en-US" sz="1200" dirty="0"/>
              <a:t>Gantt charts have the task on the vertical axis and the time frame on the horizontal axis. ​ The horizontal time frame, could be months, weeks, days or in a school project a lesson.  ​Boxes are then shaded to show how long the task takes. </a:t>
            </a:r>
          </a:p>
          <a:p>
            <a:endParaRPr lang="en-US" sz="1200" dirty="0">
              <a:cs typeface="Calibri"/>
            </a:endParaRPr>
          </a:p>
        </p:txBody>
      </p:sp>
      <p:sp>
        <p:nvSpPr>
          <p:cNvPr id="13" name="TextBox 12">
            <a:extLst>
              <a:ext uri="{FF2B5EF4-FFF2-40B4-BE49-F238E27FC236}">
                <a16:creationId xmlns:a16="http://schemas.microsoft.com/office/drawing/2014/main" id="{F96C3305-0B7D-05C3-63EC-9D991CEE6C62}"/>
              </a:ext>
            </a:extLst>
          </p:cNvPr>
          <p:cNvSpPr txBox="1"/>
          <p:nvPr/>
        </p:nvSpPr>
        <p:spPr>
          <a:xfrm>
            <a:off x="117367" y="2866995"/>
            <a:ext cx="7140027" cy="101566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Production plan </a:t>
            </a:r>
            <a:endParaRPr lang="en-US" sz="1200" dirty="0">
              <a:cs typeface="Calibri"/>
            </a:endParaRPr>
          </a:p>
          <a:p>
            <a:r>
              <a:rPr lang="en-US" sz="1200" dirty="0"/>
              <a:t>A production plan is a document that sets out the crucial information about each of the different stages of production. ​ This helps to ensure that the given product along with its components can be made to the same standards. </a:t>
            </a:r>
            <a:r>
              <a:rPr lang="en-US" sz="1200" dirty="0">
                <a:ea typeface="+mn-lt"/>
                <a:cs typeface="+mn-lt"/>
              </a:rPr>
              <a:t>Your production plan needs to show how a product is made.  A person should be able to understand and follow your production plan. An engineering plan should be accompanied with an engineering drawing.   </a:t>
            </a:r>
            <a:endParaRPr lang="en-US" sz="1200" dirty="0">
              <a:cs typeface="Calibri"/>
            </a:endParaRPr>
          </a:p>
        </p:txBody>
      </p:sp>
      <p:graphicFrame>
        <p:nvGraphicFramePr>
          <p:cNvPr id="15" name="Table 14">
            <a:extLst>
              <a:ext uri="{FF2B5EF4-FFF2-40B4-BE49-F238E27FC236}">
                <a16:creationId xmlns:a16="http://schemas.microsoft.com/office/drawing/2014/main" id="{F0274E6E-074C-1666-BE63-ECF8464E7B3A}"/>
              </a:ext>
            </a:extLst>
          </p:cNvPr>
          <p:cNvGraphicFramePr>
            <a:graphicFrameLocks noGrp="1"/>
          </p:cNvGraphicFramePr>
          <p:nvPr>
            <p:extLst>
              <p:ext uri="{D42A27DB-BD31-4B8C-83A1-F6EECF244321}">
                <p14:modId xmlns:p14="http://schemas.microsoft.com/office/powerpoint/2010/main" val="3388129413"/>
              </p:ext>
            </p:extLst>
          </p:nvPr>
        </p:nvGraphicFramePr>
        <p:xfrm>
          <a:off x="158942" y="3955340"/>
          <a:ext cx="6683911" cy="898371"/>
        </p:xfrm>
        <a:graphic>
          <a:graphicData uri="http://schemas.openxmlformats.org/drawingml/2006/table">
            <a:tbl>
              <a:tblPr firstRow="1" bandRow="1">
                <a:tableStyleId>{5940675A-B579-460E-94D1-54222C63F5DA}</a:tableStyleId>
              </a:tblPr>
              <a:tblGrid>
                <a:gridCol w="591204">
                  <a:extLst>
                    <a:ext uri="{9D8B030D-6E8A-4147-A177-3AD203B41FA5}">
                      <a16:colId xmlns:a16="http://schemas.microsoft.com/office/drawing/2014/main" val="790457125"/>
                    </a:ext>
                  </a:extLst>
                </a:gridCol>
                <a:gridCol w="1067453">
                  <a:extLst>
                    <a:ext uri="{9D8B030D-6E8A-4147-A177-3AD203B41FA5}">
                      <a16:colId xmlns:a16="http://schemas.microsoft.com/office/drawing/2014/main" val="1153066924"/>
                    </a:ext>
                  </a:extLst>
                </a:gridCol>
                <a:gridCol w="853965">
                  <a:extLst>
                    <a:ext uri="{9D8B030D-6E8A-4147-A177-3AD203B41FA5}">
                      <a16:colId xmlns:a16="http://schemas.microsoft.com/office/drawing/2014/main" val="4268582266"/>
                    </a:ext>
                  </a:extLst>
                </a:gridCol>
                <a:gridCol w="952498">
                  <a:extLst>
                    <a:ext uri="{9D8B030D-6E8A-4147-A177-3AD203B41FA5}">
                      <a16:colId xmlns:a16="http://schemas.microsoft.com/office/drawing/2014/main" val="1324941099"/>
                    </a:ext>
                  </a:extLst>
                </a:gridCol>
                <a:gridCol w="1313793">
                  <a:extLst>
                    <a:ext uri="{9D8B030D-6E8A-4147-A177-3AD203B41FA5}">
                      <a16:colId xmlns:a16="http://schemas.microsoft.com/office/drawing/2014/main" val="4094154941"/>
                    </a:ext>
                  </a:extLst>
                </a:gridCol>
                <a:gridCol w="673318">
                  <a:extLst>
                    <a:ext uri="{9D8B030D-6E8A-4147-A177-3AD203B41FA5}">
                      <a16:colId xmlns:a16="http://schemas.microsoft.com/office/drawing/2014/main" val="946899794"/>
                    </a:ext>
                  </a:extLst>
                </a:gridCol>
                <a:gridCol w="1231680">
                  <a:extLst>
                    <a:ext uri="{9D8B030D-6E8A-4147-A177-3AD203B41FA5}">
                      <a16:colId xmlns:a16="http://schemas.microsoft.com/office/drawing/2014/main" val="3990518401"/>
                    </a:ext>
                  </a:extLst>
                </a:gridCol>
              </a:tblGrid>
              <a:tr h="624051">
                <a:tc>
                  <a:txBody>
                    <a:bodyPr/>
                    <a:lstStyle/>
                    <a:p>
                      <a:pPr rtl="0" fontAlgn="base"/>
                      <a:r>
                        <a:rPr lang="en-GB" sz="1200" dirty="0">
                          <a:effectLst/>
                        </a:rPr>
                        <a:t>Stage​</a:t>
                      </a:r>
                      <a:endParaRPr lang="en-GB" sz="1200">
                        <a:solidFill>
                          <a:srgbClr val="FFFFFF"/>
                        </a:solidFill>
                        <a:effectLst/>
                      </a:endParaRPr>
                    </a:p>
                  </a:txBody>
                  <a:tcPr>
                    <a:solidFill>
                      <a:schemeClr val="bg2"/>
                    </a:solidFill>
                  </a:tcPr>
                </a:tc>
                <a:tc>
                  <a:txBody>
                    <a:bodyPr/>
                    <a:lstStyle/>
                    <a:p>
                      <a:pPr rtl="0" fontAlgn="base"/>
                      <a:r>
                        <a:rPr lang="en-GB" sz="1200" dirty="0">
                          <a:effectLst/>
                        </a:rPr>
                        <a:t>Operations/​</a:t>
                      </a:r>
                    </a:p>
                    <a:p>
                      <a:pPr rtl="0" fontAlgn="base"/>
                      <a:r>
                        <a:rPr lang="en-GB" sz="1200" dirty="0">
                          <a:effectLst/>
                        </a:rPr>
                        <a:t>process​</a:t>
                      </a:r>
                      <a:endParaRPr lang="en-GB" sz="1200">
                        <a:solidFill>
                          <a:srgbClr val="FFFFFF"/>
                        </a:solidFill>
                        <a:effectLst/>
                      </a:endParaRPr>
                    </a:p>
                  </a:txBody>
                  <a:tcPr>
                    <a:solidFill>
                      <a:schemeClr val="bg2"/>
                    </a:solidFill>
                  </a:tcPr>
                </a:tc>
                <a:tc>
                  <a:txBody>
                    <a:bodyPr/>
                    <a:lstStyle/>
                    <a:p>
                      <a:pPr rtl="0" fontAlgn="base"/>
                      <a:r>
                        <a:rPr lang="en-GB" sz="1200" dirty="0">
                          <a:effectLst/>
                        </a:rPr>
                        <a:t>Materials​</a:t>
                      </a:r>
                      <a:endParaRPr lang="en-GB" sz="1200">
                        <a:solidFill>
                          <a:srgbClr val="FFFFFF"/>
                        </a:solidFill>
                        <a:effectLst/>
                      </a:endParaRPr>
                    </a:p>
                  </a:txBody>
                  <a:tcPr>
                    <a:solidFill>
                      <a:schemeClr val="bg2"/>
                    </a:solidFill>
                  </a:tcPr>
                </a:tc>
                <a:tc>
                  <a:txBody>
                    <a:bodyPr/>
                    <a:lstStyle/>
                    <a:p>
                      <a:pPr rtl="0" fontAlgn="base"/>
                      <a:r>
                        <a:rPr lang="en-GB" sz="1200" dirty="0">
                          <a:effectLst/>
                        </a:rPr>
                        <a:t>Tools/​</a:t>
                      </a:r>
                    </a:p>
                    <a:p>
                      <a:pPr rtl="0" fontAlgn="base"/>
                      <a:r>
                        <a:rPr lang="en-GB" sz="1200" dirty="0">
                          <a:effectLst/>
                        </a:rPr>
                        <a:t>Equipment​</a:t>
                      </a:r>
                      <a:endParaRPr lang="en-GB" sz="1200">
                        <a:solidFill>
                          <a:srgbClr val="FFFFFF"/>
                        </a:solidFill>
                        <a:effectLst/>
                      </a:endParaRPr>
                    </a:p>
                  </a:txBody>
                  <a:tcPr>
                    <a:solidFill>
                      <a:schemeClr val="bg2"/>
                    </a:solidFill>
                  </a:tcPr>
                </a:tc>
                <a:tc>
                  <a:txBody>
                    <a:bodyPr/>
                    <a:lstStyle/>
                    <a:p>
                      <a:pPr rtl="0" fontAlgn="base"/>
                      <a:r>
                        <a:rPr lang="en-GB" sz="1200" dirty="0">
                          <a:effectLst/>
                        </a:rPr>
                        <a:t>Health and Safety ​</a:t>
                      </a:r>
                      <a:endParaRPr lang="en-GB" sz="1200">
                        <a:solidFill>
                          <a:srgbClr val="FFFFFF"/>
                        </a:solidFill>
                        <a:effectLst/>
                      </a:endParaRPr>
                    </a:p>
                  </a:txBody>
                  <a:tcPr>
                    <a:solidFill>
                      <a:schemeClr val="bg2"/>
                    </a:solidFill>
                  </a:tcPr>
                </a:tc>
                <a:tc>
                  <a:txBody>
                    <a:bodyPr/>
                    <a:lstStyle/>
                    <a:p>
                      <a:pPr rtl="0" fontAlgn="base"/>
                      <a:r>
                        <a:rPr lang="en-GB" sz="1200" dirty="0">
                          <a:effectLst/>
                        </a:rPr>
                        <a:t>Action​</a:t>
                      </a:r>
                      <a:endParaRPr lang="en-GB" sz="1200">
                        <a:solidFill>
                          <a:srgbClr val="FFFFFF"/>
                        </a:solidFill>
                        <a:effectLst/>
                      </a:endParaRPr>
                    </a:p>
                  </a:txBody>
                  <a:tcPr>
                    <a:solidFill>
                      <a:schemeClr val="bg2"/>
                    </a:solidFill>
                  </a:tcPr>
                </a:tc>
                <a:tc>
                  <a:txBody>
                    <a:bodyPr/>
                    <a:lstStyle/>
                    <a:p>
                      <a:pPr rtl="0" fontAlgn="base"/>
                      <a:r>
                        <a:rPr lang="en-US" sz="1200" dirty="0">
                          <a:effectLst/>
                        </a:rPr>
                        <a:t>Quality Control ​</a:t>
                      </a:r>
                      <a:endParaRPr lang="en-US" sz="1200">
                        <a:solidFill>
                          <a:srgbClr val="FFFFFF"/>
                        </a:solidFill>
                        <a:effectLst/>
                      </a:endParaRPr>
                    </a:p>
                  </a:txBody>
                  <a:tcPr>
                    <a:solidFill>
                      <a:schemeClr val="bg2"/>
                    </a:solidFill>
                  </a:tcPr>
                </a:tc>
                <a:extLst>
                  <a:ext uri="{0D108BD9-81ED-4DB2-BD59-A6C34878D82A}">
                    <a16:rowId xmlns:a16="http://schemas.microsoft.com/office/drawing/2014/main" val="3034357477"/>
                  </a:ext>
                </a:extLst>
              </a:tr>
              <a:tr h="133502">
                <a:tc>
                  <a:txBody>
                    <a:bodyPr/>
                    <a:lstStyle/>
                    <a:p>
                      <a:pPr rtl="0" fontAlgn="auto"/>
                      <a:r>
                        <a:rPr lang="en-GB" sz="1200" dirty="0">
                          <a:effectLst/>
                        </a:rPr>
                        <a:t>​</a:t>
                      </a:r>
                    </a:p>
                  </a:txBody>
                  <a:tcPr/>
                </a:tc>
                <a:tc>
                  <a:txBody>
                    <a:bodyPr/>
                    <a:lstStyle/>
                    <a:p>
                      <a:pPr rtl="0" fontAlgn="auto"/>
                      <a:r>
                        <a:rPr lang="en-GB" sz="1200" dirty="0">
                          <a:effectLst/>
                        </a:rPr>
                        <a:t>​</a:t>
                      </a:r>
                    </a:p>
                  </a:txBody>
                  <a:tcPr/>
                </a:tc>
                <a:tc>
                  <a:txBody>
                    <a:bodyPr/>
                    <a:lstStyle/>
                    <a:p>
                      <a:pPr rtl="0" fontAlgn="auto"/>
                      <a:r>
                        <a:rPr lang="en-GB" sz="1200" dirty="0">
                          <a:effectLst/>
                        </a:rPr>
                        <a:t>​</a:t>
                      </a:r>
                    </a:p>
                  </a:txBody>
                  <a:tcPr/>
                </a:tc>
                <a:tc>
                  <a:txBody>
                    <a:bodyPr/>
                    <a:lstStyle/>
                    <a:p>
                      <a:pPr rtl="0" fontAlgn="auto"/>
                      <a:r>
                        <a:rPr lang="en-GB" sz="1200" dirty="0">
                          <a:effectLst/>
                        </a:rPr>
                        <a:t>​</a:t>
                      </a:r>
                    </a:p>
                  </a:txBody>
                  <a:tcPr/>
                </a:tc>
                <a:tc>
                  <a:txBody>
                    <a:bodyPr/>
                    <a:lstStyle/>
                    <a:p>
                      <a:pPr rtl="0" fontAlgn="auto"/>
                      <a:r>
                        <a:rPr lang="en-GB" sz="1200" dirty="0">
                          <a:effectLst/>
                        </a:rPr>
                        <a:t>​</a:t>
                      </a:r>
                    </a:p>
                  </a:txBody>
                  <a:tcPr/>
                </a:tc>
                <a:tc>
                  <a:txBody>
                    <a:bodyPr/>
                    <a:lstStyle/>
                    <a:p>
                      <a:pPr rtl="0" fontAlgn="auto"/>
                      <a:r>
                        <a:rPr lang="en-GB" sz="1200" dirty="0">
                          <a:effectLst/>
                        </a:rPr>
                        <a:t>​</a:t>
                      </a:r>
                    </a:p>
                  </a:txBody>
                  <a:tcPr/>
                </a:tc>
                <a:tc>
                  <a:txBody>
                    <a:bodyPr/>
                    <a:lstStyle/>
                    <a:p>
                      <a:pPr rtl="0" fontAlgn="auto"/>
                      <a:r>
                        <a:rPr lang="en-GB" sz="1200" dirty="0">
                          <a:effectLst/>
                        </a:rPr>
                        <a:t>​</a:t>
                      </a:r>
                    </a:p>
                  </a:txBody>
                  <a:tcPr/>
                </a:tc>
                <a:extLst>
                  <a:ext uri="{0D108BD9-81ED-4DB2-BD59-A6C34878D82A}">
                    <a16:rowId xmlns:a16="http://schemas.microsoft.com/office/drawing/2014/main" val="330027807"/>
                  </a:ext>
                </a:extLst>
              </a:tr>
            </a:tbl>
          </a:graphicData>
        </a:graphic>
      </p:graphicFrame>
      <p:sp>
        <p:nvSpPr>
          <p:cNvPr id="16" name="TextBox 15">
            <a:extLst>
              <a:ext uri="{FF2B5EF4-FFF2-40B4-BE49-F238E27FC236}">
                <a16:creationId xmlns:a16="http://schemas.microsoft.com/office/drawing/2014/main" id="{A9FC2FB9-E4EB-DCB5-6DD5-618849101BE1}"/>
              </a:ext>
            </a:extLst>
          </p:cNvPr>
          <p:cNvSpPr txBox="1"/>
          <p:nvPr/>
        </p:nvSpPr>
        <p:spPr>
          <a:xfrm>
            <a:off x="121683" y="4922448"/>
            <a:ext cx="3854554" cy="193899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Supply Chain </a:t>
            </a:r>
          </a:p>
          <a:p>
            <a:pPr marL="285750" indent="-285750">
              <a:buFont typeface="Arial"/>
              <a:buChar char="•"/>
            </a:pPr>
            <a:r>
              <a:rPr lang="en-GB" sz="1200" dirty="0">
                <a:ea typeface="+mn-lt"/>
                <a:cs typeface="+mn-lt"/>
              </a:rPr>
              <a:t>A supply chain is a networked system of organisations, activities, information, and resources that are designed to source, produce, and transport goods from their point of origin to their destination. </a:t>
            </a:r>
            <a:endParaRPr lang="en-GB" sz="1200" dirty="0">
              <a:cs typeface="Calibri" panose="020F0502020204030204"/>
            </a:endParaRPr>
          </a:p>
          <a:p>
            <a:pPr marL="285750" indent="-285750">
              <a:buFont typeface="Arial"/>
              <a:buChar char="•"/>
            </a:pPr>
            <a:r>
              <a:rPr lang="en-GB" sz="1200" dirty="0">
                <a:ea typeface="+mn-lt"/>
                <a:cs typeface="+mn-lt"/>
              </a:rPr>
              <a:t>In a supply chain materials and components can be ordered and delivered. </a:t>
            </a:r>
            <a:endParaRPr lang="en-GB" sz="1200" dirty="0">
              <a:cs typeface="Calibri" panose="020F0502020204030204"/>
            </a:endParaRPr>
          </a:p>
          <a:p>
            <a:pPr marL="285750" indent="-285750">
              <a:buFont typeface="Arial"/>
              <a:buChar char="•"/>
            </a:pPr>
            <a:r>
              <a:rPr lang="en-GB" sz="1200" dirty="0">
                <a:ea typeface="+mn-lt"/>
                <a:cs typeface="+mn-lt"/>
              </a:rPr>
              <a:t>If the supply chain breaks down or it cannot provide the materials or deliver them on time, then the manufacturing will stop.</a:t>
            </a:r>
            <a:endParaRPr lang="en-GB" sz="1200" dirty="0">
              <a:cs typeface="Calibri" panose="020F0502020204030204"/>
            </a:endParaRPr>
          </a:p>
        </p:txBody>
      </p:sp>
      <p:sp>
        <p:nvSpPr>
          <p:cNvPr id="17" name="TextBox 16">
            <a:extLst>
              <a:ext uri="{FF2B5EF4-FFF2-40B4-BE49-F238E27FC236}">
                <a16:creationId xmlns:a16="http://schemas.microsoft.com/office/drawing/2014/main" id="{F46C3F90-7F10-4D51-1576-4273D0AB2B22}"/>
              </a:ext>
            </a:extLst>
          </p:cNvPr>
          <p:cNvSpPr txBox="1"/>
          <p:nvPr/>
        </p:nvSpPr>
        <p:spPr>
          <a:xfrm>
            <a:off x="4037633" y="4918779"/>
            <a:ext cx="3863886" cy="193899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Calibri"/>
              </a:rPr>
              <a:t>Considering a good supply chain </a:t>
            </a:r>
          </a:p>
          <a:p>
            <a:r>
              <a:rPr lang="en-GB" sz="1200" dirty="0">
                <a:ea typeface="+mn-lt"/>
                <a:cs typeface="+mn-lt"/>
              </a:rPr>
              <a:t>Manufacturers should consider the supply chain when developing a new engineering product or component to ensure </a:t>
            </a:r>
            <a:endParaRPr lang="en-GB" sz="1200">
              <a:cs typeface="Calibri"/>
            </a:endParaRPr>
          </a:p>
          <a:p>
            <a:pPr marL="285750" indent="-285750">
              <a:buFont typeface="Arial"/>
              <a:buChar char="•"/>
            </a:pPr>
            <a:r>
              <a:rPr lang="en-GB" sz="1200" dirty="0">
                <a:ea typeface="+mn-lt"/>
                <a:cs typeface="+mn-lt"/>
              </a:rPr>
              <a:t>They can meet demand (how much the company need) </a:t>
            </a:r>
            <a:endParaRPr lang="en-GB" sz="1200">
              <a:cs typeface="Calibri" panose="020F0502020204030204"/>
            </a:endParaRPr>
          </a:p>
          <a:p>
            <a:pPr marL="285750" indent="-285750">
              <a:buFont typeface="Arial"/>
              <a:buChar char="•"/>
            </a:pPr>
            <a:r>
              <a:rPr lang="en-GB" sz="1200" dirty="0">
                <a:ea typeface="+mn-lt"/>
                <a:cs typeface="+mn-lt"/>
              </a:rPr>
              <a:t>The materials and components are available </a:t>
            </a:r>
            <a:endParaRPr lang="en-GB" sz="1200">
              <a:cs typeface="Calibri" panose="020F0502020204030204"/>
            </a:endParaRPr>
          </a:p>
          <a:p>
            <a:pPr marL="285750" indent="-285750">
              <a:buFont typeface="Arial"/>
              <a:buChar char="•"/>
            </a:pPr>
            <a:r>
              <a:rPr lang="en-GB" sz="1200" dirty="0">
                <a:ea typeface="+mn-lt"/>
                <a:cs typeface="+mn-lt"/>
              </a:rPr>
              <a:t>They can work out costs to make the product </a:t>
            </a:r>
            <a:endParaRPr lang="en-GB" sz="1200">
              <a:cs typeface="Calibri" panose="020F0502020204030204"/>
            </a:endParaRPr>
          </a:p>
          <a:p>
            <a:pPr marL="285750" indent="-285750">
              <a:buFont typeface="Arial"/>
              <a:buChar char="•"/>
            </a:pPr>
            <a:r>
              <a:rPr lang="en-GB" sz="1200" dirty="0">
                <a:ea typeface="+mn-lt"/>
                <a:cs typeface="+mn-lt"/>
              </a:rPr>
              <a:t>They have the correct delivery times and dates, to meet their deadlines </a:t>
            </a:r>
            <a:endParaRPr lang="en-GB">
              <a:cs typeface="Calibri" panose="020F0502020204030204"/>
            </a:endParaRPr>
          </a:p>
        </p:txBody>
      </p:sp>
      <p:sp>
        <p:nvSpPr>
          <p:cNvPr id="18" name="TextBox 17">
            <a:extLst>
              <a:ext uri="{FF2B5EF4-FFF2-40B4-BE49-F238E27FC236}">
                <a16:creationId xmlns:a16="http://schemas.microsoft.com/office/drawing/2014/main" id="{014D5773-946D-2C24-0A25-65FFDFE0402A}"/>
              </a:ext>
            </a:extLst>
          </p:cNvPr>
          <p:cNvSpPr txBox="1"/>
          <p:nvPr/>
        </p:nvSpPr>
        <p:spPr>
          <a:xfrm>
            <a:off x="7959305" y="4983193"/>
            <a:ext cx="4137804" cy="184665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Benefits of timescales and time plans </a:t>
            </a:r>
            <a:endParaRPr lang="en-US" sz="1200" dirty="0">
              <a:cs typeface="Calibri"/>
            </a:endParaRPr>
          </a:p>
          <a:p>
            <a:pPr marL="285750" indent="-285750">
              <a:buFont typeface="Arial"/>
              <a:buChar char="•"/>
            </a:pPr>
            <a:r>
              <a:rPr lang="en-US" sz="1200" dirty="0"/>
              <a:t>Increased productivity- When you have a plan, you are able to work more efficiently and get more done in less time as you are more focused as you have goals to achieve. ​</a:t>
            </a:r>
            <a:endParaRPr lang="en-US" sz="1200" dirty="0">
              <a:cs typeface="Calibri"/>
            </a:endParaRPr>
          </a:p>
          <a:p>
            <a:pPr marL="285750" indent="-285750">
              <a:buFont typeface="Arial"/>
              <a:buChar char="•"/>
            </a:pPr>
            <a:r>
              <a:rPr lang="en-US" sz="1200" dirty="0"/>
              <a:t>Improved job satisfaction- When you are able to complete tasks, you will feel a sense of satisfaction ​</a:t>
            </a:r>
            <a:endParaRPr lang="en-US" sz="1200" dirty="0">
              <a:cs typeface="Calibri"/>
            </a:endParaRPr>
          </a:p>
          <a:p>
            <a:pPr marL="285750" indent="-285750">
              <a:buFont typeface="Arial"/>
              <a:buChar char="•"/>
            </a:pPr>
            <a:r>
              <a:rPr lang="en-US" sz="1200" dirty="0"/>
              <a:t>Less stress- When you have a time plan, you will be less likely to feel overwhelmed or stressed. This is because you will know what needs to be done and when​</a:t>
            </a:r>
            <a:r>
              <a:rPr lang="en-US" dirty="0"/>
              <a:t>​</a:t>
            </a:r>
            <a:endParaRPr lang="en-US" dirty="0">
              <a:cs typeface="Calibri"/>
            </a:endParaRPr>
          </a:p>
        </p:txBody>
      </p:sp>
      <p:sp>
        <p:nvSpPr>
          <p:cNvPr id="19" name="TextBox 18">
            <a:extLst>
              <a:ext uri="{FF2B5EF4-FFF2-40B4-BE49-F238E27FC236}">
                <a16:creationId xmlns:a16="http://schemas.microsoft.com/office/drawing/2014/main" id="{A8DFAAE0-3863-68A1-A714-1DDFE9CF2F7F}"/>
              </a:ext>
            </a:extLst>
          </p:cNvPr>
          <p:cNvSpPr txBox="1"/>
          <p:nvPr/>
        </p:nvSpPr>
        <p:spPr>
          <a:xfrm>
            <a:off x="7406243" y="3576453"/>
            <a:ext cx="4534394"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Outsourcing </a:t>
            </a:r>
            <a:endParaRPr lang="en-US" sz="1200" dirty="0">
              <a:cs typeface="Calibri"/>
            </a:endParaRPr>
          </a:p>
          <a:p>
            <a:r>
              <a:rPr lang="en-US" sz="1200" dirty="0"/>
              <a:t>Some companies may not have all the skills or equipment required for specialist tasks . Commissioning another company to do this work is known as outsourcing. </a:t>
            </a:r>
            <a:endParaRPr lang="en-US" sz="1200" dirty="0">
              <a:cs typeface="Calibri"/>
            </a:endParaRPr>
          </a:p>
        </p:txBody>
      </p:sp>
    </p:spTree>
    <p:extLst>
      <p:ext uri="{BB962C8B-B14F-4D97-AF65-F5344CB8AC3E}">
        <p14:creationId xmlns:p14="http://schemas.microsoft.com/office/powerpoint/2010/main" val="1992262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923370" y="215712"/>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9  </a:t>
            </a:r>
            <a:endParaRPr lang="en-GB" sz="4400"/>
          </a:p>
        </p:txBody>
      </p:sp>
      <p:sp>
        <p:nvSpPr>
          <p:cNvPr id="7" name="TextBox 6">
            <a:extLst>
              <a:ext uri="{FF2B5EF4-FFF2-40B4-BE49-F238E27FC236}">
                <a16:creationId xmlns:a16="http://schemas.microsoft.com/office/drawing/2014/main" id="{70E56CD9-7772-F307-FAEA-369C7B7AF816}"/>
              </a:ext>
            </a:extLst>
          </p:cNvPr>
          <p:cNvSpPr txBox="1"/>
          <p:nvPr/>
        </p:nvSpPr>
        <p:spPr>
          <a:xfrm>
            <a:off x="11073396" y="1029539"/>
            <a:ext cx="614083"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a:rPr>
              <a:t>A</a:t>
            </a:r>
            <a:endParaRPr lang="en-US"/>
          </a:p>
          <a:p>
            <a:r>
              <a:rPr lang="en-GB" sz="3200">
                <a:cs typeface="Calibri"/>
              </a:rPr>
              <a:t>P</a:t>
            </a:r>
          </a:p>
          <a:p>
            <a:r>
              <a:rPr lang="en-GB" sz="3200">
                <a:cs typeface="Calibri"/>
              </a:rPr>
              <a:t>P</a:t>
            </a:r>
          </a:p>
          <a:p>
            <a:r>
              <a:rPr lang="en-GB" sz="3200">
                <a:cs typeface="Calibri"/>
              </a:rPr>
              <a:t>L</a:t>
            </a:r>
          </a:p>
          <a:p>
            <a:r>
              <a:rPr lang="en-GB" sz="3200">
                <a:cs typeface="Calibri"/>
              </a:rPr>
              <a:t>I</a:t>
            </a:r>
          </a:p>
          <a:p>
            <a:r>
              <a:rPr lang="en-GB" sz="3200">
                <a:cs typeface="Calibri"/>
              </a:rPr>
              <a:t>E</a:t>
            </a:r>
          </a:p>
          <a:p>
            <a:r>
              <a:rPr lang="en-GB" sz="3200">
                <a:cs typeface="Calibri"/>
              </a:rPr>
              <a:t>D</a:t>
            </a:r>
          </a:p>
          <a:p>
            <a:endParaRPr lang="en-GB" sz="3200">
              <a:cs typeface="Calibri"/>
            </a:endParaRPr>
          </a:p>
          <a:p>
            <a:endParaRPr lang="en-US">
              <a:cs typeface="Calibri"/>
            </a:endParaRPr>
          </a:p>
          <a:p>
            <a:endParaRPr lang="en-GB" sz="3200">
              <a:cs typeface="Calibri"/>
            </a:endParaRPr>
          </a:p>
        </p:txBody>
      </p:sp>
      <p:sp>
        <p:nvSpPr>
          <p:cNvPr id="4" name="TextBox 3">
            <a:extLst>
              <a:ext uri="{FF2B5EF4-FFF2-40B4-BE49-F238E27FC236}">
                <a16:creationId xmlns:a16="http://schemas.microsoft.com/office/drawing/2014/main" id="{3181AC27-8D21-3FF4-1120-52BFC8284222}"/>
              </a:ext>
            </a:extLst>
          </p:cNvPr>
          <p:cNvSpPr txBox="1"/>
          <p:nvPr/>
        </p:nvSpPr>
        <p:spPr>
          <a:xfrm>
            <a:off x="11427368" y="1025149"/>
            <a:ext cx="274320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P</a:t>
            </a:r>
            <a:endParaRPr lang="en-US" sz="3200"/>
          </a:p>
          <a:p>
            <a:r>
              <a:rPr lang="en-US" sz="3200">
                <a:cs typeface="Calibri"/>
              </a:rPr>
              <a:t>R</a:t>
            </a:r>
          </a:p>
          <a:p>
            <a:r>
              <a:rPr lang="en-US" sz="3200">
                <a:cs typeface="Calibri"/>
              </a:rPr>
              <a:t>O</a:t>
            </a:r>
          </a:p>
          <a:p>
            <a:r>
              <a:rPr lang="en-US" sz="3200">
                <a:cs typeface="Calibri"/>
              </a:rPr>
              <a:t>C</a:t>
            </a:r>
          </a:p>
          <a:p>
            <a:r>
              <a:rPr lang="en-US" sz="3200">
                <a:cs typeface="Calibri"/>
              </a:rPr>
              <a:t>E</a:t>
            </a:r>
          </a:p>
          <a:p>
            <a:r>
              <a:rPr lang="en-US" sz="3200">
                <a:cs typeface="Calibri"/>
              </a:rPr>
              <a:t>S</a:t>
            </a:r>
          </a:p>
          <a:p>
            <a:r>
              <a:rPr lang="en-US" sz="3200">
                <a:cs typeface="Calibri"/>
              </a:rPr>
              <a:t>S</a:t>
            </a:r>
          </a:p>
          <a:p>
            <a:r>
              <a:rPr lang="en-US" sz="3200">
                <a:cs typeface="Calibri"/>
              </a:rPr>
              <a:t>I</a:t>
            </a:r>
          </a:p>
          <a:p>
            <a:r>
              <a:rPr lang="en-US" sz="3200">
                <a:cs typeface="Calibri"/>
              </a:rPr>
              <a:t>N</a:t>
            </a:r>
          </a:p>
          <a:p>
            <a:r>
              <a:rPr lang="en-US" sz="3200">
                <a:cs typeface="Calibri"/>
              </a:rPr>
              <a:t>G</a:t>
            </a:r>
          </a:p>
          <a:p>
            <a:endParaRPr lang="en-GB" sz="3200"/>
          </a:p>
          <a:p>
            <a:r>
              <a:rPr lang="en-GB" sz="3200"/>
              <a:t> </a:t>
            </a:r>
            <a:r>
              <a:rPr lang="en-GB" sz="3200">
                <a:cs typeface="Calibri"/>
              </a:rPr>
              <a:t>​</a:t>
            </a:r>
            <a:endParaRPr lang="en-GB">
              <a:cs typeface="Calibri"/>
            </a:endParaRPr>
          </a:p>
        </p:txBody>
      </p:sp>
      <p:sp>
        <p:nvSpPr>
          <p:cNvPr id="2" name="TextBox 1">
            <a:extLst>
              <a:ext uri="{FF2B5EF4-FFF2-40B4-BE49-F238E27FC236}">
                <a16:creationId xmlns:a16="http://schemas.microsoft.com/office/drawing/2014/main" id="{035D57D6-23E8-C5A6-FE2A-EF81D180884F}"/>
              </a:ext>
            </a:extLst>
          </p:cNvPr>
          <p:cNvSpPr txBox="1"/>
          <p:nvPr/>
        </p:nvSpPr>
        <p:spPr>
          <a:xfrm>
            <a:off x="11805038" y="984806"/>
            <a:ext cx="274320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Segoe UI"/>
              </a:rPr>
              <a:t>S</a:t>
            </a:r>
            <a:endParaRPr lang="en-US"/>
          </a:p>
          <a:p>
            <a:r>
              <a:rPr lang="en-GB" sz="3200">
                <a:cs typeface="Segoe UI"/>
              </a:rPr>
              <a:t>K</a:t>
            </a:r>
          </a:p>
          <a:p>
            <a:r>
              <a:rPr lang="en-GB" sz="3200">
                <a:cs typeface="Segoe UI"/>
              </a:rPr>
              <a:t>I</a:t>
            </a:r>
          </a:p>
          <a:p>
            <a:r>
              <a:rPr lang="en-GB" sz="3200">
                <a:cs typeface="Segoe UI"/>
              </a:rPr>
              <a:t>L</a:t>
            </a:r>
          </a:p>
          <a:p>
            <a:r>
              <a:rPr lang="en-GB" sz="3200">
                <a:cs typeface="Segoe UI"/>
              </a:rPr>
              <a:t>L</a:t>
            </a:r>
          </a:p>
          <a:p>
            <a:r>
              <a:rPr lang="en-GB" sz="3200">
                <a:cs typeface="Segoe UI"/>
              </a:rPr>
              <a:t>S</a:t>
            </a:r>
          </a:p>
        </p:txBody>
      </p:sp>
      <p:sp>
        <p:nvSpPr>
          <p:cNvPr id="3" name="TextBox 2">
            <a:extLst>
              <a:ext uri="{FF2B5EF4-FFF2-40B4-BE49-F238E27FC236}">
                <a16:creationId xmlns:a16="http://schemas.microsoft.com/office/drawing/2014/main" id="{198841BB-5D5E-27E4-41FE-A2731D9645AD}"/>
              </a:ext>
            </a:extLst>
          </p:cNvPr>
          <p:cNvSpPr txBox="1"/>
          <p:nvPr/>
        </p:nvSpPr>
        <p:spPr>
          <a:xfrm>
            <a:off x="58830" y="53227"/>
            <a:ext cx="6373906" cy="110799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cs typeface="Calibri"/>
              </a:rPr>
              <a:t>Failing to clean materials</a:t>
            </a:r>
          </a:p>
          <a:p>
            <a:pPr marL="285750" indent="-285750">
              <a:buFont typeface="Arial"/>
              <a:buChar char="•"/>
            </a:pPr>
            <a:r>
              <a:rPr lang="en-GB" sz="1100" dirty="0">
                <a:ea typeface="+mn-lt"/>
                <a:cs typeface="+mn-lt"/>
              </a:rPr>
              <a:t>Metal stock usually comes covered in grease to reduce oxidisation and corrosion. Grease can make the material slippery and difficult to handle, it can also make it hard to mark out accurately. </a:t>
            </a:r>
            <a:endParaRPr lang="en-GB" sz="1100">
              <a:cs typeface="Calibri" panose="020F0502020204030204"/>
            </a:endParaRPr>
          </a:p>
          <a:p>
            <a:pPr marL="285750" indent="-285750">
              <a:buFont typeface="Arial"/>
              <a:buChar char="•"/>
            </a:pPr>
            <a:r>
              <a:rPr lang="en-GB" sz="1100" dirty="0">
                <a:ea typeface="+mn-lt"/>
                <a:cs typeface="+mn-lt"/>
              </a:rPr>
              <a:t>When ferrous metals are stored in cold, damp warehouses or workshops, they can be prone to corrosion over time, iron oxide can form as dark </a:t>
            </a:r>
            <a:r>
              <a:rPr lang="en-GB" sz="1100">
                <a:ea typeface="+mn-lt"/>
                <a:cs typeface="+mn-lt"/>
              </a:rPr>
              <a:t>orange layers or a fine powder on the surface of steel. </a:t>
            </a:r>
            <a:endParaRPr lang="en-GB" sz="1100">
              <a:cs typeface="Calibri" panose="020F0502020204030204"/>
            </a:endParaRPr>
          </a:p>
          <a:p>
            <a:pPr marL="285750" indent="-285750">
              <a:buFont typeface="Arial"/>
              <a:buChar char="•"/>
            </a:pPr>
            <a:r>
              <a:rPr lang="en-GB" sz="1100" dirty="0">
                <a:ea typeface="+mn-lt"/>
                <a:cs typeface="+mn-lt"/>
              </a:rPr>
              <a:t>Marking out can be inaccurate if a material’s surface is uneven and unclean.</a:t>
            </a:r>
            <a:endParaRPr lang="en-GB" sz="1100" dirty="0">
              <a:cs typeface="Calibri" panose="020F0502020204030204"/>
            </a:endParaRPr>
          </a:p>
        </p:txBody>
      </p:sp>
      <p:sp>
        <p:nvSpPr>
          <p:cNvPr id="5" name="TextBox 4">
            <a:extLst>
              <a:ext uri="{FF2B5EF4-FFF2-40B4-BE49-F238E27FC236}">
                <a16:creationId xmlns:a16="http://schemas.microsoft.com/office/drawing/2014/main" id="{22893A16-2B8B-C45C-0EF0-834E6DD5A862}"/>
              </a:ext>
            </a:extLst>
          </p:cNvPr>
          <p:cNvSpPr txBox="1"/>
          <p:nvPr/>
        </p:nvSpPr>
        <p:spPr>
          <a:xfrm>
            <a:off x="62753" y="1228165"/>
            <a:ext cx="2743200" cy="280076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Safe use of solvents </a:t>
            </a:r>
            <a:endParaRPr lang="en-US"/>
          </a:p>
          <a:p>
            <a:r>
              <a:rPr lang="en-US" sz="1100" dirty="0"/>
              <a:t>Solvents are dangerous chemicals. Engineers need to be aware of the risks and control measures when using them. ​</a:t>
            </a:r>
            <a:endParaRPr lang="en-US"/>
          </a:p>
          <a:p>
            <a:r>
              <a:rPr lang="en-US" sz="1100" dirty="0"/>
              <a:t>Solvents are:​</a:t>
            </a:r>
            <a:endParaRPr lang="en-US" sz="1100" dirty="0">
              <a:cs typeface="Calibri"/>
            </a:endParaRPr>
          </a:p>
          <a:p>
            <a:pPr marL="171450" indent="-171450">
              <a:buFont typeface="Arial"/>
              <a:buChar char="•"/>
            </a:pPr>
            <a:r>
              <a:rPr lang="en-US" sz="1100" dirty="0"/>
              <a:t>Flammable – So should be stored in a heatproof cabinet, away from direct sunlight and naked flames.​</a:t>
            </a:r>
            <a:endParaRPr lang="en-US" sz="1100" dirty="0">
              <a:cs typeface="Calibri"/>
            </a:endParaRPr>
          </a:p>
          <a:p>
            <a:pPr marL="171450" indent="-171450">
              <a:buFont typeface="Arial"/>
              <a:buChar char="•"/>
            </a:pPr>
            <a:r>
              <a:rPr lang="en-US" sz="1100" dirty="0"/>
              <a:t>Irritants – So engineers should ensure that their skin is covered with gloves and overalls.​</a:t>
            </a:r>
            <a:endParaRPr lang="en-US" sz="1100" dirty="0">
              <a:cs typeface="Calibri"/>
            </a:endParaRPr>
          </a:p>
          <a:p>
            <a:pPr marL="171450" indent="-171450">
              <a:buFont typeface="Arial"/>
              <a:buChar char="•"/>
            </a:pPr>
            <a:r>
              <a:rPr lang="en-US" sz="1100" dirty="0"/>
              <a:t>Harmful – So should not enter eyes or mouth, be consumed or  breathed into the lungs. They should be clearly labelled as they can have the same appearance as water.</a:t>
            </a:r>
            <a:endParaRPr lang="en-US" sz="1100">
              <a:cs typeface="Calibri" panose="020F0502020204030204"/>
            </a:endParaRPr>
          </a:p>
        </p:txBody>
      </p:sp>
      <p:sp>
        <p:nvSpPr>
          <p:cNvPr id="8" name="TextBox 7">
            <a:extLst>
              <a:ext uri="{FF2B5EF4-FFF2-40B4-BE49-F238E27FC236}">
                <a16:creationId xmlns:a16="http://schemas.microsoft.com/office/drawing/2014/main" id="{DF778AD0-4C02-1294-525A-F1B23B28B190}"/>
              </a:ext>
            </a:extLst>
          </p:cNvPr>
          <p:cNvSpPr txBox="1"/>
          <p:nvPr/>
        </p:nvSpPr>
        <p:spPr>
          <a:xfrm>
            <a:off x="62753" y="4141694"/>
            <a:ext cx="2160495" cy="263149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Preparing materials for marking out​</a:t>
            </a:r>
          </a:p>
          <a:p>
            <a:pPr marL="285750" indent="-285750">
              <a:buFont typeface="Arial"/>
              <a:buChar char="•"/>
            </a:pPr>
            <a:r>
              <a:rPr lang="en-US" sz="1100" dirty="0">
                <a:ea typeface="+mn-lt"/>
                <a:cs typeface="+mn-lt"/>
              </a:rPr>
              <a:t>De-burring stock with a file to remove sharp edges should take place before marking out, to reduce the risk of injury to the engineer. </a:t>
            </a:r>
            <a:endParaRPr lang="en-US" sz="1100">
              <a:ea typeface="+mn-lt"/>
              <a:cs typeface="+mn-lt"/>
            </a:endParaRPr>
          </a:p>
          <a:p>
            <a:pPr marL="285750" indent="-285750">
              <a:buFont typeface="Arial"/>
              <a:buChar char="•"/>
            </a:pPr>
            <a:r>
              <a:rPr lang="en-US" sz="1100" dirty="0">
                <a:ea typeface="+mn-lt"/>
                <a:cs typeface="+mn-lt"/>
              </a:rPr>
              <a:t>Metals cannot be marked accurately with a pen or pencil, because the lines wipe away. To mark out accurately, engineer’s blue can be used to dye the surface, this makes marking out “scratches” easier to see.</a:t>
            </a:r>
            <a:endParaRPr lang="en-US" sz="1100" dirty="0">
              <a:cs typeface="Calibri" panose="020F0502020204030204"/>
            </a:endParaRPr>
          </a:p>
        </p:txBody>
      </p:sp>
      <p:sp>
        <p:nvSpPr>
          <p:cNvPr id="9" name="TextBox 8">
            <a:extLst>
              <a:ext uri="{FF2B5EF4-FFF2-40B4-BE49-F238E27FC236}">
                <a16:creationId xmlns:a16="http://schemas.microsoft.com/office/drawing/2014/main" id="{ACE77273-21A5-3D87-ACA9-7F747851DA30}"/>
              </a:ext>
            </a:extLst>
          </p:cNvPr>
          <p:cNvSpPr txBox="1"/>
          <p:nvPr/>
        </p:nvSpPr>
        <p:spPr>
          <a:xfrm>
            <a:off x="2270312" y="5049369"/>
            <a:ext cx="4390464" cy="178510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Preparation and use of saws</a:t>
            </a:r>
          </a:p>
          <a:p>
            <a:r>
              <a:rPr lang="en-US" sz="1100" dirty="0">
                <a:ea typeface="+mn-lt"/>
                <a:cs typeface="+mn-lt"/>
              </a:rPr>
              <a:t>Before using a saw, engineers should consider the following: </a:t>
            </a:r>
            <a:endParaRPr lang="en-US" sz="1100"/>
          </a:p>
          <a:p>
            <a:endParaRPr lang="en-US" sz="1100"/>
          </a:p>
          <a:p>
            <a:pPr marL="171450" indent="-171450">
              <a:buFont typeface="Arial"/>
              <a:buChar char="•"/>
            </a:pPr>
            <a:r>
              <a:rPr lang="en-US" sz="1100" dirty="0">
                <a:ea typeface="+mn-lt"/>
                <a:cs typeface="+mn-lt"/>
              </a:rPr>
              <a:t>The condition of the saw: missing teeth and damaged guards. </a:t>
            </a:r>
          </a:p>
          <a:p>
            <a:pPr marL="171450" indent="-171450">
              <a:buFont typeface="Arial"/>
              <a:buChar char="•"/>
            </a:pPr>
            <a:r>
              <a:rPr lang="en-US" sz="1100" dirty="0">
                <a:ea typeface="+mn-lt"/>
                <a:cs typeface="+mn-lt"/>
              </a:rPr>
              <a:t>The shape of the cut (straight, curved, or intricate) shown on the engineering drawing. </a:t>
            </a:r>
            <a:endParaRPr lang="en-US" sz="1100" dirty="0">
              <a:cs typeface="Calibri" panose="020F0502020204030204"/>
            </a:endParaRPr>
          </a:p>
          <a:p>
            <a:pPr marL="171450" indent="-171450">
              <a:buFont typeface="Arial"/>
              <a:buChar char="•"/>
            </a:pPr>
            <a:r>
              <a:rPr lang="en-US" sz="1100" dirty="0">
                <a:ea typeface="+mn-lt"/>
                <a:cs typeface="+mn-lt"/>
              </a:rPr>
              <a:t>The material that can be cut (wood, metal, plastic). </a:t>
            </a:r>
            <a:endParaRPr lang="en-US" sz="1100" dirty="0">
              <a:cs typeface="Calibri" panose="020F0502020204030204"/>
            </a:endParaRPr>
          </a:p>
          <a:p>
            <a:pPr marL="171450" indent="-171450">
              <a:buFont typeface="Arial"/>
              <a:buChar char="•"/>
            </a:pPr>
            <a:r>
              <a:rPr lang="en-US" sz="1100" dirty="0">
                <a:ea typeface="+mn-lt"/>
                <a:cs typeface="+mn-lt"/>
              </a:rPr>
              <a:t>The thickness/density of the material and the force required. </a:t>
            </a:r>
            <a:endParaRPr lang="en-US" sz="1100" dirty="0">
              <a:cs typeface="Calibri" panose="020F0502020204030204"/>
            </a:endParaRPr>
          </a:p>
          <a:p>
            <a:pPr marL="171450" indent="-171450">
              <a:buFont typeface="Arial"/>
              <a:buChar char="•"/>
            </a:pPr>
            <a:r>
              <a:rPr lang="en-US" sz="1100" dirty="0">
                <a:ea typeface="+mn-lt"/>
                <a:cs typeface="+mn-lt"/>
              </a:rPr>
              <a:t>The scale of production (how many cuts/products need to be made). </a:t>
            </a:r>
            <a:endParaRPr lang="en-US" sz="1100" dirty="0">
              <a:cs typeface="Calibri" panose="020F0502020204030204"/>
            </a:endParaRPr>
          </a:p>
          <a:p>
            <a:pPr marL="171450" indent="-171450">
              <a:buFont typeface="Arial"/>
              <a:buChar char="•"/>
            </a:pPr>
            <a:r>
              <a:rPr lang="en-US" sz="1100" dirty="0">
                <a:ea typeface="+mn-lt"/>
                <a:cs typeface="+mn-lt"/>
              </a:rPr>
              <a:t>The location: in a workshop or on a work site.</a:t>
            </a:r>
            <a:endParaRPr lang="en-US" sz="1100" dirty="0">
              <a:cs typeface="Calibri" panose="020F0502020204030204"/>
            </a:endParaRPr>
          </a:p>
        </p:txBody>
      </p:sp>
      <p:sp>
        <p:nvSpPr>
          <p:cNvPr id="10" name="TextBox 9">
            <a:extLst>
              <a:ext uri="{FF2B5EF4-FFF2-40B4-BE49-F238E27FC236}">
                <a16:creationId xmlns:a16="http://schemas.microsoft.com/office/drawing/2014/main" id="{04962A23-B3E7-4C88-7546-F1AD42347DA5}"/>
              </a:ext>
            </a:extLst>
          </p:cNvPr>
          <p:cNvSpPr txBox="1"/>
          <p:nvPr/>
        </p:nvSpPr>
        <p:spPr>
          <a:xfrm>
            <a:off x="6506136" y="51547"/>
            <a:ext cx="4424081" cy="178510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Casting </a:t>
            </a:r>
            <a:endParaRPr lang="en-US" sz="1100" dirty="0">
              <a:cs typeface="Calibri" panose="020F0502020204030204"/>
            </a:endParaRPr>
          </a:p>
          <a:p>
            <a:pPr marL="171450" indent="-171450">
              <a:buFont typeface="Arial"/>
              <a:buChar char="•"/>
            </a:pPr>
            <a:r>
              <a:rPr lang="en-US" sz="1100" b="1" dirty="0"/>
              <a:t>Die casting</a:t>
            </a:r>
            <a:r>
              <a:rPr lang="en-US" sz="1100" dirty="0"/>
              <a:t> uses dies made from tool steel, they take a long time and a lot of skill to produce but are useful when making tens of thousands of products or more.​</a:t>
            </a:r>
            <a:endParaRPr lang="en-US" sz="1100">
              <a:cs typeface="Calibri"/>
            </a:endParaRPr>
          </a:p>
          <a:p>
            <a:pPr marL="171450" indent="-171450">
              <a:buFont typeface="Arial"/>
              <a:buChar char="•"/>
            </a:pPr>
            <a:r>
              <a:rPr lang="en-US" sz="1100" b="1" dirty="0"/>
              <a:t>Investment casting</a:t>
            </a:r>
            <a:r>
              <a:rPr lang="en-US" sz="1100" dirty="0"/>
              <a:t> requires a wax pattern made by a combination of machine and hand </a:t>
            </a:r>
            <a:r>
              <a:rPr lang="en-US" sz="1100" err="1"/>
              <a:t>moulding</a:t>
            </a:r>
            <a:r>
              <a:rPr lang="en-US" sz="1100" dirty="0"/>
              <a:t>. They are coated in a ceramic shell, then the wax is melted away and a shell with many cavities is formed. Batches of identical parts are possible.​</a:t>
            </a:r>
            <a:endParaRPr lang="en-US" sz="1100" dirty="0">
              <a:cs typeface="Calibri"/>
            </a:endParaRPr>
          </a:p>
          <a:p>
            <a:pPr marL="171450" indent="-171450">
              <a:buFont typeface="Arial"/>
              <a:buChar char="•"/>
            </a:pPr>
            <a:r>
              <a:rPr lang="en-US" sz="1100" b="1" dirty="0"/>
              <a:t>Sand casting</a:t>
            </a:r>
            <a:r>
              <a:rPr lang="en-US" sz="1100" dirty="0"/>
              <a:t> is best for smaller quantities of products, as packing sand around a pattern is time consuming.</a:t>
            </a:r>
            <a:endParaRPr lang="en-US" sz="1100" dirty="0">
              <a:cs typeface="Calibri"/>
            </a:endParaRPr>
          </a:p>
        </p:txBody>
      </p:sp>
      <p:sp>
        <p:nvSpPr>
          <p:cNvPr id="11" name="TextBox 10">
            <a:extLst>
              <a:ext uri="{FF2B5EF4-FFF2-40B4-BE49-F238E27FC236}">
                <a16:creationId xmlns:a16="http://schemas.microsoft.com/office/drawing/2014/main" id="{1359E40E-325A-DA9B-EB91-68FBA538D118}"/>
              </a:ext>
            </a:extLst>
          </p:cNvPr>
          <p:cNvSpPr txBox="1"/>
          <p:nvPr/>
        </p:nvSpPr>
        <p:spPr>
          <a:xfrm>
            <a:off x="6797487" y="4556312"/>
            <a:ext cx="2631141" cy="212365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Bending Materials </a:t>
            </a:r>
            <a:endParaRPr lang="en-US" sz="1100" dirty="0">
              <a:cs typeface="Calibri"/>
            </a:endParaRPr>
          </a:p>
          <a:p>
            <a:pPr marL="285750" indent="-285750">
              <a:buFont typeface="Arial"/>
              <a:buChar char="•"/>
            </a:pPr>
            <a:r>
              <a:rPr lang="en-US" sz="1100" dirty="0"/>
              <a:t>A press brake forces sheet metal into a V shaped groove, to create a fold.</a:t>
            </a:r>
            <a:endParaRPr lang="en-US" sz="1100" dirty="0">
              <a:cs typeface="Calibri"/>
            </a:endParaRPr>
          </a:p>
          <a:p>
            <a:pPr marL="285750" indent="-285750">
              <a:buFont typeface="Arial"/>
              <a:buChar char="•"/>
            </a:pPr>
            <a:r>
              <a:rPr lang="en-US" sz="1100" dirty="0">
                <a:ea typeface="+mn-lt"/>
                <a:cs typeface="+mn-lt"/>
              </a:rPr>
              <a:t>Pressing can create very complex shapes at the same time as stamping (cutting) out the final shape. </a:t>
            </a:r>
          </a:p>
          <a:p>
            <a:pPr marL="285750" indent="-285750">
              <a:buFont typeface="Arial"/>
              <a:buChar char="•"/>
            </a:pPr>
            <a:r>
              <a:rPr lang="en-US" sz="1100" dirty="0">
                <a:ea typeface="+mn-lt"/>
                <a:cs typeface="+mn-lt"/>
              </a:rPr>
              <a:t>Tubes must be formed around a jig, or the tube collapses and the strength is lost.</a:t>
            </a:r>
          </a:p>
          <a:p>
            <a:pPr marL="285750" indent="-285750">
              <a:buFont typeface="Arial"/>
              <a:buChar char="•"/>
            </a:pPr>
            <a:r>
              <a:rPr lang="en-US" sz="1100" dirty="0">
                <a:ea typeface="+mn-lt"/>
                <a:cs typeface="+mn-lt"/>
              </a:rPr>
              <a:t>Blacksmiths use a forge, anvils, hammers and heat; the force bends into mild steel.</a:t>
            </a:r>
            <a:endParaRPr lang="en-US" sz="1100" dirty="0">
              <a:cs typeface="Calibri" panose="020F0502020204030204"/>
            </a:endParaRPr>
          </a:p>
        </p:txBody>
      </p:sp>
      <p:sp>
        <p:nvSpPr>
          <p:cNvPr id="13" name="TextBox 12">
            <a:extLst>
              <a:ext uri="{FF2B5EF4-FFF2-40B4-BE49-F238E27FC236}">
                <a16:creationId xmlns:a16="http://schemas.microsoft.com/office/drawing/2014/main" id="{BC076124-265E-E93D-0F9E-A4A4BFD4E1CA}"/>
              </a:ext>
            </a:extLst>
          </p:cNvPr>
          <p:cNvSpPr txBox="1"/>
          <p:nvPr/>
        </p:nvSpPr>
        <p:spPr>
          <a:xfrm>
            <a:off x="6506135" y="1922930"/>
            <a:ext cx="4524934" cy="246221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Soldering can be </a:t>
            </a:r>
            <a:r>
              <a:rPr lang="en-US" sz="1100" dirty="0" err="1"/>
              <a:t>summarised</a:t>
            </a:r>
            <a:r>
              <a:rPr lang="en-US" sz="1100" dirty="0"/>
              <a:t> as:​</a:t>
            </a:r>
          </a:p>
          <a:p>
            <a:endParaRPr lang="en-US" sz="1100"/>
          </a:p>
          <a:p>
            <a:pPr marL="171450" indent="-171450">
              <a:buFont typeface="Arial"/>
              <a:buChar char="•"/>
            </a:pPr>
            <a:r>
              <a:rPr lang="en-US" sz="1100" dirty="0"/>
              <a:t>Soldering uses molten metal to join gaps between copper pipes.​</a:t>
            </a:r>
            <a:endParaRPr lang="en-US" sz="1100" dirty="0">
              <a:cs typeface="Calibri"/>
            </a:endParaRPr>
          </a:p>
          <a:p>
            <a:pPr marL="171450" indent="-171450">
              <a:buFont typeface="Arial"/>
              <a:buChar char="•"/>
            </a:pPr>
            <a:r>
              <a:rPr lang="en-US" sz="1100" dirty="0"/>
              <a:t>Soldering uses melted metal to join pieces of metal.​</a:t>
            </a:r>
            <a:endParaRPr lang="en-US" sz="1100" dirty="0">
              <a:cs typeface="Calibri"/>
            </a:endParaRPr>
          </a:p>
          <a:p>
            <a:pPr marL="171450" indent="-171450">
              <a:buFont typeface="Arial"/>
              <a:buChar char="•"/>
            </a:pPr>
            <a:r>
              <a:rPr lang="en-US" sz="1100" dirty="0"/>
              <a:t>Joining electrical components with melted metal.​</a:t>
            </a:r>
            <a:endParaRPr lang="en-US" sz="1100" dirty="0">
              <a:cs typeface="Calibri"/>
            </a:endParaRPr>
          </a:p>
          <a:p>
            <a:pPr marL="171450" indent="-171450">
              <a:buFont typeface="Arial"/>
              <a:buChar char="•"/>
            </a:pPr>
            <a:r>
              <a:rPr lang="en-US" sz="1100" dirty="0"/>
              <a:t>A joining process that turns metal from solid, to molten and back to solid.</a:t>
            </a:r>
            <a:endParaRPr lang="en-US" sz="1100" dirty="0">
              <a:cs typeface="Calibri"/>
            </a:endParaRPr>
          </a:p>
          <a:p>
            <a:endParaRPr lang="en-US" sz="1100" dirty="0">
              <a:cs typeface="Calibri"/>
            </a:endParaRPr>
          </a:p>
          <a:p>
            <a:pPr marL="171450" indent="-171450">
              <a:buFont typeface="Arial"/>
              <a:buChar char="•"/>
            </a:pPr>
            <a:r>
              <a:rPr lang="en-US" sz="1100" dirty="0">
                <a:ea typeface="+mn-lt"/>
                <a:cs typeface="+mn-lt"/>
              </a:rPr>
              <a:t>Soft soldering - PCBs (printed circuit boards) use soldering so that the joint will conduct electricity around the circuit. The temperature of the process must be low, so that sensitive components do not get damaged. </a:t>
            </a:r>
            <a:endParaRPr lang="en-US" dirty="0">
              <a:ea typeface="+mn-lt"/>
              <a:cs typeface="+mn-lt"/>
            </a:endParaRPr>
          </a:p>
          <a:p>
            <a:pPr marL="171450" indent="-171450">
              <a:buFont typeface="Arial"/>
              <a:buChar char="•"/>
            </a:pPr>
            <a:r>
              <a:rPr lang="en-US" sz="1100">
                <a:ea typeface="+mn-lt"/>
                <a:cs typeface="+mn-lt"/>
              </a:rPr>
              <a:t>Hard soldering (brazing) - Copper pipes require soldering as the </a:t>
            </a:r>
            <a:r>
              <a:rPr lang="en-US" sz="1100" dirty="0">
                <a:ea typeface="+mn-lt"/>
                <a:cs typeface="+mn-lt"/>
              </a:rPr>
              <a:t>process allows a small amount of molten metal to flow around a joint, sealing the gaps. This is very </a:t>
            </a:r>
            <a:r>
              <a:rPr lang="en-US" sz="1100">
                <a:ea typeface="+mn-lt"/>
                <a:cs typeface="+mn-lt"/>
              </a:rPr>
              <a:t>important for gas pipes and keeping homeowners safe from gas leaks.</a:t>
            </a:r>
            <a:endParaRPr lang="en-US">
              <a:ea typeface="+mn-lt"/>
              <a:cs typeface="+mn-lt"/>
            </a:endParaRPr>
          </a:p>
        </p:txBody>
      </p:sp>
      <p:sp>
        <p:nvSpPr>
          <p:cNvPr id="14" name="TextBox 13">
            <a:extLst>
              <a:ext uri="{FF2B5EF4-FFF2-40B4-BE49-F238E27FC236}">
                <a16:creationId xmlns:a16="http://schemas.microsoft.com/office/drawing/2014/main" id="{546E1892-DD92-1395-A760-C43A90F8F750}"/>
              </a:ext>
            </a:extLst>
          </p:cNvPr>
          <p:cNvSpPr txBox="1"/>
          <p:nvPr/>
        </p:nvSpPr>
        <p:spPr>
          <a:xfrm>
            <a:off x="9587752" y="4477870"/>
            <a:ext cx="1891553" cy="229293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Finishing is the term used to describe preparing and applying a surface coating to a material.​</a:t>
            </a:r>
          </a:p>
          <a:p>
            <a:endParaRPr lang="en-US" sz="1100"/>
          </a:p>
          <a:p>
            <a:r>
              <a:rPr lang="en-US" sz="1100" dirty="0"/>
              <a:t>Finishes are applied for several reasons, including:​</a:t>
            </a:r>
            <a:endParaRPr lang="en-US" sz="1100" dirty="0">
              <a:cs typeface="Calibri"/>
            </a:endParaRPr>
          </a:p>
          <a:p>
            <a:pPr marL="171450" indent="-171450">
              <a:buFont typeface="Arial"/>
              <a:buChar char="•"/>
            </a:pPr>
            <a:r>
              <a:rPr lang="en-US" sz="1100" dirty="0"/>
              <a:t>Improving the appearance.​</a:t>
            </a:r>
            <a:endParaRPr lang="en-US" sz="1100" dirty="0">
              <a:cs typeface="Calibri"/>
            </a:endParaRPr>
          </a:p>
          <a:p>
            <a:pPr marL="171450" indent="-171450">
              <a:buFont typeface="Arial"/>
              <a:buChar char="•"/>
            </a:pPr>
            <a:r>
              <a:rPr lang="en-US" sz="1100" dirty="0"/>
              <a:t>Protecting from corrosion.​</a:t>
            </a:r>
            <a:endParaRPr lang="en-US" sz="1100" dirty="0">
              <a:cs typeface="Calibri" panose="020F0502020204030204"/>
            </a:endParaRPr>
          </a:p>
          <a:p>
            <a:pPr marL="171450" indent="-171450">
              <a:buFont typeface="Arial"/>
              <a:buChar char="•"/>
            </a:pPr>
            <a:r>
              <a:rPr lang="en-US" sz="1100" dirty="0"/>
              <a:t>Improving wear resistance.​</a:t>
            </a:r>
            <a:endParaRPr lang="en-US" sz="1100" dirty="0">
              <a:cs typeface="Calibri"/>
            </a:endParaRPr>
          </a:p>
          <a:p>
            <a:pPr marL="171450" indent="-171450">
              <a:buFont typeface="Arial"/>
              <a:buChar char="•"/>
            </a:pPr>
            <a:r>
              <a:rPr lang="en-US" sz="1100" dirty="0"/>
              <a:t>Reducing friction.​</a:t>
            </a:r>
            <a:endParaRPr lang="en-US" sz="1100" dirty="0">
              <a:cs typeface="Calibri" panose="020F0502020204030204"/>
            </a:endParaRPr>
          </a:p>
          <a:p>
            <a:pPr marL="171450" indent="-171450">
              <a:buFont typeface="Arial"/>
              <a:buChar char="•"/>
            </a:pPr>
            <a:r>
              <a:rPr lang="en-US" sz="1100" dirty="0"/>
              <a:t>Increasing the life span of the product.​</a:t>
            </a:r>
            <a:endParaRPr lang="en-US" sz="1100" dirty="0">
              <a:cs typeface="Calibri"/>
            </a:endParaRPr>
          </a:p>
        </p:txBody>
      </p:sp>
      <p:sp>
        <p:nvSpPr>
          <p:cNvPr id="16" name="TextBox 15">
            <a:extLst>
              <a:ext uri="{FF2B5EF4-FFF2-40B4-BE49-F238E27FC236}">
                <a16:creationId xmlns:a16="http://schemas.microsoft.com/office/drawing/2014/main" id="{6AE50116-F126-844E-2A02-13272371439D}"/>
              </a:ext>
            </a:extLst>
          </p:cNvPr>
          <p:cNvSpPr txBox="1"/>
          <p:nvPr/>
        </p:nvSpPr>
        <p:spPr>
          <a:xfrm>
            <a:off x="2840692" y="1227043"/>
            <a:ext cx="3606053" cy="38164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cs typeface="Calibri"/>
              </a:rPr>
              <a:t>Joining of Materials </a:t>
            </a:r>
          </a:p>
          <a:p>
            <a:r>
              <a:rPr lang="en-GB" sz="1100" dirty="0">
                <a:cs typeface="Calibri"/>
              </a:rPr>
              <a:t>Bolting-</a:t>
            </a:r>
          </a:p>
          <a:p>
            <a:r>
              <a:rPr lang="en-GB" sz="1100" dirty="0">
                <a:cs typeface="Calibri"/>
              </a:rPr>
              <a:t>Nuts</a:t>
            </a:r>
            <a:r>
              <a:rPr lang="en-GB" sz="1100" dirty="0">
                <a:ea typeface="+mn-lt"/>
                <a:cs typeface="+mn-lt"/>
              </a:rPr>
              <a:t> and bolts are usually found holding together more than one piece of material. Bolts can be removed to allow maintenance of parts to take place, but they can also work loose and fall off unexpectedly.</a:t>
            </a:r>
            <a:endParaRPr lang="en-GB" sz="1100">
              <a:cs typeface="Calibri"/>
            </a:endParaRPr>
          </a:p>
          <a:p>
            <a:r>
              <a:rPr lang="en-GB" sz="1100" dirty="0">
                <a:cs typeface="Calibri"/>
              </a:rPr>
              <a:t>Riveting-</a:t>
            </a:r>
          </a:p>
          <a:p>
            <a:pPr marL="285750" indent="-285750">
              <a:buFont typeface="Arial"/>
              <a:buChar char="•"/>
            </a:pPr>
            <a:r>
              <a:rPr lang="en-GB" sz="1100" dirty="0">
                <a:ea typeface="+mn-lt"/>
                <a:cs typeface="+mn-lt"/>
              </a:rPr>
              <a:t>Snap rivets have a tail that can be pulled using a rivet gun. This gun squeezes the rivet head against the material and automatically snaps off the tail. </a:t>
            </a:r>
          </a:p>
          <a:p>
            <a:pPr marL="285750" indent="-285750">
              <a:buFont typeface="Arial"/>
              <a:buChar char="•"/>
            </a:pPr>
            <a:r>
              <a:rPr lang="en-GB" sz="1100" dirty="0">
                <a:ea typeface="+mn-lt"/>
                <a:cs typeface="+mn-lt"/>
              </a:rPr>
              <a:t>Cold rivets are compressed using force, using either an electric or hydraulic rivet gun. </a:t>
            </a:r>
          </a:p>
          <a:p>
            <a:pPr marL="285750" indent="-285750">
              <a:buFont typeface="Arial"/>
              <a:buChar char="•"/>
            </a:pPr>
            <a:r>
              <a:rPr lang="en-GB" sz="1100" dirty="0">
                <a:ea typeface="+mn-lt"/>
                <a:cs typeface="+mn-lt"/>
              </a:rPr>
              <a:t>Hot rivets, often seen in bridge construction, are large so need to be heated before being formed.</a:t>
            </a:r>
          </a:p>
          <a:p>
            <a:r>
              <a:rPr lang="en-GB" sz="1100" dirty="0">
                <a:cs typeface="Calibri"/>
              </a:rPr>
              <a:t>Adhesives-</a:t>
            </a:r>
          </a:p>
          <a:p>
            <a:pPr marL="285750" indent="-285750">
              <a:buFont typeface="Arial"/>
              <a:buChar char="•"/>
            </a:pPr>
            <a:r>
              <a:rPr lang="en-GB" sz="1100" dirty="0">
                <a:ea typeface="+mn-lt"/>
                <a:cs typeface="+mn-lt"/>
              </a:rPr>
              <a:t>Polyvinyl acetate (PVA) can be used on softwood, hardwood, and manufactured boards. </a:t>
            </a:r>
          </a:p>
          <a:p>
            <a:pPr marL="285750" indent="-285750">
              <a:buFont typeface="Arial"/>
              <a:buChar char="•"/>
            </a:pPr>
            <a:r>
              <a:rPr lang="en-GB" sz="1100" dirty="0">
                <a:ea typeface="+mn-lt"/>
                <a:cs typeface="+mn-lt"/>
              </a:rPr>
              <a:t>Contact adhesive can join dissimilar materials and needs to be applied to both surfaces and air dried for ten minutes before joining. </a:t>
            </a:r>
          </a:p>
          <a:p>
            <a:pPr marL="285750" indent="-285750">
              <a:buFont typeface="Arial"/>
              <a:buChar char="•"/>
            </a:pPr>
            <a:r>
              <a:rPr lang="en-GB" sz="1100" dirty="0">
                <a:ea typeface="+mn-lt"/>
                <a:cs typeface="+mn-lt"/>
              </a:rPr>
              <a:t>Epoxy resin can join lots of different materials but can be difficult to work with.</a:t>
            </a:r>
          </a:p>
        </p:txBody>
      </p:sp>
    </p:spTree>
    <p:extLst>
      <p:ext uri="{BB962C8B-B14F-4D97-AF65-F5344CB8AC3E}">
        <p14:creationId xmlns:p14="http://schemas.microsoft.com/office/powerpoint/2010/main" val="95367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aper with text on it&#10;&#10;Description automatically generated">
            <a:extLst>
              <a:ext uri="{FF2B5EF4-FFF2-40B4-BE49-F238E27FC236}">
                <a16:creationId xmlns:a16="http://schemas.microsoft.com/office/drawing/2014/main" id="{A755EC44-030C-6D62-50A8-1C6D2DB6BF0A}"/>
              </a:ext>
            </a:extLst>
          </p:cNvPr>
          <p:cNvPicPr>
            <a:picLocks noChangeAspect="1"/>
          </p:cNvPicPr>
          <p:nvPr/>
        </p:nvPicPr>
        <p:blipFill>
          <a:blip r:embed="rId2"/>
          <a:stretch>
            <a:fillRect/>
          </a:stretch>
        </p:blipFill>
        <p:spPr>
          <a:xfrm>
            <a:off x="38305" y="48255"/>
            <a:ext cx="10846070" cy="6760763"/>
          </a:xfrm>
          <a:prstGeom prst="rect">
            <a:avLst/>
          </a:prstGeom>
        </p:spPr>
      </p:pic>
      <p:sp>
        <p:nvSpPr>
          <p:cNvPr id="6" name="TextBox 5">
            <a:extLst>
              <a:ext uri="{FF2B5EF4-FFF2-40B4-BE49-F238E27FC236}">
                <a16:creationId xmlns:a16="http://schemas.microsoft.com/office/drawing/2014/main" id="{4FC62F43-9C14-8AE8-C97F-FD2F68507468}"/>
              </a:ext>
            </a:extLst>
          </p:cNvPr>
          <p:cNvSpPr txBox="1"/>
          <p:nvPr/>
        </p:nvSpPr>
        <p:spPr>
          <a:xfrm>
            <a:off x="10934139" y="148477"/>
            <a:ext cx="122704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1  </a:t>
            </a:r>
            <a:endParaRPr lang="en-GB" sz="4400"/>
          </a:p>
        </p:txBody>
      </p:sp>
      <p:sp>
        <p:nvSpPr>
          <p:cNvPr id="7" name="TextBox 6">
            <a:extLst>
              <a:ext uri="{FF2B5EF4-FFF2-40B4-BE49-F238E27FC236}">
                <a16:creationId xmlns:a16="http://schemas.microsoft.com/office/drawing/2014/main" id="{70E56CD9-7772-F307-FAEA-369C7B7AF816}"/>
              </a:ext>
            </a:extLst>
          </p:cNvPr>
          <p:cNvSpPr txBox="1"/>
          <p:nvPr/>
        </p:nvSpPr>
        <p:spPr>
          <a:xfrm>
            <a:off x="10932459" y="1317812"/>
            <a:ext cx="614083"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E</a:t>
            </a:r>
            <a:endParaRPr lang="en-GB" sz="3200">
              <a:cs typeface="Calibri"/>
            </a:endParaRPr>
          </a:p>
          <a:p>
            <a:r>
              <a:rPr lang="en-GB" sz="3200"/>
              <a:t>N</a:t>
            </a:r>
            <a:endParaRPr lang="en-GB" sz="3200">
              <a:cs typeface="Calibri"/>
            </a:endParaRPr>
          </a:p>
          <a:p>
            <a:r>
              <a:rPr lang="en-GB" sz="3200"/>
              <a:t>G</a:t>
            </a:r>
            <a:endParaRPr lang="en-GB" sz="3200">
              <a:cs typeface="Calibri"/>
            </a:endParaRPr>
          </a:p>
          <a:p>
            <a:r>
              <a:rPr lang="en-GB" sz="3200"/>
              <a:t>I</a:t>
            </a:r>
            <a:endParaRPr lang="en-GB" sz="3200">
              <a:cs typeface="Calibri"/>
            </a:endParaRPr>
          </a:p>
          <a:p>
            <a:r>
              <a:rPr lang="en-GB" sz="3200"/>
              <a:t>N</a:t>
            </a:r>
            <a:endParaRPr lang="en-GB" sz="3200">
              <a:cs typeface="Calibri"/>
            </a:endParaRPr>
          </a:p>
          <a:p>
            <a:r>
              <a:rPr lang="en-GB" sz="3200"/>
              <a:t>E</a:t>
            </a:r>
            <a:endParaRPr lang="en-GB" sz="3200">
              <a:cs typeface="Calibri"/>
            </a:endParaRPr>
          </a:p>
          <a:p>
            <a:r>
              <a:rPr lang="en-GB" sz="3200"/>
              <a:t>E</a:t>
            </a:r>
            <a:endParaRPr lang="en-GB" sz="3200">
              <a:cs typeface="Calibri"/>
            </a:endParaRPr>
          </a:p>
          <a:p>
            <a:r>
              <a:rPr lang="en-GB" sz="3200"/>
              <a:t>R</a:t>
            </a:r>
            <a:endParaRPr lang="en-GB" sz="3200">
              <a:cs typeface="Calibri"/>
            </a:endParaRPr>
          </a:p>
          <a:p>
            <a:r>
              <a:rPr lang="en-GB" sz="3200"/>
              <a:t>I</a:t>
            </a:r>
            <a:endParaRPr lang="en-GB" sz="3200">
              <a:cs typeface="Calibri"/>
            </a:endParaRPr>
          </a:p>
          <a:p>
            <a:r>
              <a:rPr lang="en-GB" sz="3200"/>
              <a:t>N</a:t>
            </a:r>
            <a:endParaRPr lang="en-GB" sz="3200">
              <a:cs typeface="Calibri"/>
            </a:endParaRPr>
          </a:p>
          <a:p>
            <a:r>
              <a:rPr lang="en-GB" sz="3200"/>
              <a:t>G</a:t>
            </a:r>
            <a:endParaRPr lang="en-GB" sz="3200">
              <a:cs typeface="Calibri"/>
            </a:endParaRPr>
          </a:p>
        </p:txBody>
      </p:sp>
      <p:sp>
        <p:nvSpPr>
          <p:cNvPr id="8" name="TextBox 7">
            <a:extLst>
              <a:ext uri="{FF2B5EF4-FFF2-40B4-BE49-F238E27FC236}">
                <a16:creationId xmlns:a16="http://schemas.microsoft.com/office/drawing/2014/main" id="{B614E65D-B5BC-8BA5-1FE2-DF0D53C73387}"/>
              </a:ext>
            </a:extLst>
          </p:cNvPr>
          <p:cNvSpPr txBox="1"/>
          <p:nvPr/>
        </p:nvSpPr>
        <p:spPr>
          <a:xfrm>
            <a:off x="11627224" y="1351430"/>
            <a:ext cx="726142"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D</a:t>
            </a:r>
            <a:endParaRPr lang="en-GB" sz="3200">
              <a:cs typeface="Calibri"/>
            </a:endParaRPr>
          </a:p>
          <a:p>
            <a:r>
              <a:rPr lang="en-GB" sz="3200"/>
              <a:t>I</a:t>
            </a:r>
            <a:endParaRPr lang="en-GB" sz="3200">
              <a:cs typeface="Calibri"/>
            </a:endParaRPr>
          </a:p>
          <a:p>
            <a:r>
              <a:rPr lang="en-GB" sz="3200"/>
              <a:t>S</a:t>
            </a:r>
            <a:endParaRPr lang="en-GB" sz="3200">
              <a:cs typeface="Calibri"/>
            </a:endParaRPr>
          </a:p>
          <a:p>
            <a:r>
              <a:rPr lang="en-GB" sz="3200"/>
              <a:t>C</a:t>
            </a:r>
            <a:endParaRPr lang="en-GB" sz="3200">
              <a:cs typeface="Calibri"/>
            </a:endParaRPr>
          </a:p>
          <a:p>
            <a:r>
              <a:rPr lang="en-GB" sz="3200"/>
              <a:t>I</a:t>
            </a:r>
            <a:endParaRPr lang="en-GB" sz="3200">
              <a:cs typeface="Calibri"/>
            </a:endParaRPr>
          </a:p>
          <a:p>
            <a:r>
              <a:rPr lang="en-GB" sz="3200"/>
              <a:t>P</a:t>
            </a:r>
            <a:endParaRPr lang="en-GB" sz="3200">
              <a:cs typeface="Calibri"/>
            </a:endParaRPr>
          </a:p>
          <a:p>
            <a:r>
              <a:rPr lang="en-GB" sz="3200"/>
              <a:t>L</a:t>
            </a:r>
            <a:endParaRPr lang="en-GB" sz="3200">
              <a:cs typeface="Calibri"/>
            </a:endParaRPr>
          </a:p>
          <a:p>
            <a:r>
              <a:rPr lang="en-GB" sz="3200"/>
              <a:t>I</a:t>
            </a:r>
            <a:endParaRPr lang="en-GB" sz="3200">
              <a:cs typeface="Calibri"/>
            </a:endParaRPr>
          </a:p>
          <a:p>
            <a:r>
              <a:rPr lang="en-GB" sz="3200"/>
              <a:t>N</a:t>
            </a:r>
            <a:endParaRPr lang="en-GB" sz="3200">
              <a:cs typeface="Calibri"/>
            </a:endParaRPr>
          </a:p>
          <a:p>
            <a:r>
              <a:rPr lang="en-GB" sz="3200"/>
              <a:t>E</a:t>
            </a:r>
            <a:endParaRPr lang="en-GB" sz="3200">
              <a:cs typeface="Calibri"/>
            </a:endParaRPr>
          </a:p>
          <a:p>
            <a:r>
              <a:rPr lang="en-GB" sz="3200">
                <a:cs typeface="Calibri"/>
              </a:rPr>
              <a:t>S ​</a:t>
            </a: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934139" y="148477"/>
            <a:ext cx="1227043"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1  </a:t>
            </a:r>
            <a:endParaRPr lang="en-GB" sz="4400"/>
          </a:p>
        </p:txBody>
      </p:sp>
      <p:pic>
        <p:nvPicPr>
          <p:cNvPr id="2" name="Picture 2" descr="A diagram of a car&#10;&#10;Description automatically generated">
            <a:extLst>
              <a:ext uri="{FF2B5EF4-FFF2-40B4-BE49-F238E27FC236}">
                <a16:creationId xmlns:a16="http://schemas.microsoft.com/office/drawing/2014/main" id="{8077F6BD-7618-9D19-8521-B1B485E55A54}"/>
              </a:ext>
            </a:extLst>
          </p:cNvPr>
          <p:cNvPicPr>
            <a:picLocks noChangeAspect="1"/>
          </p:cNvPicPr>
          <p:nvPr/>
        </p:nvPicPr>
        <p:blipFill>
          <a:blip r:embed="rId2"/>
          <a:stretch>
            <a:fillRect/>
          </a:stretch>
        </p:blipFill>
        <p:spPr>
          <a:xfrm>
            <a:off x="40341" y="6066"/>
            <a:ext cx="10654552" cy="6801045"/>
          </a:xfrm>
          <a:prstGeom prst="rect">
            <a:avLst/>
          </a:prstGeom>
        </p:spPr>
      </p:pic>
    </p:spTree>
    <p:extLst>
      <p:ext uri="{BB962C8B-B14F-4D97-AF65-F5344CB8AC3E}">
        <p14:creationId xmlns:p14="http://schemas.microsoft.com/office/powerpoint/2010/main" val="301293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676841" y="148477"/>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2  </a:t>
            </a:r>
            <a:endParaRPr lang="en-GB" sz="4400"/>
          </a:p>
        </p:txBody>
      </p:sp>
      <p:sp>
        <p:nvSpPr>
          <p:cNvPr id="7" name="TextBox 6">
            <a:extLst>
              <a:ext uri="{FF2B5EF4-FFF2-40B4-BE49-F238E27FC236}">
                <a16:creationId xmlns:a16="http://schemas.microsoft.com/office/drawing/2014/main" id="{70E56CD9-7772-F307-FAEA-369C7B7AF816}"/>
              </a:ext>
            </a:extLst>
          </p:cNvPr>
          <p:cNvSpPr txBox="1"/>
          <p:nvPr/>
        </p:nvSpPr>
        <p:spPr>
          <a:xfrm>
            <a:off x="10813124" y="859971"/>
            <a:ext cx="614083"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S</a:t>
            </a:r>
            <a:endParaRPr lang="en-US"/>
          </a:p>
          <a:p>
            <a:r>
              <a:rPr lang="en-GB" sz="3200"/>
              <a:t>C</a:t>
            </a:r>
            <a:endParaRPr lang="en-US"/>
          </a:p>
          <a:p>
            <a:r>
              <a:rPr lang="en-GB" sz="3200"/>
              <a:t>I</a:t>
            </a:r>
            <a:endParaRPr lang="en-US"/>
          </a:p>
          <a:p>
            <a:r>
              <a:rPr lang="en-GB" sz="3200"/>
              <a:t>E</a:t>
            </a:r>
            <a:endParaRPr lang="en-US"/>
          </a:p>
          <a:p>
            <a:r>
              <a:rPr lang="en-GB" sz="3200"/>
              <a:t>N</a:t>
            </a:r>
            <a:endParaRPr lang="en-US"/>
          </a:p>
          <a:p>
            <a:r>
              <a:rPr lang="en-GB" sz="3200"/>
              <a:t>C</a:t>
            </a:r>
            <a:endParaRPr lang="en-US"/>
          </a:p>
          <a:p>
            <a:r>
              <a:rPr lang="en-GB" sz="3200"/>
              <a:t>E</a:t>
            </a:r>
            <a:endParaRPr lang="en-US"/>
          </a:p>
          <a:p>
            <a:endParaRPr lang="en-GB" sz="3200"/>
          </a:p>
          <a:p>
            <a:r>
              <a:rPr lang="en-GB" sz="3200"/>
              <a:t>A</a:t>
            </a:r>
            <a:endParaRPr lang="en-US"/>
          </a:p>
          <a:p>
            <a:r>
              <a:rPr lang="en-GB" sz="3200"/>
              <a:t>N</a:t>
            </a:r>
            <a:endParaRPr lang="en-US"/>
          </a:p>
          <a:p>
            <a:r>
              <a:rPr lang="en-GB" sz="3200"/>
              <a:t>D</a:t>
            </a:r>
            <a:endParaRPr lang="en-US"/>
          </a:p>
          <a:p>
            <a:endParaRPr lang="en-GB" sz="3200">
              <a:cs typeface="Calibri"/>
            </a:endParaRPr>
          </a:p>
        </p:txBody>
      </p:sp>
      <p:sp>
        <p:nvSpPr>
          <p:cNvPr id="4" name="TextBox 3">
            <a:extLst>
              <a:ext uri="{FF2B5EF4-FFF2-40B4-BE49-F238E27FC236}">
                <a16:creationId xmlns:a16="http://schemas.microsoft.com/office/drawing/2014/main" id="{3181AC27-8D21-3FF4-1120-52BFC8284222}"/>
              </a:ext>
            </a:extLst>
          </p:cNvPr>
          <p:cNvSpPr txBox="1"/>
          <p:nvPr/>
        </p:nvSpPr>
        <p:spPr>
          <a:xfrm>
            <a:off x="11493335" y="924296"/>
            <a:ext cx="274320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t>M</a:t>
            </a:r>
            <a:endParaRPr lang="en-GB"/>
          </a:p>
          <a:p>
            <a:r>
              <a:rPr lang="en-GB" sz="3200"/>
              <a:t>A</a:t>
            </a:r>
            <a:endParaRPr lang="en-GB">
              <a:cs typeface="Calibri"/>
            </a:endParaRPr>
          </a:p>
          <a:p>
            <a:r>
              <a:rPr lang="en-GB" sz="3200"/>
              <a:t>T</a:t>
            </a:r>
            <a:endParaRPr lang="en-GB"/>
          </a:p>
          <a:p>
            <a:r>
              <a:rPr lang="en-GB" sz="3200"/>
              <a:t>H</a:t>
            </a:r>
            <a:endParaRPr lang="en-GB"/>
          </a:p>
          <a:p>
            <a:r>
              <a:rPr lang="en-GB" sz="3200"/>
              <a:t>S</a:t>
            </a:r>
            <a:endParaRPr lang="en-GB"/>
          </a:p>
          <a:p>
            <a:r>
              <a:rPr lang="en-GB" sz="3200"/>
              <a:t> </a:t>
            </a:r>
            <a:r>
              <a:rPr lang="en-GB" sz="3200">
                <a:cs typeface="Calibri"/>
              </a:rPr>
              <a:t>​</a:t>
            </a:r>
            <a:endParaRPr lang="en-GB">
              <a:cs typeface="Calibri"/>
            </a:endParaRPr>
          </a:p>
        </p:txBody>
      </p:sp>
      <p:pic>
        <p:nvPicPr>
          <p:cNvPr id="5" name="Picture 8" descr="A screenshot of a computer&#10;&#10;Description automatically generated">
            <a:extLst>
              <a:ext uri="{FF2B5EF4-FFF2-40B4-BE49-F238E27FC236}">
                <a16:creationId xmlns:a16="http://schemas.microsoft.com/office/drawing/2014/main" id="{8804B529-CE58-56DB-61E5-6F598E036A8B}"/>
              </a:ext>
            </a:extLst>
          </p:cNvPr>
          <p:cNvPicPr>
            <a:picLocks noChangeAspect="1"/>
          </p:cNvPicPr>
          <p:nvPr/>
        </p:nvPicPr>
        <p:blipFill>
          <a:blip r:embed="rId2"/>
          <a:stretch>
            <a:fillRect/>
          </a:stretch>
        </p:blipFill>
        <p:spPr>
          <a:xfrm>
            <a:off x="99848" y="65050"/>
            <a:ext cx="9155875" cy="6754856"/>
          </a:xfrm>
          <a:prstGeom prst="rect">
            <a:avLst/>
          </a:prstGeom>
        </p:spPr>
      </p:pic>
    </p:spTree>
    <p:extLst>
      <p:ext uri="{BB962C8B-B14F-4D97-AF65-F5344CB8AC3E}">
        <p14:creationId xmlns:p14="http://schemas.microsoft.com/office/powerpoint/2010/main" val="98223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C62F43-9C14-8AE8-C97F-FD2F68507468}"/>
              </a:ext>
            </a:extLst>
          </p:cNvPr>
          <p:cNvSpPr txBox="1"/>
          <p:nvPr/>
        </p:nvSpPr>
        <p:spPr>
          <a:xfrm>
            <a:off x="10676841" y="148477"/>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2  </a:t>
            </a:r>
            <a:endParaRPr lang="en-GB" sz="4400"/>
          </a:p>
        </p:txBody>
      </p:sp>
      <p:pic>
        <p:nvPicPr>
          <p:cNvPr id="2" name="Picture 2" descr="A table of maths&#10;&#10;Description automatically generated">
            <a:extLst>
              <a:ext uri="{FF2B5EF4-FFF2-40B4-BE49-F238E27FC236}">
                <a16:creationId xmlns:a16="http://schemas.microsoft.com/office/drawing/2014/main" id="{EB4AC4B6-C70E-C778-C901-C9DC91451ABF}"/>
              </a:ext>
            </a:extLst>
          </p:cNvPr>
          <p:cNvPicPr>
            <a:picLocks noChangeAspect="1"/>
          </p:cNvPicPr>
          <p:nvPr/>
        </p:nvPicPr>
        <p:blipFill>
          <a:blip r:embed="rId2"/>
          <a:stretch>
            <a:fillRect/>
          </a:stretch>
        </p:blipFill>
        <p:spPr>
          <a:xfrm>
            <a:off x="63335" y="63306"/>
            <a:ext cx="8997537" cy="6780867"/>
          </a:xfrm>
          <a:prstGeom prst="rect">
            <a:avLst/>
          </a:prstGeom>
        </p:spPr>
      </p:pic>
    </p:spTree>
    <p:extLst>
      <p:ext uri="{BB962C8B-B14F-4D97-AF65-F5344CB8AC3E}">
        <p14:creationId xmlns:p14="http://schemas.microsoft.com/office/powerpoint/2010/main" val="226952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white text on a white background&#10;&#10;Description automatically generated">
            <a:extLst>
              <a:ext uri="{FF2B5EF4-FFF2-40B4-BE49-F238E27FC236}">
                <a16:creationId xmlns:a16="http://schemas.microsoft.com/office/drawing/2014/main" id="{6D4500FD-89EE-47B6-2742-ABD1EFBE2740}"/>
              </a:ext>
            </a:extLst>
          </p:cNvPr>
          <p:cNvPicPr>
            <a:picLocks noChangeAspect="1"/>
          </p:cNvPicPr>
          <p:nvPr/>
        </p:nvPicPr>
        <p:blipFill>
          <a:blip r:embed="rId2"/>
          <a:stretch>
            <a:fillRect/>
          </a:stretch>
        </p:blipFill>
        <p:spPr>
          <a:xfrm>
            <a:off x="66136" y="34244"/>
            <a:ext cx="8908472" cy="6710343"/>
          </a:xfrm>
          <a:prstGeom prst="rect">
            <a:avLst/>
          </a:prstGeom>
        </p:spPr>
      </p:pic>
      <p:sp>
        <p:nvSpPr>
          <p:cNvPr id="6" name="TextBox 5">
            <a:extLst>
              <a:ext uri="{FF2B5EF4-FFF2-40B4-BE49-F238E27FC236}">
                <a16:creationId xmlns:a16="http://schemas.microsoft.com/office/drawing/2014/main" id="{91179C93-AF00-045B-44E4-2030046EA405}"/>
              </a:ext>
            </a:extLst>
          </p:cNvPr>
          <p:cNvSpPr txBox="1"/>
          <p:nvPr/>
        </p:nvSpPr>
        <p:spPr>
          <a:xfrm>
            <a:off x="11539694" y="159683"/>
            <a:ext cx="1504133"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t>
            </a:r>
          </a:p>
          <a:p>
            <a:r>
              <a:rPr lang="en-GB" sz="4400">
                <a:cs typeface="Calibri"/>
              </a:rPr>
              <a:t>A</a:t>
            </a:r>
          </a:p>
          <a:p>
            <a:r>
              <a:rPr lang="en-GB" sz="4400">
                <a:cs typeface="Calibri"/>
              </a:rPr>
              <a:t>4  </a:t>
            </a:r>
            <a:endParaRPr lang="en-GB"/>
          </a:p>
        </p:txBody>
      </p:sp>
      <p:sp>
        <p:nvSpPr>
          <p:cNvPr id="8" name="TextBox 7">
            <a:extLst>
              <a:ext uri="{FF2B5EF4-FFF2-40B4-BE49-F238E27FC236}">
                <a16:creationId xmlns:a16="http://schemas.microsoft.com/office/drawing/2014/main" id="{A85DBD70-0D48-A301-934A-2227B767EF0F}"/>
              </a:ext>
            </a:extLst>
          </p:cNvPr>
          <p:cNvSpPr txBox="1"/>
          <p:nvPr/>
        </p:nvSpPr>
        <p:spPr>
          <a:xfrm>
            <a:off x="11684012" y="2220533"/>
            <a:ext cx="614083"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cs typeface="Calibri" panose="020F0502020204030204"/>
              </a:rPr>
              <a:t>M</a:t>
            </a:r>
          </a:p>
          <a:p>
            <a:r>
              <a:rPr lang="en-GB" sz="3200">
                <a:cs typeface="Calibri" panose="020F0502020204030204"/>
              </a:rPr>
              <a:t>A</a:t>
            </a:r>
          </a:p>
          <a:p>
            <a:r>
              <a:rPr lang="en-GB" sz="3200">
                <a:cs typeface="Calibri" panose="020F0502020204030204"/>
              </a:rPr>
              <a:t>T</a:t>
            </a:r>
          </a:p>
          <a:p>
            <a:r>
              <a:rPr lang="en-GB" sz="3200">
                <a:cs typeface="Calibri" panose="020F0502020204030204"/>
              </a:rPr>
              <a:t>E</a:t>
            </a:r>
          </a:p>
          <a:p>
            <a:r>
              <a:rPr lang="en-GB" sz="3200">
                <a:cs typeface="Calibri" panose="020F0502020204030204"/>
              </a:rPr>
              <a:t>R</a:t>
            </a:r>
          </a:p>
          <a:p>
            <a:r>
              <a:rPr lang="en-GB" sz="3200">
                <a:cs typeface="Calibri" panose="020F0502020204030204"/>
              </a:rPr>
              <a:t>I</a:t>
            </a:r>
          </a:p>
          <a:p>
            <a:r>
              <a:rPr lang="en-GB" sz="3200">
                <a:cs typeface="Calibri" panose="020F0502020204030204"/>
              </a:rPr>
              <a:t>A</a:t>
            </a:r>
          </a:p>
          <a:p>
            <a:r>
              <a:rPr lang="en-GB" sz="3200">
                <a:cs typeface="Calibri" panose="020F0502020204030204"/>
              </a:rPr>
              <a:t>L</a:t>
            </a:r>
          </a:p>
          <a:p>
            <a:r>
              <a:rPr lang="en-GB" sz="3200">
                <a:cs typeface="Calibri" panose="020F0502020204030204"/>
              </a:rPr>
              <a:t>S</a:t>
            </a:r>
          </a:p>
          <a:p>
            <a:endParaRPr lang="en-GB" sz="3200">
              <a:cs typeface="Calibri" panose="020F0502020204030204"/>
            </a:endParaRPr>
          </a:p>
          <a:p>
            <a:endParaRPr lang="en-US">
              <a:cs typeface="Calibri"/>
            </a:endParaRPr>
          </a:p>
          <a:p>
            <a:endParaRPr lang="en-GB" sz="3200">
              <a:cs typeface="Calibri"/>
            </a:endParaRPr>
          </a:p>
        </p:txBody>
      </p:sp>
      <p:graphicFrame>
        <p:nvGraphicFramePr>
          <p:cNvPr id="11" name="Table 10">
            <a:extLst>
              <a:ext uri="{FF2B5EF4-FFF2-40B4-BE49-F238E27FC236}">
                <a16:creationId xmlns:a16="http://schemas.microsoft.com/office/drawing/2014/main" id="{71B0D454-835D-0305-0F15-F639E8D938BC}"/>
              </a:ext>
            </a:extLst>
          </p:cNvPr>
          <p:cNvGraphicFramePr>
            <a:graphicFrameLocks noGrp="1"/>
          </p:cNvGraphicFramePr>
          <p:nvPr>
            <p:extLst>
              <p:ext uri="{D42A27DB-BD31-4B8C-83A1-F6EECF244321}">
                <p14:modId xmlns:p14="http://schemas.microsoft.com/office/powerpoint/2010/main" val="2616554049"/>
              </p:ext>
            </p:extLst>
          </p:nvPr>
        </p:nvGraphicFramePr>
        <p:xfrm>
          <a:off x="7110671" y="1761564"/>
          <a:ext cx="4314365" cy="3262922"/>
        </p:xfrm>
        <a:graphic>
          <a:graphicData uri="http://schemas.openxmlformats.org/drawingml/2006/table">
            <a:tbl>
              <a:tblPr firstRow="1" bandRow="1">
                <a:tableStyleId>{5940675A-B579-460E-94D1-54222C63F5DA}</a:tableStyleId>
              </a:tblPr>
              <a:tblGrid>
                <a:gridCol w="977474">
                  <a:extLst>
                    <a:ext uri="{9D8B030D-6E8A-4147-A177-3AD203B41FA5}">
                      <a16:colId xmlns:a16="http://schemas.microsoft.com/office/drawing/2014/main" val="1879287633"/>
                    </a:ext>
                  </a:extLst>
                </a:gridCol>
                <a:gridCol w="1921239">
                  <a:extLst>
                    <a:ext uri="{9D8B030D-6E8A-4147-A177-3AD203B41FA5}">
                      <a16:colId xmlns:a16="http://schemas.microsoft.com/office/drawing/2014/main" val="56748726"/>
                    </a:ext>
                  </a:extLst>
                </a:gridCol>
                <a:gridCol w="1415652">
                  <a:extLst>
                    <a:ext uri="{9D8B030D-6E8A-4147-A177-3AD203B41FA5}">
                      <a16:colId xmlns:a16="http://schemas.microsoft.com/office/drawing/2014/main" val="2644692135"/>
                    </a:ext>
                  </a:extLst>
                </a:gridCol>
              </a:tblGrid>
              <a:tr h="367684">
                <a:tc>
                  <a:txBody>
                    <a:bodyPr/>
                    <a:lstStyle/>
                    <a:p>
                      <a:pPr algn="ctr" rtl="0" fontAlgn="base"/>
                      <a:r>
                        <a:rPr lang="en-GB" sz="1100">
                          <a:effectLst/>
                        </a:rPr>
                        <a:t>Renewable​</a:t>
                      </a:r>
                      <a:endParaRPr lang="en-GB" sz="1100">
                        <a:solidFill>
                          <a:srgbClr val="FFFFFF"/>
                        </a:solidFill>
                        <a:effectLst/>
                      </a:endParaRPr>
                    </a:p>
                  </a:txBody>
                  <a:tcPr/>
                </a:tc>
                <a:tc>
                  <a:txBody>
                    <a:bodyPr/>
                    <a:lstStyle/>
                    <a:p>
                      <a:pPr algn="ctr" rtl="0" fontAlgn="base"/>
                      <a:r>
                        <a:rPr lang="en-GB" sz="1100">
                          <a:effectLst/>
                        </a:rPr>
                        <a:t>Advantages​</a:t>
                      </a:r>
                      <a:endParaRPr lang="en-GB" sz="1100">
                        <a:solidFill>
                          <a:srgbClr val="FFFFFF"/>
                        </a:solidFill>
                        <a:effectLst/>
                      </a:endParaRPr>
                    </a:p>
                  </a:txBody>
                  <a:tcPr/>
                </a:tc>
                <a:tc>
                  <a:txBody>
                    <a:bodyPr/>
                    <a:lstStyle/>
                    <a:p>
                      <a:pPr algn="ctr" rtl="0" fontAlgn="base"/>
                      <a:r>
                        <a:rPr lang="en-US" sz="1100">
                          <a:effectLst/>
                        </a:rPr>
                        <a:t>Disadvantages​</a:t>
                      </a:r>
                      <a:endParaRPr lang="en-US" sz="1100">
                        <a:solidFill>
                          <a:srgbClr val="FFFFFF"/>
                        </a:solidFill>
                        <a:effectLst/>
                      </a:endParaRPr>
                    </a:p>
                  </a:txBody>
                  <a:tcPr/>
                </a:tc>
                <a:extLst>
                  <a:ext uri="{0D108BD9-81ED-4DB2-BD59-A6C34878D82A}">
                    <a16:rowId xmlns:a16="http://schemas.microsoft.com/office/drawing/2014/main" val="1546065468"/>
                  </a:ext>
                </a:extLst>
              </a:tr>
              <a:tr h="776878">
                <a:tc>
                  <a:txBody>
                    <a:bodyPr/>
                    <a:lstStyle/>
                    <a:p>
                      <a:pPr algn="ctr" rtl="0" fontAlgn="base"/>
                      <a:r>
                        <a:rPr lang="en-GB" sz="1100">
                          <a:effectLst/>
                        </a:rPr>
                        <a:t>Wind​</a:t>
                      </a:r>
                    </a:p>
                  </a:txBody>
                  <a:tcPr/>
                </a:tc>
                <a:tc>
                  <a:txBody>
                    <a:bodyPr/>
                    <a:lstStyle/>
                    <a:p>
                      <a:pPr rtl="0" fontAlgn="base"/>
                      <a:r>
                        <a:rPr lang="en-GB" sz="1100">
                          <a:effectLst/>
                        </a:rPr>
                        <a:t>No fuel needed, no waste or greenhouse gases, can be used in remote areas or offshore to minimise impact.​</a:t>
                      </a:r>
                    </a:p>
                  </a:txBody>
                  <a:tcPr/>
                </a:tc>
                <a:tc>
                  <a:txBody>
                    <a:bodyPr/>
                    <a:lstStyle/>
                    <a:p>
                      <a:pPr rtl="0" fontAlgn="base"/>
                      <a:r>
                        <a:rPr lang="en-GB" sz="1100">
                          <a:effectLst/>
                        </a:rPr>
                        <a:t>Unreliable, unsightly effect on​</a:t>
                      </a:r>
                    </a:p>
                    <a:p>
                      <a:pPr rtl="0" fontAlgn="base"/>
                      <a:r>
                        <a:rPr lang="en-GB" sz="1100">
                          <a:effectLst/>
                        </a:rPr>
                        <a:t>the landscape, can harm birds.​</a:t>
                      </a:r>
                    </a:p>
                  </a:txBody>
                  <a:tcPr/>
                </a:tc>
                <a:extLst>
                  <a:ext uri="{0D108BD9-81ED-4DB2-BD59-A6C34878D82A}">
                    <a16:rowId xmlns:a16="http://schemas.microsoft.com/office/drawing/2014/main" val="2571584259"/>
                  </a:ext>
                </a:extLst>
              </a:tr>
              <a:tr h="776878">
                <a:tc>
                  <a:txBody>
                    <a:bodyPr/>
                    <a:lstStyle/>
                    <a:p>
                      <a:pPr algn="ctr" rtl="0" fontAlgn="base"/>
                      <a:r>
                        <a:rPr lang="en-GB" sz="1100">
                          <a:effectLst/>
                        </a:rPr>
                        <a:t>Solar​</a:t>
                      </a:r>
                    </a:p>
                  </a:txBody>
                  <a:tcPr/>
                </a:tc>
                <a:tc>
                  <a:txBody>
                    <a:bodyPr/>
                    <a:lstStyle/>
                    <a:p>
                      <a:pPr rtl="0" fontAlgn="base"/>
                      <a:r>
                        <a:rPr lang="en-GB" sz="1100">
                          <a:effectLst/>
                        </a:rPr>
                        <a:t>Low cost after initial outlay, no pollutants or waste, used on small or large scale in remote areas.​</a:t>
                      </a:r>
                    </a:p>
                  </a:txBody>
                  <a:tcPr/>
                </a:tc>
                <a:tc>
                  <a:txBody>
                    <a:bodyPr/>
                    <a:lstStyle/>
                    <a:p>
                      <a:pPr rtl="0" fontAlgn="base"/>
                      <a:r>
                        <a:rPr lang="en-GB" sz="1100">
                          <a:effectLst/>
                        </a:rPr>
                        <a:t>Expensive initial cost, unreliable, storage system needed.​</a:t>
                      </a:r>
                    </a:p>
                  </a:txBody>
                  <a:tcPr/>
                </a:tc>
                <a:extLst>
                  <a:ext uri="{0D108BD9-81ED-4DB2-BD59-A6C34878D82A}">
                    <a16:rowId xmlns:a16="http://schemas.microsoft.com/office/drawing/2014/main" val="6430326"/>
                  </a:ext>
                </a:extLst>
              </a:tr>
              <a:tr h="541458">
                <a:tc>
                  <a:txBody>
                    <a:bodyPr/>
                    <a:lstStyle/>
                    <a:p>
                      <a:pPr algn="ctr" rtl="0" fontAlgn="base"/>
                      <a:r>
                        <a:rPr lang="en-GB" sz="1100">
                          <a:effectLst/>
                        </a:rPr>
                        <a:t>Tidal​</a:t>
                      </a:r>
                    </a:p>
                  </a:txBody>
                  <a:tcPr/>
                </a:tc>
                <a:tc>
                  <a:txBody>
                    <a:bodyPr/>
                    <a:lstStyle/>
                    <a:p>
                      <a:pPr rtl="0" fontAlgn="base"/>
                      <a:r>
                        <a:rPr lang="en-GB" sz="1100">
                          <a:effectLst/>
                        </a:rPr>
                        <a:t>Low cost after initial outlay, no pollutants or waste, predictable.​</a:t>
                      </a:r>
                    </a:p>
                  </a:txBody>
                  <a:tcPr/>
                </a:tc>
                <a:tc>
                  <a:txBody>
                    <a:bodyPr/>
                    <a:lstStyle/>
                    <a:p>
                      <a:pPr rtl="0" fontAlgn="base"/>
                      <a:r>
                        <a:rPr lang="en-GB" sz="1100">
                          <a:effectLst/>
                        </a:rPr>
                        <a:t>Expensive initial cost, can damage habitats.​</a:t>
                      </a:r>
                    </a:p>
                  </a:txBody>
                  <a:tcPr/>
                </a:tc>
                <a:extLst>
                  <a:ext uri="{0D108BD9-81ED-4DB2-BD59-A6C34878D82A}">
                    <a16:rowId xmlns:a16="http://schemas.microsoft.com/office/drawing/2014/main" val="3046497353"/>
                  </a:ext>
                </a:extLst>
              </a:tr>
              <a:tr h="541458">
                <a:tc>
                  <a:txBody>
                    <a:bodyPr/>
                    <a:lstStyle/>
                    <a:p>
                      <a:pPr algn="ctr" rtl="0" fontAlgn="base"/>
                      <a:r>
                        <a:rPr lang="en-GB" sz="1100">
                          <a:effectLst/>
                        </a:rPr>
                        <a:t>Biomass </a:t>
                      </a:r>
                      <a:endParaRPr lang="en-US"/>
                    </a:p>
                    <a:p>
                      <a:pPr lvl="0" algn="ctr">
                        <a:buNone/>
                      </a:pPr>
                      <a:r>
                        <a:rPr lang="en-GB" sz="1100">
                          <a:effectLst/>
                        </a:rPr>
                        <a:t>and biofuel​</a:t>
                      </a:r>
                    </a:p>
                  </a:txBody>
                  <a:tcPr/>
                </a:tc>
                <a:tc>
                  <a:txBody>
                    <a:bodyPr/>
                    <a:lstStyle/>
                    <a:p>
                      <a:pPr rtl="0" fontAlgn="base"/>
                      <a:r>
                        <a:rPr lang="en-GB" sz="1100">
                          <a:effectLst/>
                        </a:rPr>
                        <a:t>Readily available fuel, can use waste materials, low-cost process.​</a:t>
                      </a:r>
                    </a:p>
                  </a:txBody>
                  <a:tcPr/>
                </a:tc>
                <a:tc>
                  <a:txBody>
                    <a:bodyPr/>
                    <a:lstStyle/>
                    <a:p>
                      <a:pPr rtl="0" fontAlgn="base"/>
                      <a:r>
                        <a:rPr lang="en-GB" sz="1100">
                          <a:effectLst/>
                        </a:rPr>
                        <a:t>Air pollutants.​</a:t>
                      </a:r>
                    </a:p>
                  </a:txBody>
                  <a:tcPr/>
                </a:tc>
                <a:extLst>
                  <a:ext uri="{0D108BD9-81ED-4DB2-BD59-A6C34878D82A}">
                    <a16:rowId xmlns:a16="http://schemas.microsoft.com/office/drawing/2014/main" val="581950324"/>
                  </a:ext>
                </a:extLst>
              </a:tr>
            </a:tbl>
          </a:graphicData>
        </a:graphic>
      </p:graphicFrame>
    </p:spTree>
    <p:extLst>
      <p:ext uri="{BB962C8B-B14F-4D97-AF65-F5344CB8AC3E}">
        <p14:creationId xmlns:p14="http://schemas.microsoft.com/office/powerpoint/2010/main" val="754494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2973750-AC2B-5296-C6B8-7E6ED9125886}"/>
              </a:ext>
            </a:extLst>
          </p:cNvPr>
          <p:cNvGraphicFramePr>
            <a:graphicFrameLocks noGrp="1"/>
          </p:cNvGraphicFramePr>
          <p:nvPr>
            <p:extLst>
              <p:ext uri="{D42A27DB-BD31-4B8C-83A1-F6EECF244321}">
                <p14:modId xmlns:p14="http://schemas.microsoft.com/office/powerpoint/2010/main" val="2811076213"/>
              </p:ext>
            </p:extLst>
          </p:nvPr>
        </p:nvGraphicFramePr>
        <p:xfrm>
          <a:off x="5745078" y="100263"/>
          <a:ext cx="5921838" cy="2651760"/>
        </p:xfrm>
        <a:graphic>
          <a:graphicData uri="http://schemas.openxmlformats.org/drawingml/2006/table">
            <a:tbl>
              <a:tblPr firstRow="1" bandRow="1">
                <a:tableStyleId>{5940675A-B579-460E-94D1-54222C63F5DA}</a:tableStyleId>
              </a:tblPr>
              <a:tblGrid>
                <a:gridCol w="1192271">
                  <a:extLst>
                    <a:ext uri="{9D8B030D-6E8A-4147-A177-3AD203B41FA5}">
                      <a16:colId xmlns:a16="http://schemas.microsoft.com/office/drawing/2014/main" val="690436650"/>
                    </a:ext>
                  </a:extLst>
                </a:gridCol>
                <a:gridCol w="2400233">
                  <a:extLst>
                    <a:ext uri="{9D8B030D-6E8A-4147-A177-3AD203B41FA5}">
                      <a16:colId xmlns:a16="http://schemas.microsoft.com/office/drawing/2014/main" val="645766583"/>
                    </a:ext>
                  </a:extLst>
                </a:gridCol>
                <a:gridCol w="2329334">
                  <a:extLst>
                    <a:ext uri="{9D8B030D-6E8A-4147-A177-3AD203B41FA5}">
                      <a16:colId xmlns:a16="http://schemas.microsoft.com/office/drawing/2014/main" val="3304719849"/>
                    </a:ext>
                  </a:extLst>
                </a:gridCol>
              </a:tblGrid>
              <a:tr h="278702">
                <a:tc>
                  <a:txBody>
                    <a:bodyPr/>
                    <a:lstStyle/>
                    <a:p>
                      <a:pPr rtl="0" fontAlgn="auto"/>
                      <a:r>
                        <a:rPr lang="en-US" sz="900" dirty="0">
                          <a:effectLst/>
                        </a:rPr>
                        <a:t>​Life-cycle</a:t>
                      </a:r>
                      <a:endParaRPr lang="en-US" sz="900">
                        <a:solidFill>
                          <a:srgbClr val="FFFFFF"/>
                        </a:solidFill>
                        <a:effectLst/>
                      </a:endParaRPr>
                    </a:p>
                    <a:p>
                      <a:pPr lvl="0">
                        <a:buNone/>
                      </a:pPr>
                      <a:r>
                        <a:rPr lang="en-US" sz="900" dirty="0">
                          <a:effectLst/>
                        </a:rPr>
                        <a:t>assessment stage</a:t>
                      </a:r>
                    </a:p>
                  </a:txBody>
                  <a:tcPr/>
                </a:tc>
                <a:tc>
                  <a:txBody>
                    <a:bodyPr/>
                    <a:lstStyle/>
                    <a:p>
                      <a:pPr algn="ctr" rtl="0" fontAlgn="auto"/>
                      <a:r>
                        <a:rPr lang="en-US" sz="900" dirty="0">
                          <a:effectLst/>
                        </a:rPr>
                        <a:t>Plastic </a:t>
                      </a:r>
                      <a:endParaRPr lang="en-US" sz="900">
                        <a:solidFill>
                          <a:srgbClr val="FFFFFF"/>
                        </a:solidFill>
                        <a:effectLst/>
                      </a:endParaRPr>
                    </a:p>
                  </a:txBody>
                  <a:tcPr/>
                </a:tc>
                <a:tc>
                  <a:txBody>
                    <a:bodyPr/>
                    <a:lstStyle/>
                    <a:p>
                      <a:pPr rtl="0" fontAlgn="base"/>
                      <a:r>
                        <a:rPr lang="en-US" sz="900" dirty="0">
                          <a:effectLst/>
                        </a:rPr>
                        <a:t>Metal </a:t>
                      </a:r>
                      <a:endParaRPr lang="en-US" sz="900">
                        <a:solidFill>
                          <a:srgbClr val="FFFFFF"/>
                        </a:solidFill>
                        <a:effectLst/>
                      </a:endParaRPr>
                    </a:p>
                  </a:txBody>
                  <a:tcPr/>
                </a:tc>
                <a:extLst>
                  <a:ext uri="{0D108BD9-81ED-4DB2-BD59-A6C34878D82A}">
                    <a16:rowId xmlns:a16="http://schemas.microsoft.com/office/drawing/2014/main" val="1030254857"/>
                  </a:ext>
                </a:extLst>
              </a:tr>
              <a:tr h="491385">
                <a:tc>
                  <a:txBody>
                    <a:bodyPr/>
                    <a:lstStyle/>
                    <a:p>
                      <a:pPr rtl="0" fontAlgn="base"/>
                      <a:r>
                        <a:rPr lang="en-US" sz="900" dirty="0">
                          <a:effectLst/>
                        </a:rPr>
                        <a:t>Material extraction​</a:t>
                      </a:r>
                    </a:p>
                  </a:txBody>
                  <a:tcPr/>
                </a:tc>
                <a:tc>
                  <a:txBody>
                    <a:bodyPr/>
                    <a:lstStyle/>
                    <a:p>
                      <a:pPr rtl="0" fontAlgn="base"/>
                      <a:r>
                        <a:rPr lang="en-US" sz="900" dirty="0">
                          <a:effectLst/>
                        </a:rPr>
                        <a:t>Plastic is extracted using oil rigs, a lot of energy is needed. Animal habitats can be destroyed and potential oil spills ​</a:t>
                      </a:r>
                    </a:p>
                  </a:txBody>
                  <a:tcPr/>
                </a:tc>
                <a:tc>
                  <a:txBody>
                    <a:bodyPr/>
                    <a:lstStyle/>
                    <a:p>
                      <a:pPr rtl="0" fontAlgn="base"/>
                      <a:r>
                        <a:rPr lang="en-US" sz="900" dirty="0">
                          <a:effectLst/>
                        </a:rPr>
                        <a:t>Metal is mined. This create sink holes, can damage water suppls ​</a:t>
                      </a:r>
                    </a:p>
                  </a:txBody>
                  <a:tcPr/>
                </a:tc>
                <a:extLst>
                  <a:ext uri="{0D108BD9-81ED-4DB2-BD59-A6C34878D82A}">
                    <a16:rowId xmlns:a16="http://schemas.microsoft.com/office/drawing/2014/main" val="3649057993"/>
                  </a:ext>
                </a:extLst>
              </a:tr>
              <a:tr h="491395">
                <a:tc>
                  <a:txBody>
                    <a:bodyPr/>
                    <a:lstStyle/>
                    <a:p>
                      <a:pPr rtl="0" fontAlgn="auto"/>
                      <a:r>
                        <a:rPr lang="en-US" sz="900" dirty="0">
                          <a:effectLst/>
                        </a:rPr>
                        <a:t>​Manufacturing and packaging ​</a:t>
                      </a:r>
                    </a:p>
                  </a:txBody>
                  <a:tcPr/>
                </a:tc>
                <a:tc>
                  <a:txBody>
                    <a:bodyPr/>
                    <a:lstStyle/>
                    <a:p>
                      <a:pPr rtl="0" fontAlgn="auto"/>
                      <a:r>
                        <a:rPr lang="en-US" sz="900" dirty="0">
                          <a:effectLst/>
                        </a:rPr>
                        <a:t>​Processed, then </a:t>
                      </a:r>
                      <a:r>
                        <a:rPr lang="en-US" sz="900" err="1">
                          <a:effectLst/>
                        </a:rPr>
                        <a:t>moulded</a:t>
                      </a:r>
                      <a:r>
                        <a:rPr lang="en-US" sz="900" dirty="0">
                          <a:effectLst/>
                        </a:rPr>
                        <a:t>. Each stage uses energy. Packaged in cardboard. ​</a:t>
                      </a:r>
                    </a:p>
                    <a:p>
                      <a:pPr rtl="0" fontAlgn="base"/>
                      <a:r>
                        <a:rPr lang="en-US" sz="900" dirty="0">
                          <a:effectLst/>
                        </a:rPr>
                        <a:t>Formed at 160°C (Polypropylene). ​</a:t>
                      </a:r>
                    </a:p>
                  </a:txBody>
                  <a:tcPr/>
                </a:tc>
                <a:tc>
                  <a:txBody>
                    <a:bodyPr/>
                    <a:lstStyle/>
                    <a:p>
                      <a:pPr rtl="0" fontAlgn="auto"/>
                      <a:r>
                        <a:rPr lang="en-US" sz="900" dirty="0">
                          <a:effectLst/>
                        </a:rPr>
                        <a:t>​Processed, then formed.  ​</a:t>
                      </a:r>
                    </a:p>
                    <a:p>
                      <a:pPr rtl="0" fontAlgn="base"/>
                      <a:r>
                        <a:rPr lang="en-US" sz="900" dirty="0">
                          <a:effectLst/>
                        </a:rPr>
                        <a:t>Each stage uses energy. Packaged in cardboard and or plastic. Formed at 1400°C.  ​</a:t>
                      </a:r>
                    </a:p>
                  </a:txBody>
                  <a:tcPr/>
                </a:tc>
                <a:extLst>
                  <a:ext uri="{0D108BD9-81ED-4DB2-BD59-A6C34878D82A}">
                    <a16:rowId xmlns:a16="http://schemas.microsoft.com/office/drawing/2014/main" val="93057200"/>
                  </a:ext>
                </a:extLst>
              </a:tr>
              <a:tr h="491395">
                <a:tc>
                  <a:txBody>
                    <a:bodyPr/>
                    <a:lstStyle/>
                    <a:p>
                      <a:pPr rtl="0" fontAlgn="auto"/>
                      <a:r>
                        <a:rPr lang="en-US" sz="900" dirty="0">
                          <a:effectLst/>
                        </a:rPr>
                        <a:t>​Product use and reuse ​</a:t>
                      </a:r>
                    </a:p>
                  </a:txBody>
                  <a:tcPr/>
                </a:tc>
                <a:tc>
                  <a:txBody>
                    <a:bodyPr/>
                    <a:lstStyle/>
                    <a:p>
                      <a:pPr rtl="0" fontAlgn="auto"/>
                      <a:r>
                        <a:rPr lang="en-US" sz="900" dirty="0">
                          <a:effectLst/>
                        </a:rPr>
                        <a:t>​Energy and chemicals used to wash and reuse product </a:t>
                      </a:r>
                    </a:p>
                    <a:p>
                      <a:pPr rtl="0" fontAlgn="base"/>
                      <a:r>
                        <a:rPr lang="en-US" sz="900" dirty="0">
                          <a:effectLst/>
                        </a:rPr>
                        <a:t>Strong so reusable ​</a:t>
                      </a:r>
                    </a:p>
                    <a:p>
                      <a:pPr rtl="0" fontAlgn="base"/>
                      <a:r>
                        <a:rPr lang="en-US" sz="900" dirty="0">
                          <a:effectLst/>
                        </a:rPr>
                        <a:t>Life expectancy a couple of years. ​</a:t>
                      </a:r>
                    </a:p>
                  </a:txBody>
                  <a:tcPr/>
                </a:tc>
                <a:tc>
                  <a:txBody>
                    <a:bodyPr/>
                    <a:lstStyle/>
                    <a:p>
                      <a:pPr rtl="0" fontAlgn="auto"/>
                      <a:r>
                        <a:rPr lang="en-US" sz="900" dirty="0">
                          <a:effectLst/>
                        </a:rPr>
                        <a:t>​Energy and chemicals used to wash and reuse product.  ​</a:t>
                      </a:r>
                    </a:p>
                    <a:p>
                      <a:pPr rtl="0" fontAlgn="base"/>
                      <a:r>
                        <a:rPr lang="en-US" sz="900" dirty="0">
                          <a:effectLst/>
                        </a:rPr>
                        <a:t>Strong and durable so reusable. ​</a:t>
                      </a:r>
                    </a:p>
                    <a:p>
                      <a:pPr rtl="0" fontAlgn="base"/>
                      <a:r>
                        <a:rPr lang="en-US" sz="900" dirty="0">
                          <a:effectLst/>
                        </a:rPr>
                        <a:t>Life expectancy 5-10 years. ​</a:t>
                      </a:r>
                    </a:p>
                  </a:txBody>
                  <a:tcPr/>
                </a:tc>
                <a:extLst>
                  <a:ext uri="{0D108BD9-81ED-4DB2-BD59-A6C34878D82A}">
                    <a16:rowId xmlns:a16="http://schemas.microsoft.com/office/drawing/2014/main" val="3903897005"/>
                  </a:ext>
                </a:extLst>
              </a:tr>
              <a:tr h="491395">
                <a:tc>
                  <a:txBody>
                    <a:bodyPr/>
                    <a:lstStyle/>
                    <a:p>
                      <a:pPr rtl="0" fontAlgn="auto"/>
                      <a:r>
                        <a:rPr lang="en-US" sz="900" dirty="0">
                          <a:effectLst/>
                        </a:rPr>
                        <a:t>​End of life disposal ​</a:t>
                      </a:r>
                    </a:p>
                  </a:txBody>
                  <a:tcPr/>
                </a:tc>
                <a:tc>
                  <a:txBody>
                    <a:bodyPr/>
                    <a:lstStyle/>
                    <a:p>
                      <a:pPr rtl="0" fontAlgn="auto"/>
                      <a:r>
                        <a:rPr lang="en-US" sz="900" dirty="0">
                          <a:effectLst/>
                        </a:rPr>
                        <a:t>​Recyclable – Requires energy. Not biodegradable ​</a:t>
                      </a:r>
                    </a:p>
                    <a:p>
                      <a:pPr rtl="0" fontAlgn="base"/>
                      <a:r>
                        <a:rPr lang="en-US" sz="900" dirty="0">
                          <a:effectLst/>
                        </a:rPr>
                        <a:t>Take up space in landfill unless recycled. ​</a:t>
                      </a:r>
                    </a:p>
                  </a:txBody>
                  <a:tcPr/>
                </a:tc>
                <a:tc>
                  <a:txBody>
                    <a:bodyPr/>
                    <a:lstStyle/>
                    <a:p>
                      <a:pPr rtl="0" fontAlgn="auto"/>
                      <a:r>
                        <a:rPr lang="en-US" sz="900" dirty="0">
                          <a:effectLst/>
                        </a:rPr>
                        <a:t>​Recyclable – Requires high amount of energy because of its high melting point. Not biodegradable ​</a:t>
                      </a:r>
                    </a:p>
                    <a:p>
                      <a:pPr rtl="0" fontAlgn="base"/>
                      <a:r>
                        <a:rPr lang="en-US" sz="900" dirty="0">
                          <a:effectLst/>
                        </a:rPr>
                        <a:t>Take up space in landfill unless recycled. ​</a:t>
                      </a:r>
                    </a:p>
                  </a:txBody>
                  <a:tcPr/>
                </a:tc>
                <a:extLst>
                  <a:ext uri="{0D108BD9-81ED-4DB2-BD59-A6C34878D82A}">
                    <a16:rowId xmlns:a16="http://schemas.microsoft.com/office/drawing/2014/main" val="363173925"/>
                  </a:ext>
                </a:extLst>
              </a:tr>
            </a:tbl>
          </a:graphicData>
        </a:graphic>
      </p:graphicFrame>
      <p:graphicFrame>
        <p:nvGraphicFramePr>
          <p:cNvPr id="10" name="Table 9">
            <a:extLst>
              <a:ext uri="{FF2B5EF4-FFF2-40B4-BE49-F238E27FC236}">
                <a16:creationId xmlns:a16="http://schemas.microsoft.com/office/drawing/2014/main" id="{C879BA23-4C89-9BA1-9624-7C0DC6878CD9}"/>
              </a:ext>
            </a:extLst>
          </p:cNvPr>
          <p:cNvGraphicFramePr>
            <a:graphicFrameLocks noGrp="1"/>
          </p:cNvGraphicFramePr>
          <p:nvPr>
            <p:extLst>
              <p:ext uri="{D42A27DB-BD31-4B8C-83A1-F6EECF244321}">
                <p14:modId xmlns:p14="http://schemas.microsoft.com/office/powerpoint/2010/main" val="350157637"/>
              </p:ext>
            </p:extLst>
          </p:nvPr>
        </p:nvGraphicFramePr>
        <p:xfrm>
          <a:off x="9020735" y="3238499"/>
          <a:ext cx="3091337" cy="3407739"/>
        </p:xfrm>
        <a:graphic>
          <a:graphicData uri="http://schemas.openxmlformats.org/drawingml/2006/table">
            <a:tbl>
              <a:tblPr firstRow="1" bandRow="1">
                <a:tableStyleId>{5940675A-B579-460E-94D1-54222C63F5DA}</a:tableStyleId>
              </a:tblPr>
              <a:tblGrid>
                <a:gridCol w="613927">
                  <a:extLst>
                    <a:ext uri="{9D8B030D-6E8A-4147-A177-3AD203B41FA5}">
                      <a16:colId xmlns:a16="http://schemas.microsoft.com/office/drawing/2014/main" val="4164254003"/>
                    </a:ext>
                  </a:extLst>
                </a:gridCol>
                <a:gridCol w="2477410">
                  <a:extLst>
                    <a:ext uri="{9D8B030D-6E8A-4147-A177-3AD203B41FA5}">
                      <a16:colId xmlns:a16="http://schemas.microsoft.com/office/drawing/2014/main" val="221855171"/>
                    </a:ext>
                  </a:extLst>
                </a:gridCol>
              </a:tblGrid>
              <a:tr h="210628">
                <a:tc gridSpan="2">
                  <a:txBody>
                    <a:bodyPr/>
                    <a:lstStyle/>
                    <a:p>
                      <a:pPr algn="l" rtl="0" fontAlgn="base"/>
                      <a:r>
                        <a:rPr lang="en-GB" sz="1000" dirty="0">
                          <a:effectLst/>
                        </a:rPr>
                        <a:t>The 6R's​</a:t>
                      </a:r>
                      <a:endParaRPr lang="en-GB" sz="1000">
                        <a:solidFill>
                          <a:srgbClr val="000000"/>
                        </a:solidFill>
                        <a:effectLst/>
                      </a:endParaRPr>
                    </a:p>
                  </a:txBody>
                  <a:tcPr/>
                </a:tc>
                <a:tc hMerge="1">
                  <a:txBody>
                    <a:bodyPr/>
                    <a:lstStyle/>
                    <a:p>
                      <a:endParaRPr lang="en-GB"/>
                    </a:p>
                  </a:txBody>
                  <a:tcPr marL="0" marR="0" marT="0" marB="0" horzOverflow="overflow"/>
                </a:tc>
                <a:extLst>
                  <a:ext uri="{0D108BD9-81ED-4DB2-BD59-A6C34878D82A}">
                    <a16:rowId xmlns:a16="http://schemas.microsoft.com/office/drawing/2014/main" val="3450803847"/>
                  </a:ext>
                </a:extLst>
              </a:tr>
              <a:tr h="725499">
                <a:tc>
                  <a:txBody>
                    <a:bodyPr/>
                    <a:lstStyle/>
                    <a:p>
                      <a:pPr algn="l" rtl="0" fontAlgn="base"/>
                      <a:r>
                        <a:rPr lang="en-GB" sz="1000" dirty="0">
                          <a:effectLst/>
                        </a:rPr>
                        <a:t>Refuse ​</a:t>
                      </a:r>
                      <a:endParaRPr lang="en-GB" sz="1000">
                        <a:solidFill>
                          <a:srgbClr val="000000"/>
                        </a:solidFill>
                        <a:effectLst/>
                      </a:endParaRPr>
                    </a:p>
                  </a:txBody>
                  <a:tcPr/>
                </a:tc>
                <a:tc>
                  <a:txBody>
                    <a:bodyPr/>
                    <a:lstStyle/>
                    <a:p>
                      <a:pPr algn="l" rtl="0" fontAlgn="base"/>
                      <a:r>
                        <a:rPr lang="en-GB" sz="1000" u="none" strike="noStrike" dirty="0">
                          <a:effectLst/>
                        </a:rPr>
                        <a:t>Don’t accept a product at all if you don’t need it or if its environmentally or socially unsustainable, do not use materials if it is not environmentally friendly  </a:t>
                      </a:r>
                      <a:r>
                        <a:rPr lang="en-GB" sz="1000" dirty="0">
                          <a:effectLst/>
                        </a:rPr>
                        <a:t>​</a:t>
                      </a:r>
                      <a:endParaRPr lang="en-GB" sz="1000">
                        <a:solidFill>
                          <a:srgbClr val="000000"/>
                        </a:solidFill>
                        <a:effectLst/>
                      </a:endParaRPr>
                    </a:p>
                  </a:txBody>
                  <a:tcPr/>
                </a:tc>
                <a:extLst>
                  <a:ext uri="{0D108BD9-81ED-4DB2-BD59-A6C34878D82A}">
                    <a16:rowId xmlns:a16="http://schemas.microsoft.com/office/drawing/2014/main" val="2517428661"/>
                  </a:ext>
                </a:extLst>
              </a:tr>
              <a:tr h="339346">
                <a:tc>
                  <a:txBody>
                    <a:bodyPr/>
                    <a:lstStyle/>
                    <a:p>
                      <a:pPr algn="l" rtl="0" fontAlgn="base"/>
                      <a:r>
                        <a:rPr lang="en-GB" sz="1000" dirty="0">
                          <a:effectLst/>
                        </a:rPr>
                        <a:t>Rethink​</a:t>
                      </a:r>
                      <a:endParaRPr lang="en-GB" sz="1000">
                        <a:solidFill>
                          <a:srgbClr val="000000"/>
                        </a:solidFill>
                        <a:effectLst/>
                      </a:endParaRPr>
                    </a:p>
                  </a:txBody>
                  <a:tcPr/>
                </a:tc>
                <a:tc>
                  <a:txBody>
                    <a:bodyPr/>
                    <a:lstStyle/>
                    <a:p>
                      <a:pPr algn="l" rtl="0" fontAlgn="base"/>
                      <a:r>
                        <a:rPr lang="en-GB" sz="1000" u="none" strike="noStrike" dirty="0">
                          <a:effectLst/>
                        </a:rPr>
                        <a:t>Change your views on current lifestyles and the way we design and make </a:t>
                      </a:r>
                      <a:r>
                        <a:rPr lang="en-GB" sz="1000" dirty="0">
                          <a:effectLst/>
                        </a:rPr>
                        <a:t>​</a:t>
                      </a:r>
                      <a:endParaRPr lang="en-GB" sz="1000">
                        <a:solidFill>
                          <a:srgbClr val="000000"/>
                        </a:solidFill>
                        <a:effectLst/>
                      </a:endParaRPr>
                    </a:p>
                  </a:txBody>
                  <a:tcPr/>
                </a:tc>
                <a:extLst>
                  <a:ext uri="{0D108BD9-81ED-4DB2-BD59-A6C34878D82A}">
                    <a16:rowId xmlns:a16="http://schemas.microsoft.com/office/drawing/2014/main" val="676467794"/>
                  </a:ext>
                </a:extLst>
              </a:tr>
              <a:tr h="468064">
                <a:tc>
                  <a:txBody>
                    <a:bodyPr/>
                    <a:lstStyle/>
                    <a:p>
                      <a:pPr algn="l" rtl="0" fontAlgn="base"/>
                      <a:r>
                        <a:rPr lang="en-GB" sz="1000" dirty="0">
                          <a:effectLst/>
                        </a:rPr>
                        <a:t>Reduce ​</a:t>
                      </a:r>
                      <a:endParaRPr lang="en-GB" sz="1000">
                        <a:solidFill>
                          <a:srgbClr val="000000"/>
                        </a:solidFill>
                        <a:effectLst/>
                      </a:endParaRPr>
                    </a:p>
                  </a:txBody>
                  <a:tcPr/>
                </a:tc>
                <a:tc>
                  <a:txBody>
                    <a:bodyPr/>
                    <a:lstStyle/>
                    <a:p>
                      <a:pPr algn="l" rtl="0" fontAlgn="base"/>
                      <a:r>
                        <a:rPr lang="en-GB" sz="1000" u="none" strike="noStrike" dirty="0">
                          <a:effectLst/>
                        </a:rPr>
                        <a:t>Minimise the amount of materials and energy used during the whole of a products life cycle </a:t>
                      </a:r>
                      <a:r>
                        <a:rPr lang="en-GB" sz="1000" dirty="0">
                          <a:effectLst/>
                        </a:rPr>
                        <a:t>​</a:t>
                      </a:r>
                      <a:endParaRPr lang="en-GB" sz="1000">
                        <a:solidFill>
                          <a:srgbClr val="000000"/>
                        </a:solidFill>
                        <a:effectLst/>
                      </a:endParaRPr>
                    </a:p>
                  </a:txBody>
                  <a:tcPr/>
                </a:tc>
                <a:extLst>
                  <a:ext uri="{0D108BD9-81ED-4DB2-BD59-A6C34878D82A}">
                    <a16:rowId xmlns:a16="http://schemas.microsoft.com/office/drawing/2014/main" val="2377325002"/>
                  </a:ext>
                </a:extLst>
              </a:tr>
              <a:tr h="468064">
                <a:tc>
                  <a:txBody>
                    <a:bodyPr/>
                    <a:lstStyle/>
                    <a:p>
                      <a:pPr algn="l" rtl="0" fontAlgn="base"/>
                      <a:r>
                        <a:rPr lang="en-GB" sz="1000" dirty="0">
                          <a:effectLst/>
                        </a:rPr>
                        <a:t>Reuse​</a:t>
                      </a:r>
                      <a:endParaRPr lang="en-GB" sz="1000">
                        <a:solidFill>
                          <a:srgbClr val="000000"/>
                        </a:solidFill>
                        <a:effectLst/>
                      </a:endParaRPr>
                    </a:p>
                  </a:txBody>
                  <a:tcPr/>
                </a:tc>
                <a:tc>
                  <a:txBody>
                    <a:bodyPr/>
                    <a:lstStyle/>
                    <a:p>
                      <a:pPr algn="l" rtl="0" fontAlgn="base"/>
                      <a:r>
                        <a:rPr lang="en-GB" sz="1000" u="none" strike="noStrike" dirty="0">
                          <a:effectLst/>
                        </a:rPr>
                        <a:t>Take an existing products that’s become waste and use the material or parts for another purpose, without processing it</a:t>
                      </a:r>
                      <a:r>
                        <a:rPr lang="en-GB" sz="1000" dirty="0">
                          <a:effectLst/>
                        </a:rPr>
                        <a:t>​</a:t>
                      </a:r>
                      <a:endParaRPr lang="en-GB" sz="1000">
                        <a:solidFill>
                          <a:srgbClr val="000000"/>
                        </a:solidFill>
                        <a:effectLst/>
                      </a:endParaRPr>
                    </a:p>
                  </a:txBody>
                  <a:tcPr/>
                </a:tc>
                <a:extLst>
                  <a:ext uri="{0D108BD9-81ED-4DB2-BD59-A6C34878D82A}">
                    <a16:rowId xmlns:a16="http://schemas.microsoft.com/office/drawing/2014/main" val="996560567"/>
                  </a:ext>
                </a:extLst>
              </a:tr>
              <a:tr h="339346">
                <a:tc>
                  <a:txBody>
                    <a:bodyPr/>
                    <a:lstStyle/>
                    <a:p>
                      <a:pPr algn="l" rtl="0" fontAlgn="base"/>
                      <a:r>
                        <a:rPr lang="en-GB" sz="1000" dirty="0">
                          <a:effectLst/>
                        </a:rPr>
                        <a:t>Repair​</a:t>
                      </a:r>
                      <a:endParaRPr lang="en-GB" sz="1000">
                        <a:solidFill>
                          <a:srgbClr val="000000"/>
                        </a:solidFill>
                        <a:effectLst/>
                      </a:endParaRPr>
                    </a:p>
                  </a:txBody>
                  <a:tcPr/>
                </a:tc>
                <a:tc>
                  <a:txBody>
                    <a:bodyPr/>
                    <a:lstStyle/>
                    <a:p>
                      <a:pPr algn="l" rtl="0" fontAlgn="base"/>
                      <a:r>
                        <a:rPr lang="en-GB" sz="1000" u="none" strike="noStrike" dirty="0">
                          <a:effectLst/>
                        </a:rPr>
                        <a:t>When a product breaks down or doesn’t function properly, fix it</a:t>
                      </a:r>
                      <a:r>
                        <a:rPr lang="en-GB" sz="1000" dirty="0">
                          <a:effectLst/>
                        </a:rPr>
                        <a:t>​</a:t>
                      </a:r>
                      <a:endParaRPr lang="en-GB" sz="1000">
                        <a:solidFill>
                          <a:srgbClr val="000000"/>
                        </a:solidFill>
                        <a:effectLst/>
                      </a:endParaRPr>
                    </a:p>
                  </a:txBody>
                  <a:tcPr/>
                </a:tc>
                <a:extLst>
                  <a:ext uri="{0D108BD9-81ED-4DB2-BD59-A6C34878D82A}">
                    <a16:rowId xmlns:a16="http://schemas.microsoft.com/office/drawing/2014/main" val="3455239057"/>
                  </a:ext>
                </a:extLst>
              </a:tr>
              <a:tr h="468064">
                <a:tc>
                  <a:txBody>
                    <a:bodyPr/>
                    <a:lstStyle/>
                    <a:p>
                      <a:pPr algn="l" rtl="0" fontAlgn="base"/>
                      <a:r>
                        <a:rPr lang="en-GB" sz="1000" dirty="0">
                          <a:effectLst/>
                        </a:rPr>
                        <a:t>Recycle ​</a:t>
                      </a:r>
                      <a:endParaRPr lang="en-GB" sz="1000">
                        <a:solidFill>
                          <a:srgbClr val="000000"/>
                        </a:solidFill>
                        <a:effectLst/>
                      </a:endParaRPr>
                    </a:p>
                  </a:txBody>
                  <a:tcPr/>
                </a:tc>
                <a:tc>
                  <a:txBody>
                    <a:bodyPr/>
                    <a:lstStyle/>
                    <a:p>
                      <a:pPr algn="l" rtl="0" fontAlgn="base"/>
                      <a:r>
                        <a:rPr lang="en-GB" sz="1000" u="none" strike="noStrike" dirty="0">
                          <a:effectLst/>
                        </a:rPr>
                        <a:t>Take an existing product that has become waste and re-process the material for use in a new product </a:t>
                      </a:r>
                      <a:r>
                        <a:rPr lang="en-GB" sz="1000" dirty="0">
                          <a:effectLst/>
                        </a:rPr>
                        <a:t>​</a:t>
                      </a:r>
                      <a:endParaRPr lang="en-GB" sz="1000">
                        <a:solidFill>
                          <a:srgbClr val="000000"/>
                        </a:solidFill>
                        <a:effectLst/>
                      </a:endParaRPr>
                    </a:p>
                  </a:txBody>
                  <a:tcPr/>
                </a:tc>
                <a:extLst>
                  <a:ext uri="{0D108BD9-81ED-4DB2-BD59-A6C34878D82A}">
                    <a16:rowId xmlns:a16="http://schemas.microsoft.com/office/drawing/2014/main" val="586176949"/>
                  </a:ext>
                </a:extLst>
              </a:tr>
            </a:tbl>
          </a:graphicData>
        </a:graphic>
      </p:graphicFrame>
      <p:sp>
        <p:nvSpPr>
          <p:cNvPr id="12" name="TextBox 11">
            <a:extLst>
              <a:ext uri="{FF2B5EF4-FFF2-40B4-BE49-F238E27FC236}">
                <a16:creationId xmlns:a16="http://schemas.microsoft.com/office/drawing/2014/main" id="{6FE16D1C-8A64-6985-71BD-30C55E5EB8D3}"/>
              </a:ext>
            </a:extLst>
          </p:cNvPr>
          <p:cNvSpPr txBox="1"/>
          <p:nvPr/>
        </p:nvSpPr>
        <p:spPr>
          <a:xfrm>
            <a:off x="11707782" y="159683"/>
            <a:ext cx="1504133"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t>
            </a:r>
          </a:p>
          <a:p>
            <a:r>
              <a:rPr lang="en-GB" sz="4400">
                <a:cs typeface="Calibri"/>
              </a:rPr>
              <a:t>A</a:t>
            </a:r>
          </a:p>
          <a:p>
            <a:r>
              <a:rPr lang="en-GB" sz="4400">
                <a:cs typeface="Calibri"/>
              </a:rPr>
              <a:t>4  </a:t>
            </a:r>
            <a:endParaRPr lang="en-GB"/>
          </a:p>
        </p:txBody>
      </p:sp>
      <p:sp>
        <p:nvSpPr>
          <p:cNvPr id="13" name="TextBox 12">
            <a:extLst>
              <a:ext uri="{FF2B5EF4-FFF2-40B4-BE49-F238E27FC236}">
                <a16:creationId xmlns:a16="http://schemas.microsoft.com/office/drawing/2014/main" id="{C84CD5EC-1D69-F564-1679-21953A206231}"/>
              </a:ext>
            </a:extLst>
          </p:cNvPr>
          <p:cNvSpPr txBox="1"/>
          <p:nvPr/>
        </p:nvSpPr>
        <p:spPr>
          <a:xfrm>
            <a:off x="5747438" y="2818721"/>
            <a:ext cx="3214613" cy="398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100">
                <a:cs typeface="Calibri"/>
              </a:rPr>
              <a:t>Carbon Footprint- </a:t>
            </a:r>
            <a:r>
              <a:rPr lang="en-GB" sz="1100">
                <a:ea typeface="+mn-lt"/>
                <a:cs typeface="+mn-lt"/>
              </a:rPr>
              <a:t>A carbon footprint is the amount of carbon dioxide and other greenhouse gases released into the atmosphere due to the activities of humans. A carbon footprint can be based on the activities of an individual, business, or country.</a:t>
            </a:r>
            <a:endParaRPr lang="en-US" sz="1100"/>
          </a:p>
          <a:p>
            <a:pPr marL="285750" indent="-285750">
              <a:buFont typeface="Arial" panose="020B0604020202020204" pitchFamily="34" charset="0"/>
              <a:buChar char="•"/>
            </a:pPr>
            <a:r>
              <a:rPr lang="en-GB" sz="1100">
                <a:ea typeface="+mn-lt"/>
                <a:cs typeface="+mn-lt"/>
              </a:rPr>
              <a:t>Direct emissions- are created by individuals and companies and their influence on the environment such as fossil-fuel combustion in manufacturing, heating, and transportation; these emissions are controllable. </a:t>
            </a:r>
            <a:endParaRPr lang="en-GB" sz="1100">
              <a:cs typeface="Calibri" panose="020F0502020204030204"/>
            </a:endParaRPr>
          </a:p>
          <a:p>
            <a:pPr marL="285750" indent="-285750">
              <a:buFont typeface="Arial" panose="020B0604020202020204" pitchFamily="34" charset="0"/>
              <a:buChar char="•"/>
            </a:pPr>
            <a:r>
              <a:rPr lang="en-GB" sz="1100">
                <a:ea typeface="+mn-lt"/>
                <a:cs typeface="+mn-lt"/>
              </a:rPr>
              <a:t>Indirect emissions- are emissions that are consequences of the activities of individuals or companies, but occur at sources owned or controlled by another entity, such as the carbon produced by the country in which a person lives and emissions required to produce the electricity associated with goods and services consumed.</a:t>
            </a:r>
          </a:p>
          <a:p>
            <a:pPr marL="285750" indent="-285750">
              <a:buFont typeface="Arial" panose="020B0604020202020204" pitchFamily="34" charset="0"/>
              <a:buChar char="•"/>
            </a:pPr>
            <a:r>
              <a:rPr lang="en-GB" sz="1100">
                <a:ea typeface="+mn-lt"/>
                <a:cs typeface="+mn-lt"/>
              </a:rPr>
              <a:t>Carbon footprint offsetting- consists of neutralising the carbon footprint, or amount of CO2 emissions emitted by an individual, company, organisation, product or service.</a:t>
            </a:r>
            <a:endParaRPr lang="en-GB" sz="1100">
              <a:cs typeface="Calibri" panose="020F0502020204030204"/>
            </a:endParaRPr>
          </a:p>
        </p:txBody>
      </p:sp>
      <p:graphicFrame>
        <p:nvGraphicFramePr>
          <p:cNvPr id="16" name="Table 16">
            <a:extLst>
              <a:ext uri="{FF2B5EF4-FFF2-40B4-BE49-F238E27FC236}">
                <a16:creationId xmlns:a16="http://schemas.microsoft.com/office/drawing/2014/main" id="{30D876B1-CDAD-CB5A-E7FC-3F10B3C9490C}"/>
              </a:ext>
            </a:extLst>
          </p:cNvPr>
          <p:cNvGraphicFramePr>
            <a:graphicFrameLocks noGrp="1"/>
          </p:cNvGraphicFramePr>
          <p:nvPr>
            <p:extLst>
              <p:ext uri="{D42A27DB-BD31-4B8C-83A1-F6EECF244321}">
                <p14:modId xmlns:p14="http://schemas.microsoft.com/office/powerpoint/2010/main" val="4143561570"/>
              </p:ext>
            </p:extLst>
          </p:nvPr>
        </p:nvGraphicFramePr>
        <p:xfrm>
          <a:off x="56029" y="100852"/>
          <a:ext cx="5634684" cy="6675860"/>
        </p:xfrm>
        <a:graphic>
          <a:graphicData uri="http://schemas.openxmlformats.org/drawingml/2006/table">
            <a:tbl>
              <a:tblPr firstRow="1" bandRow="1">
                <a:tableStyleId>{5940675A-B579-460E-94D1-54222C63F5DA}</a:tableStyleId>
              </a:tblPr>
              <a:tblGrid>
                <a:gridCol w="1101259">
                  <a:extLst>
                    <a:ext uri="{9D8B030D-6E8A-4147-A177-3AD203B41FA5}">
                      <a16:colId xmlns:a16="http://schemas.microsoft.com/office/drawing/2014/main" val="494113100"/>
                    </a:ext>
                  </a:extLst>
                </a:gridCol>
                <a:gridCol w="4533425">
                  <a:extLst>
                    <a:ext uri="{9D8B030D-6E8A-4147-A177-3AD203B41FA5}">
                      <a16:colId xmlns:a16="http://schemas.microsoft.com/office/drawing/2014/main" val="2836804758"/>
                    </a:ext>
                  </a:extLst>
                </a:gridCol>
              </a:tblGrid>
              <a:tr h="207701">
                <a:tc gridSpan="2">
                  <a:txBody>
                    <a:bodyPr/>
                    <a:lstStyle/>
                    <a:p>
                      <a:r>
                        <a:rPr lang="en-GB" sz="1050" dirty="0"/>
                        <a:t>Extraction of raw materials </a:t>
                      </a:r>
                    </a:p>
                  </a:txBody>
                  <a:tcPr/>
                </a:tc>
                <a:tc hMerge="1">
                  <a:txBody>
                    <a:bodyPr/>
                    <a:lstStyle/>
                    <a:p>
                      <a:endParaRPr lang="en-US"/>
                    </a:p>
                  </a:txBody>
                  <a:tcPr marL="0" marR="0" marT="0" marB="0" horzOverflow="overflow"/>
                </a:tc>
                <a:extLst>
                  <a:ext uri="{0D108BD9-81ED-4DB2-BD59-A6C34878D82A}">
                    <a16:rowId xmlns:a16="http://schemas.microsoft.com/office/drawing/2014/main" val="3055015637"/>
                  </a:ext>
                </a:extLst>
              </a:tr>
              <a:tr h="1257140">
                <a:tc>
                  <a:txBody>
                    <a:bodyPr/>
                    <a:lstStyle/>
                    <a:p>
                      <a:r>
                        <a:rPr lang="en-GB" sz="1050" dirty="0"/>
                        <a:t>Timber: Forestry </a:t>
                      </a:r>
                    </a:p>
                  </a:txBody>
                  <a:tcPr/>
                </a:tc>
                <a:tc>
                  <a:txBody>
                    <a:bodyPr/>
                    <a:lstStyle/>
                    <a:p>
                      <a:pPr marL="171450" lvl="0" indent="-171450" algn="l">
                        <a:lnSpc>
                          <a:spcPct val="100000"/>
                        </a:lnSpc>
                        <a:spcBef>
                          <a:spcPts val="0"/>
                        </a:spcBef>
                        <a:spcAft>
                          <a:spcPts val="0"/>
                        </a:spcAft>
                        <a:buFont typeface="Arial"/>
                        <a:buChar char="•"/>
                      </a:pPr>
                      <a:r>
                        <a:rPr lang="en-GB" sz="1050" u="none" strike="noStrike" noProof="0" dirty="0"/>
                        <a:t>Cutting down trees causes huge areas of forest disappear. Hardwoods are particularly slow growing and cannot be easily replaced in a lifetime. </a:t>
                      </a:r>
                      <a:endParaRPr lang="en-US" sz="1050" dirty="0"/>
                    </a:p>
                    <a:p>
                      <a:pPr marL="171450" lvl="0" indent="-171450" algn="l">
                        <a:lnSpc>
                          <a:spcPct val="100000"/>
                        </a:lnSpc>
                        <a:spcBef>
                          <a:spcPts val="0"/>
                        </a:spcBef>
                        <a:spcAft>
                          <a:spcPts val="0"/>
                        </a:spcAft>
                        <a:buFont typeface="Arial"/>
                        <a:buChar char="•"/>
                      </a:pPr>
                      <a:r>
                        <a:rPr lang="en-GB" sz="1050" u="none" strike="noStrike" noProof="0" dirty="0"/>
                        <a:t>If forests are destroyed through logging or burning, carbon dioxide (a climate-changing greenhouse gas) is released into the atmosphere. </a:t>
                      </a:r>
                      <a:endParaRPr lang="en-GB" sz="1050" dirty="0"/>
                    </a:p>
                    <a:p>
                      <a:pPr marL="171450" lvl="0" indent="-171450" algn="l">
                        <a:lnSpc>
                          <a:spcPct val="100000"/>
                        </a:lnSpc>
                        <a:spcBef>
                          <a:spcPts val="0"/>
                        </a:spcBef>
                        <a:spcAft>
                          <a:spcPts val="0"/>
                        </a:spcAft>
                        <a:buFont typeface="Arial"/>
                        <a:buChar char="•"/>
                      </a:pPr>
                      <a:r>
                        <a:rPr lang="en-GB" sz="1050" u="none" strike="noStrike" noProof="0" dirty="0"/>
                        <a:t>Deforestation also impacts water cycles since trees absorb water  through the roots. A lack of trees can cause flooding or areas of extreme dryness. </a:t>
                      </a:r>
                      <a:endParaRPr lang="en-GB" sz="1050" dirty="0"/>
                    </a:p>
                    <a:p>
                      <a:pPr marL="171450" lvl="0" indent="-171450">
                        <a:buFont typeface="Arial"/>
                        <a:buChar char="•"/>
                      </a:pPr>
                      <a:r>
                        <a:rPr lang="en-GB" sz="1050" u="none" strike="noStrike" noProof="0" dirty="0"/>
                        <a:t>Deforestation also reduces wildlife habitats and biodiversity. </a:t>
                      </a:r>
                      <a:endParaRPr lang="en-GB" sz="1050" dirty="0"/>
                    </a:p>
                  </a:txBody>
                  <a:tcPr/>
                </a:tc>
                <a:extLst>
                  <a:ext uri="{0D108BD9-81ED-4DB2-BD59-A6C34878D82A}">
                    <a16:rowId xmlns:a16="http://schemas.microsoft.com/office/drawing/2014/main" val="2802333111"/>
                  </a:ext>
                </a:extLst>
              </a:tr>
              <a:tr h="1650682">
                <a:tc>
                  <a:txBody>
                    <a:bodyPr/>
                    <a:lstStyle/>
                    <a:p>
                      <a:r>
                        <a:rPr lang="en-GB" sz="1050" dirty="0"/>
                        <a:t>Forest Stewardship Council </a:t>
                      </a:r>
                    </a:p>
                  </a:txBody>
                  <a:tcPr/>
                </a:tc>
                <a:tc>
                  <a:txBody>
                    <a:bodyPr/>
                    <a:lstStyle/>
                    <a:p>
                      <a:pPr marL="171450" lvl="0" indent="-171450" algn="l">
                        <a:lnSpc>
                          <a:spcPct val="100000"/>
                        </a:lnSpc>
                        <a:spcBef>
                          <a:spcPts val="0"/>
                        </a:spcBef>
                        <a:spcAft>
                          <a:spcPts val="0"/>
                        </a:spcAft>
                        <a:buFont typeface="Arial"/>
                        <a:buChar char="•"/>
                      </a:pPr>
                      <a:r>
                        <a:rPr lang="en-GB" sz="1050" u="none" strike="noStrike" noProof="0" dirty="0"/>
                        <a:t>FSC forests are managed with consideration for people, wildlife and the environment. </a:t>
                      </a:r>
                      <a:endParaRPr lang="en-US" sz="1050" dirty="0"/>
                    </a:p>
                    <a:p>
                      <a:pPr marL="171450" lvl="0" indent="-171450" algn="l">
                        <a:lnSpc>
                          <a:spcPct val="100000"/>
                        </a:lnSpc>
                        <a:spcBef>
                          <a:spcPts val="0"/>
                        </a:spcBef>
                        <a:spcAft>
                          <a:spcPts val="0"/>
                        </a:spcAft>
                        <a:buFont typeface="Arial"/>
                        <a:buChar char="•"/>
                      </a:pPr>
                      <a:r>
                        <a:rPr lang="en-GB" sz="1050" u="none" strike="noStrike" noProof="0" dirty="0"/>
                        <a:t>Logo is found on wooden and paper products. </a:t>
                      </a:r>
                      <a:endParaRPr lang="en-GB" sz="1050" dirty="0"/>
                    </a:p>
                    <a:p>
                      <a:pPr marL="171450" lvl="0" indent="-171450" algn="l">
                        <a:lnSpc>
                          <a:spcPct val="100000"/>
                        </a:lnSpc>
                        <a:spcBef>
                          <a:spcPts val="0"/>
                        </a:spcBef>
                        <a:spcAft>
                          <a:spcPts val="0"/>
                        </a:spcAft>
                        <a:buFont typeface="Arial"/>
                        <a:buChar char="•"/>
                      </a:pPr>
                      <a:r>
                        <a:rPr lang="en-GB" sz="1050" u="none" strike="noStrike" noProof="0" dirty="0"/>
                        <a:t>To make sure more trees are replanted than are cut down so we don’t run out. </a:t>
                      </a:r>
                      <a:endParaRPr lang="en-GB" sz="1050" dirty="0"/>
                    </a:p>
                    <a:p>
                      <a:pPr lvl="0" algn="l">
                        <a:lnSpc>
                          <a:spcPct val="100000"/>
                        </a:lnSpc>
                        <a:spcBef>
                          <a:spcPts val="0"/>
                        </a:spcBef>
                        <a:spcAft>
                          <a:spcPts val="0"/>
                        </a:spcAft>
                        <a:buNone/>
                      </a:pPr>
                      <a:r>
                        <a:rPr lang="en-GB" sz="1050" u="none" strike="noStrike" noProof="0" dirty="0"/>
                        <a:t>Shows that… </a:t>
                      </a:r>
                      <a:endParaRPr lang="en-GB" sz="1050" dirty="0"/>
                    </a:p>
                    <a:p>
                      <a:pPr marL="171450" lvl="0" indent="-171450" algn="l">
                        <a:lnSpc>
                          <a:spcPct val="100000"/>
                        </a:lnSpc>
                        <a:spcBef>
                          <a:spcPts val="0"/>
                        </a:spcBef>
                        <a:spcAft>
                          <a:spcPts val="0"/>
                        </a:spcAft>
                        <a:buFont typeface="Arial"/>
                        <a:buChar char="•"/>
                      </a:pPr>
                      <a:r>
                        <a:rPr lang="en-GB" sz="1050" u="none" strike="noStrike" noProof="0" dirty="0"/>
                        <a:t>As trees are chopped down, they are replaced. </a:t>
                      </a:r>
                      <a:endParaRPr lang="en-GB" sz="1050" dirty="0"/>
                    </a:p>
                    <a:p>
                      <a:pPr marL="171450" lvl="0" indent="-171450" algn="l">
                        <a:lnSpc>
                          <a:spcPct val="100000"/>
                        </a:lnSpc>
                        <a:spcBef>
                          <a:spcPts val="0"/>
                        </a:spcBef>
                        <a:spcAft>
                          <a:spcPts val="0"/>
                        </a:spcAft>
                        <a:buFont typeface="Arial"/>
                        <a:buChar char="•"/>
                      </a:pPr>
                      <a:r>
                        <a:rPr lang="en-GB" sz="1050" u="none" strike="noStrike" noProof="0" dirty="0"/>
                        <a:t>Parts of the forest are untouched to protect animals and plants. </a:t>
                      </a:r>
                      <a:endParaRPr lang="en-GB" sz="1050" dirty="0"/>
                    </a:p>
                    <a:p>
                      <a:pPr marL="171450" lvl="0" indent="-171450" algn="l">
                        <a:lnSpc>
                          <a:spcPct val="100000"/>
                        </a:lnSpc>
                        <a:spcBef>
                          <a:spcPts val="0"/>
                        </a:spcBef>
                        <a:spcAft>
                          <a:spcPts val="0"/>
                        </a:spcAft>
                        <a:buFont typeface="Arial"/>
                        <a:buChar char="•"/>
                      </a:pPr>
                      <a:r>
                        <a:rPr lang="en-GB" sz="1050" u="none" strike="noStrike" noProof="0" dirty="0"/>
                        <a:t>Once a section of the forest has been cut down, it is left for 20 years so the trees can re-grow. </a:t>
                      </a:r>
                      <a:endParaRPr lang="en-GB" sz="1050" dirty="0"/>
                    </a:p>
                    <a:p>
                      <a:pPr marL="171450" lvl="0" indent="-171450">
                        <a:buFont typeface="Arial"/>
                        <a:buChar char="•"/>
                      </a:pPr>
                      <a:r>
                        <a:rPr lang="en-GB" sz="1050" u="none" strike="noStrike" noProof="0" dirty="0"/>
                        <a:t>Local workers run the forest, get a fair wage and safe conditions.</a:t>
                      </a:r>
                      <a:endParaRPr lang="en-GB" sz="1050" dirty="0"/>
                    </a:p>
                  </a:txBody>
                  <a:tcPr/>
                </a:tc>
                <a:extLst>
                  <a:ext uri="{0D108BD9-81ED-4DB2-BD59-A6C34878D82A}">
                    <a16:rowId xmlns:a16="http://schemas.microsoft.com/office/drawing/2014/main" val="862819244"/>
                  </a:ext>
                </a:extLst>
              </a:tr>
              <a:tr h="732420">
                <a:tc>
                  <a:txBody>
                    <a:bodyPr/>
                    <a:lstStyle/>
                    <a:p>
                      <a:r>
                        <a:rPr lang="en-GB" sz="1050" dirty="0"/>
                        <a:t>Metals: Mining and drilling </a:t>
                      </a:r>
                    </a:p>
                  </a:txBody>
                  <a:tcPr/>
                </a:tc>
                <a:tc>
                  <a:txBody>
                    <a:bodyPr/>
                    <a:lstStyle/>
                    <a:p>
                      <a:pPr marL="171450" lvl="0" indent="-171450" algn="l">
                        <a:lnSpc>
                          <a:spcPct val="100000"/>
                        </a:lnSpc>
                        <a:spcBef>
                          <a:spcPts val="0"/>
                        </a:spcBef>
                        <a:spcAft>
                          <a:spcPts val="0"/>
                        </a:spcAft>
                        <a:buFont typeface="Arial"/>
                        <a:buChar char="•"/>
                      </a:pPr>
                      <a:r>
                        <a:rPr lang="en-GB" sz="1050" u="none" strike="noStrike" noProof="0" dirty="0"/>
                        <a:t>The environmental impact of mining and drilling includes loss of habitat for wildlife caused by the clearance of land, noise, and light pollution. </a:t>
                      </a:r>
                      <a:endParaRPr lang="en-US" sz="1050" dirty="0"/>
                    </a:p>
                    <a:p>
                      <a:pPr marL="171450" lvl="0" indent="-171450">
                        <a:buFont typeface="Arial"/>
                        <a:buChar char="•"/>
                      </a:pPr>
                      <a:r>
                        <a:rPr lang="en-GB" sz="1050" u="none" strike="noStrike" noProof="0" dirty="0"/>
                        <a:t>Water run off can also create ponds of concentrated chemicals and pollute water and soils.</a:t>
                      </a:r>
                      <a:endParaRPr lang="en-GB" sz="1050" dirty="0"/>
                    </a:p>
                  </a:txBody>
                  <a:tcPr/>
                </a:tc>
                <a:extLst>
                  <a:ext uri="{0D108BD9-81ED-4DB2-BD59-A6C34878D82A}">
                    <a16:rowId xmlns:a16="http://schemas.microsoft.com/office/drawing/2014/main" val="1500238722"/>
                  </a:ext>
                </a:extLst>
              </a:tr>
              <a:tr h="1388320">
                <a:tc>
                  <a:txBody>
                    <a:bodyPr/>
                    <a:lstStyle/>
                    <a:p>
                      <a:r>
                        <a:rPr lang="en-GB" sz="1050" dirty="0"/>
                        <a:t>Polymer: Oil extraction </a:t>
                      </a:r>
                    </a:p>
                  </a:txBody>
                  <a:tcPr/>
                </a:tc>
                <a:tc>
                  <a:txBody>
                    <a:bodyPr/>
                    <a:lstStyle/>
                    <a:p>
                      <a:pPr marL="171450" lvl="0" indent="-171450" algn="l">
                        <a:lnSpc>
                          <a:spcPct val="100000"/>
                        </a:lnSpc>
                        <a:spcBef>
                          <a:spcPts val="0"/>
                        </a:spcBef>
                        <a:spcAft>
                          <a:spcPts val="0"/>
                        </a:spcAft>
                        <a:buFont typeface="Arial"/>
                        <a:buChar char="•"/>
                      </a:pPr>
                      <a:r>
                        <a:rPr lang="en-GB" sz="1050" u="none" strike="noStrike" noProof="0" dirty="0"/>
                        <a:t>Synthetic plastics dominate the plastic processing industry because they are easy to process. The shortage of oil reserves worldwide has led to the adoption of bioplastics extracted from animal wastage and waste biomass. </a:t>
                      </a:r>
                      <a:endParaRPr lang="en-US" sz="1050" dirty="0"/>
                    </a:p>
                    <a:p>
                      <a:pPr marL="171450" lvl="0" indent="-171450" algn="l">
                        <a:lnSpc>
                          <a:spcPct val="100000"/>
                        </a:lnSpc>
                        <a:spcBef>
                          <a:spcPts val="0"/>
                        </a:spcBef>
                        <a:spcAft>
                          <a:spcPts val="0"/>
                        </a:spcAft>
                        <a:buFont typeface="Arial"/>
                        <a:buChar char="•"/>
                      </a:pPr>
                      <a:r>
                        <a:rPr lang="en-GB" sz="1050" u="none" strike="noStrike" noProof="0" dirty="0"/>
                        <a:t>Raw materials from crude oil, natural gas, and sometimes coal need to be extracted for the polymerisation process. </a:t>
                      </a:r>
                      <a:endParaRPr lang="en-GB" sz="1050" dirty="0"/>
                    </a:p>
                    <a:p>
                      <a:pPr marL="171450" lvl="0" indent="-171450">
                        <a:buFont typeface="Arial"/>
                        <a:buChar char="•"/>
                      </a:pPr>
                      <a:r>
                        <a:rPr lang="en-GB" sz="1050" u="none" strike="noStrike" noProof="0" dirty="0"/>
                        <a:t>Drilling for oil, both on land and at sea, is disruptive to the environment and can destroy natural habitats. Additionally, oil spills have a devastating effect on the environment: they ruin habitats, destroy food sources, and poison living organisms</a:t>
                      </a:r>
                      <a:endParaRPr lang="en-GB" sz="1050" dirty="0"/>
                    </a:p>
                  </a:txBody>
                  <a:tcPr/>
                </a:tc>
                <a:extLst>
                  <a:ext uri="{0D108BD9-81ED-4DB2-BD59-A6C34878D82A}">
                    <a16:rowId xmlns:a16="http://schemas.microsoft.com/office/drawing/2014/main" val="2883639060"/>
                  </a:ext>
                </a:extLst>
              </a:tr>
              <a:tr h="863600">
                <a:tc>
                  <a:txBody>
                    <a:bodyPr/>
                    <a:lstStyle/>
                    <a:p>
                      <a:r>
                        <a:rPr lang="en-GB" sz="1050" dirty="0"/>
                        <a:t>Gas: Fracking </a:t>
                      </a:r>
                    </a:p>
                  </a:txBody>
                  <a:tcPr/>
                </a:tc>
                <a:tc>
                  <a:txBody>
                    <a:bodyPr/>
                    <a:lstStyle/>
                    <a:p>
                      <a:pPr marL="171450" lvl="0" indent="-171450" algn="l">
                        <a:lnSpc>
                          <a:spcPct val="100000"/>
                        </a:lnSpc>
                        <a:spcBef>
                          <a:spcPts val="0"/>
                        </a:spcBef>
                        <a:spcAft>
                          <a:spcPts val="0"/>
                        </a:spcAft>
                        <a:buFont typeface="Arial"/>
                        <a:buChar char="•"/>
                      </a:pPr>
                      <a:r>
                        <a:rPr lang="en-GB" sz="1050" u="none" strike="noStrike" noProof="0" dirty="0"/>
                        <a:t>Fracking is the process of extracting gas from shale. It involves drilling down into the earth and forcing water, sand and chemicals into the rock to release the gas. </a:t>
                      </a:r>
                      <a:endParaRPr lang="en-US" sz="1050" dirty="0"/>
                    </a:p>
                    <a:p>
                      <a:pPr marL="171450" lvl="0" indent="-171450" algn="l">
                        <a:lnSpc>
                          <a:spcPct val="100000"/>
                        </a:lnSpc>
                        <a:spcBef>
                          <a:spcPts val="0"/>
                        </a:spcBef>
                        <a:spcAft>
                          <a:spcPts val="0"/>
                        </a:spcAft>
                        <a:buFont typeface="Arial"/>
                        <a:buChar char="•"/>
                      </a:pPr>
                      <a:r>
                        <a:rPr lang="en-GB" sz="1050" u="none" strike="noStrike" noProof="0" dirty="0"/>
                        <a:t>It can cause mini earth quakes. It could damage the environment. The chemicals used may contaminate drinking water. </a:t>
                      </a:r>
                      <a:endParaRPr lang="en-GB" sz="1050" dirty="0"/>
                    </a:p>
                    <a:p>
                      <a:pPr marL="171450" lvl="0" indent="-171450">
                        <a:buFont typeface="Arial"/>
                        <a:buChar char="•"/>
                      </a:pPr>
                      <a:r>
                        <a:rPr lang="en-GB" sz="1050" u="none" strike="noStrike" noProof="0" dirty="0"/>
                        <a:t>There could be enough gas in the UK alone to last for decades.  </a:t>
                      </a:r>
                      <a:endParaRPr lang="en-GB" sz="1050" dirty="0"/>
                    </a:p>
                  </a:txBody>
                  <a:tcPr/>
                </a:tc>
                <a:extLst>
                  <a:ext uri="{0D108BD9-81ED-4DB2-BD59-A6C34878D82A}">
                    <a16:rowId xmlns:a16="http://schemas.microsoft.com/office/drawing/2014/main" val="4012044137"/>
                  </a:ext>
                </a:extLst>
              </a:tr>
            </a:tbl>
          </a:graphicData>
        </a:graphic>
      </p:graphicFrame>
    </p:spTree>
    <p:extLst>
      <p:ext uri="{BB962C8B-B14F-4D97-AF65-F5344CB8AC3E}">
        <p14:creationId xmlns:p14="http://schemas.microsoft.com/office/powerpoint/2010/main" val="65868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179C93-AF00-045B-44E4-2030046EA405}"/>
              </a:ext>
            </a:extLst>
          </p:cNvPr>
          <p:cNvSpPr txBox="1"/>
          <p:nvPr/>
        </p:nvSpPr>
        <p:spPr>
          <a:xfrm>
            <a:off x="11077894" y="68267"/>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cs typeface="Calibri"/>
              </a:rPr>
              <a:t>CA 4  </a:t>
            </a:r>
            <a:endParaRPr lang="en-GB" sz="4400" dirty="0">
              <a:ea typeface="Calibri"/>
              <a:cs typeface="Calibri"/>
            </a:endParaRPr>
          </a:p>
        </p:txBody>
      </p:sp>
      <p:graphicFrame>
        <p:nvGraphicFramePr>
          <p:cNvPr id="12" name="Table 11">
            <a:extLst>
              <a:ext uri="{FF2B5EF4-FFF2-40B4-BE49-F238E27FC236}">
                <a16:creationId xmlns:a16="http://schemas.microsoft.com/office/drawing/2014/main" id="{84A2B6A7-0501-D9B5-E568-B8DBFF6FD3F7}"/>
              </a:ext>
            </a:extLst>
          </p:cNvPr>
          <p:cNvGraphicFramePr>
            <a:graphicFrameLocks noGrp="1"/>
          </p:cNvGraphicFramePr>
          <p:nvPr>
            <p:extLst>
              <p:ext uri="{D42A27DB-BD31-4B8C-83A1-F6EECF244321}">
                <p14:modId xmlns:p14="http://schemas.microsoft.com/office/powerpoint/2010/main" val="2549264623"/>
              </p:ext>
            </p:extLst>
          </p:nvPr>
        </p:nvGraphicFramePr>
        <p:xfrm>
          <a:off x="20879" y="71382"/>
          <a:ext cx="5791200" cy="1630680"/>
        </p:xfrm>
        <a:graphic>
          <a:graphicData uri="http://schemas.openxmlformats.org/drawingml/2006/table">
            <a:tbl>
              <a:tblPr firstRow="1" bandRow="1">
                <a:tableStyleId>{5940675A-B579-460E-94D1-54222C63F5DA}</a:tableStyleId>
              </a:tblPr>
              <a:tblGrid>
                <a:gridCol w="1533525">
                  <a:extLst>
                    <a:ext uri="{9D8B030D-6E8A-4147-A177-3AD203B41FA5}">
                      <a16:colId xmlns:a16="http://schemas.microsoft.com/office/drawing/2014/main" val="2855979619"/>
                    </a:ext>
                  </a:extLst>
                </a:gridCol>
                <a:gridCol w="2228850">
                  <a:extLst>
                    <a:ext uri="{9D8B030D-6E8A-4147-A177-3AD203B41FA5}">
                      <a16:colId xmlns:a16="http://schemas.microsoft.com/office/drawing/2014/main" val="1753627571"/>
                    </a:ext>
                  </a:extLst>
                </a:gridCol>
                <a:gridCol w="2028825">
                  <a:extLst>
                    <a:ext uri="{9D8B030D-6E8A-4147-A177-3AD203B41FA5}">
                      <a16:colId xmlns:a16="http://schemas.microsoft.com/office/drawing/2014/main" val="1233363693"/>
                    </a:ext>
                  </a:extLst>
                </a:gridCol>
              </a:tblGrid>
              <a:tr h="135882">
                <a:tc gridSpan="3">
                  <a:txBody>
                    <a:bodyPr/>
                    <a:lstStyle/>
                    <a:p>
                      <a:pPr lvl="0" algn="ctr">
                        <a:lnSpc>
                          <a:spcPct val="100000"/>
                        </a:lnSpc>
                        <a:buNone/>
                      </a:pPr>
                      <a:r>
                        <a:rPr lang="en-GB" sz="1050" b="0" dirty="0">
                          <a:effectLst/>
                          <a:latin typeface="Calibri"/>
                        </a:rPr>
                        <a:t>Thermosetting - </a:t>
                      </a:r>
                      <a:r>
                        <a:rPr lang="en-GB" sz="1050" b="0" i="0" u="none" strike="noStrike" noProof="0" dirty="0">
                          <a:effectLst/>
                          <a:latin typeface="Calibri"/>
                        </a:rPr>
                        <a:t>Once heated and moulded, thermoset plastics cannot be reheated and remoulded. </a:t>
                      </a:r>
                      <a:endParaRPr lang="en-GB" sz="1050" b="0" dirty="0">
                        <a:effectLst/>
                        <a:latin typeface="Calibri"/>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4244279"/>
                  </a:ext>
                </a:extLst>
              </a:tr>
              <a:tr h="142676">
                <a:tc>
                  <a:txBody>
                    <a:bodyPr/>
                    <a:lstStyle/>
                    <a:p>
                      <a:pPr algn="ctr" rtl="0" fontAlgn="base">
                        <a:lnSpc>
                          <a:spcPct val="100000"/>
                        </a:lnSpc>
                      </a:pPr>
                      <a:r>
                        <a:rPr lang="en-GB" sz="1050" baseline="30000" dirty="0">
                          <a:effectLst/>
                          <a:latin typeface="Calibri"/>
                        </a:rPr>
                        <a:t>Names</a:t>
                      </a:r>
                      <a:r>
                        <a:rPr lang="en-GB" sz="1050" dirty="0">
                          <a:effectLst/>
                          <a:latin typeface="Calibri"/>
                        </a:rPr>
                        <a:t> </a:t>
                      </a:r>
                    </a:p>
                  </a:txBody>
                  <a:tcPr/>
                </a:tc>
                <a:tc>
                  <a:txBody>
                    <a:bodyPr/>
                    <a:lstStyle/>
                    <a:p>
                      <a:pPr algn="ctr" rtl="0" fontAlgn="base">
                        <a:lnSpc>
                          <a:spcPct val="100000"/>
                        </a:lnSpc>
                      </a:pPr>
                      <a:r>
                        <a:rPr lang="en-GB" sz="1050" baseline="30000" dirty="0">
                          <a:effectLst/>
                          <a:latin typeface="Calibri"/>
                        </a:rPr>
                        <a:t>Properties</a:t>
                      </a:r>
                      <a:r>
                        <a:rPr lang="en-GB" sz="1050" dirty="0">
                          <a:effectLst/>
                          <a:latin typeface="Calibri"/>
                        </a:rPr>
                        <a:t> </a:t>
                      </a:r>
                    </a:p>
                  </a:txBody>
                  <a:tcPr/>
                </a:tc>
                <a:tc>
                  <a:txBody>
                    <a:bodyPr/>
                    <a:lstStyle/>
                    <a:p>
                      <a:pPr algn="ctr" rtl="0" fontAlgn="base">
                        <a:lnSpc>
                          <a:spcPct val="100000"/>
                        </a:lnSpc>
                      </a:pPr>
                      <a:r>
                        <a:rPr lang="en-GB" sz="1050" baseline="30000" dirty="0">
                          <a:effectLst/>
                          <a:latin typeface="Calibri"/>
                        </a:rPr>
                        <a:t>Uses</a:t>
                      </a:r>
                      <a:r>
                        <a:rPr lang="en-GB" sz="1050" dirty="0">
                          <a:effectLst/>
                          <a:latin typeface="Calibri"/>
                        </a:rPr>
                        <a:t> </a:t>
                      </a:r>
                    </a:p>
                  </a:txBody>
                  <a:tcPr/>
                </a:tc>
                <a:extLst>
                  <a:ext uri="{0D108BD9-81ED-4DB2-BD59-A6C34878D82A}">
                    <a16:rowId xmlns:a16="http://schemas.microsoft.com/office/drawing/2014/main" val="2476294497"/>
                  </a:ext>
                </a:extLst>
              </a:tr>
              <a:tr h="244588">
                <a:tc>
                  <a:txBody>
                    <a:bodyPr/>
                    <a:lstStyle/>
                    <a:p>
                      <a:pPr algn="ctr" rtl="0" fontAlgn="base">
                        <a:lnSpc>
                          <a:spcPct val="100000"/>
                        </a:lnSpc>
                      </a:pPr>
                      <a:r>
                        <a:rPr lang="en-GB" sz="1050" baseline="30000" dirty="0">
                          <a:effectLst/>
                          <a:latin typeface="Calibri"/>
                        </a:rPr>
                        <a:t>Urea formaldehyde (UF)</a:t>
                      </a:r>
                      <a:r>
                        <a:rPr lang="en-GB" sz="1050" dirty="0">
                          <a:effectLst/>
                          <a:latin typeface="Calibri"/>
                        </a:rPr>
                        <a:t> </a:t>
                      </a:r>
                    </a:p>
                  </a:txBody>
                  <a:tcPr/>
                </a:tc>
                <a:tc>
                  <a:txBody>
                    <a:bodyPr/>
                    <a:lstStyle/>
                    <a:p>
                      <a:pPr rtl="0" fontAlgn="base">
                        <a:lnSpc>
                          <a:spcPct val="100000"/>
                        </a:lnSpc>
                      </a:pPr>
                      <a:r>
                        <a:rPr lang="en-GB" sz="1050" baseline="30000" dirty="0">
                          <a:effectLst/>
                          <a:latin typeface="Calibri"/>
                        </a:rPr>
                        <a:t>Stiff, hard strong, brittle, good electrical insulator.</a:t>
                      </a:r>
                      <a:r>
                        <a:rPr lang="en-GB" sz="1050" dirty="0">
                          <a:effectLst/>
                          <a:latin typeface="Calibri"/>
                        </a:rPr>
                        <a:t> </a:t>
                      </a:r>
                    </a:p>
                  </a:txBody>
                  <a:tcPr/>
                </a:tc>
                <a:tc>
                  <a:txBody>
                    <a:bodyPr/>
                    <a:lstStyle/>
                    <a:p>
                      <a:pPr rtl="0" fontAlgn="base">
                        <a:lnSpc>
                          <a:spcPct val="100000"/>
                        </a:lnSpc>
                      </a:pPr>
                      <a:r>
                        <a:rPr lang="en-GB" sz="1050" baseline="30000" dirty="0">
                          <a:effectLst/>
                          <a:latin typeface="Calibri"/>
                        </a:rPr>
                        <a:t>Electrical fittings, handles and control knobs, adhesives.</a:t>
                      </a:r>
                      <a:r>
                        <a:rPr lang="en-GB" sz="1050" dirty="0">
                          <a:effectLst/>
                          <a:latin typeface="Calibri"/>
                        </a:rPr>
                        <a:t> </a:t>
                      </a:r>
                    </a:p>
                  </a:txBody>
                  <a:tcPr/>
                </a:tc>
                <a:extLst>
                  <a:ext uri="{0D108BD9-81ED-4DB2-BD59-A6C34878D82A}">
                    <a16:rowId xmlns:a16="http://schemas.microsoft.com/office/drawing/2014/main" val="1523902877"/>
                  </a:ext>
                </a:extLst>
              </a:tr>
              <a:tr h="231000">
                <a:tc>
                  <a:txBody>
                    <a:bodyPr/>
                    <a:lstStyle/>
                    <a:p>
                      <a:pPr algn="ctr" rtl="0" fontAlgn="base">
                        <a:lnSpc>
                          <a:spcPct val="100000"/>
                        </a:lnSpc>
                      </a:pPr>
                      <a:r>
                        <a:rPr lang="en-GB" sz="1050" baseline="30000" dirty="0">
                          <a:effectLst/>
                          <a:latin typeface="Calibri"/>
                        </a:rPr>
                        <a:t>Epoxy resin (ER)</a:t>
                      </a:r>
                      <a:r>
                        <a:rPr lang="en-GB" sz="1050" dirty="0">
                          <a:effectLst/>
                          <a:latin typeface="Calibri"/>
                        </a:rPr>
                        <a:t> </a:t>
                      </a:r>
                    </a:p>
                  </a:txBody>
                  <a:tcPr/>
                </a:tc>
                <a:tc>
                  <a:txBody>
                    <a:bodyPr/>
                    <a:lstStyle/>
                    <a:p>
                      <a:pPr rtl="0" fontAlgn="base">
                        <a:lnSpc>
                          <a:spcPct val="100000"/>
                        </a:lnSpc>
                      </a:pPr>
                      <a:r>
                        <a:rPr lang="en-GB" sz="1050" baseline="30000" dirty="0">
                          <a:effectLst/>
                          <a:latin typeface="Calibri"/>
                        </a:rPr>
                        <a:t>Good electrical insulator, hard, brittle unless reinforced, chemical resistant.</a:t>
                      </a:r>
                      <a:r>
                        <a:rPr lang="en-GB" sz="1050" dirty="0">
                          <a:effectLst/>
                          <a:latin typeface="Calibri"/>
                        </a:rPr>
                        <a:t> </a:t>
                      </a:r>
                    </a:p>
                  </a:txBody>
                  <a:tcPr/>
                </a:tc>
                <a:tc>
                  <a:txBody>
                    <a:bodyPr/>
                    <a:lstStyle/>
                    <a:p>
                      <a:pPr rtl="0" fontAlgn="base">
                        <a:lnSpc>
                          <a:spcPct val="100000"/>
                        </a:lnSpc>
                      </a:pPr>
                      <a:r>
                        <a:rPr lang="en-GB" sz="1050" baseline="30000" dirty="0">
                          <a:effectLst/>
                          <a:latin typeface="Calibri"/>
                        </a:rPr>
                        <a:t>Casting and encapsulation, adhesives, bonding of other materials.</a:t>
                      </a:r>
                      <a:r>
                        <a:rPr lang="en-GB" sz="1050" dirty="0">
                          <a:effectLst/>
                          <a:latin typeface="Calibri"/>
                        </a:rPr>
                        <a:t> </a:t>
                      </a:r>
                    </a:p>
                  </a:txBody>
                  <a:tcPr/>
                </a:tc>
                <a:extLst>
                  <a:ext uri="{0D108BD9-81ED-4DB2-BD59-A6C34878D82A}">
                    <a16:rowId xmlns:a16="http://schemas.microsoft.com/office/drawing/2014/main" val="175556215"/>
                  </a:ext>
                </a:extLst>
              </a:tr>
              <a:tr h="231000">
                <a:tc>
                  <a:txBody>
                    <a:bodyPr/>
                    <a:lstStyle/>
                    <a:p>
                      <a:pPr algn="ctr" rtl="0" fontAlgn="base">
                        <a:lnSpc>
                          <a:spcPct val="100000"/>
                        </a:lnSpc>
                      </a:pPr>
                      <a:r>
                        <a:rPr lang="en-GB" sz="1050" baseline="30000" dirty="0">
                          <a:effectLst/>
                          <a:latin typeface="Calibri"/>
                        </a:rPr>
                        <a:t>Polyester resin (PR)</a:t>
                      </a:r>
                      <a:r>
                        <a:rPr lang="en-GB" sz="1050" dirty="0">
                          <a:effectLst/>
                          <a:latin typeface="Calibri"/>
                        </a:rPr>
                        <a:t> </a:t>
                      </a:r>
                    </a:p>
                    <a:p>
                      <a:pPr algn="ctr" rtl="0" fontAlgn="base">
                        <a:lnSpc>
                          <a:spcPct val="100000"/>
                        </a:lnSpc>
                      </a:pPr>
                      <a:endParaRPr lang="en-GB" sz="1050" dirty="0">
                        <a:effectLst/>
                        <a:latin typeface="Calibri"/>
                      </a:endParaRPr>
                    </a:p>
                  </a:txBody>
                  <a:tcPr/>
                </a:tc>
                <a:tc>
                  <a:txBody>
                    <a:bodyPr/>
                    <a:lstStyle/>
                    <a:p>
                      <a:pPr rtl="0" fontAlgn="base">
                        <a:lnSpc>
                          <a:spcPct val="100000"/>
                        </a:lnSpc>
                      </a:pPr>
                      <a:r>
                        <a:rPr lang="en-GB" sz="1050" baseline="30000" dirty="0">
                          <a:effectLst/>
                          <a:latin typeface="Calibri"/>
                        </a:rPr>
                        <a:t>Stiff, hard, brittle unless laminated, good electrical insulator, chemical resistant.</a:t>
                      </a:r>
                      <a:r>
                        <a:rPr lang="en-GB" sz="1050" dirty="0">
                          <a:effectLst/>
                          <a:latin typeface="Calibri"/>
                        </a:rPr>
                        <a:t> </a:t>
                      </a:r>
                    </a:p>
                  </a:txBody>
                  <a:tcPr/>
                </a:tc>
                <a:tc>
                  <a:txBody>
                    <a:bodyPr/>
                    <a:lstStyle/>
                    <a:p>
                      <a:pPr rtl="0" fontAlgn="base">
                        <a:lnSpc>
                          <a:spcPct val="100000"/>
                        </a:lnSpc>
                      </a:pPr>
                      <a:r>
                        <a:rPr lang="en-GB" sz="1050" baseline="30000" dirty="0">
                          <a:effectLst/>
                          <a:latin typeface="Calibri"/>
                        </a:rPr>
                        <a:t>Casting and encapsulation, bonding of other materials.</a:t>
                      </a:r>
                      <a:r>
                        <a:rPr lang="en-GB" sz="1050" dirty="0">
                          <a:effectLst/>
                          <a:latin typeface="Calibri"/>
                        </a:rPr>
                        <a:t> </a:t>
                      </a:r>
                    </a:p>
                  </a:txBody>
                  <a:tcPr/>
                </a:tc>
                <a:extLst>
                  <a:ext uri="{0D108BD9-81ED-4DB2-BD59-A6C34878D82A}">
                    <a16:rowId xmlns:a16="http://schemas.microsoft.com/office/drawing/2014/main" val="1692449084"/>
                  </a:ext>
                </a:extLst>
              </a:tr>
            </a:tbl>
          </a:graphicData>
        </a:graphic>
      </p:graphicFrame>
      <p:graphicFrame>
        <p:nvGraphicFramePr>
          <p:cNvPr id="14" name="Table 13">
            <a:extLst>
              <a:ext uri="{FF2B5EF4-FFF2-40B4-BE49-F238E27FC236}">
                <a16:creationId xmlns:a16="http://schemas.microsoft.com/office/drawing/2014/main" id="{0D40C336-3FF8-7E0F-38CF-AD2728554839}"/>
              </a:ext>
            </a:extLst>
          </p:cNvPr>
          <p:cNvGraphicFramePr>
            <a:graphicFrameLocks noGrp="1"/>
          </p:cNvGraphicFramePr>
          <p:nvPr>
            <p:extLst>
              <p:ext uri="{D42A27DB-BD31-4B8C-83A1-F6EECF244321}">
                <p14:modId xmlns:p14="http://schemas.microsoft.com/office/powerpoint/2010/main" val="3754575930"/>
              </p:ext>
            </p:extLst>
          </p:nvPr>
        </p:nvGraphicFramePr>
        <p:xfrm>
          <a:off x="19133" y="1925462"/>
          <a:ext cx="5800725" cy="1517015"/>
        </p:xfrm>
        <a:graphic>
          <a:graphicData uri="http://schemas.openxmlformats.org/drawingml/2006/table">
            <a:tbl>
              <a:tblPr firstRow="1" bandRow="1">
                <a:tableStyleId>{5940675A-B579-460E-94D1-54222C63F5DA}</a:tableStyleId>
              </a:tblPr>
              <a:tblGrid>
                <a:gridCol w="1543050">
                  <a:extLst>
                    <a:ext uri="{9D8B030D-6E8A-4147-A177-3AD203B41FA5}">
                      <a16:colId xmlns:a16="http://schemas.microsoft.com/office/drawing/2014/main" val="3829024965"/>
                    </a:ext>
                  </a:extLst>
                </a:gridCol>
                <a:gridCol w="2190750">
                  <a:extLst>
                    <a:ext uri="{9D8B030D-6E8A-4147-A177-3AD203B41FA5}">
                      <a16:colId xmlns:a16="http://schemas.microsoft.com/office/drawing/2014/main" val="1746182006"/>
                    </a:ext>
                  </a:extLst>
                </a:gridCol>
                <a:gridCol w="2066925">
                  <a:extLst>
                    <a:ext uri="{9D8B030D-6E8A-4147-A177-3AD203B41FA5}">
                      <a16:colId xmlns:a16="http://schemas.microsoft.com/office/drawing/2014/main" val="2700362478"/>
                    </a:ext>
                  </a:extLst>
                </a:gridCol>
              </a:tblGrid>
              <a:tr h="257175">
                <a:tc gridSpan="3">
                  <a:txBody>
                    <a:bodyPr/>
                    <a:lstStyle/>
                    <a:p>
                      <a:pPr lvl="0" algn="ctr">
                        <a:buNone/>
                      </a:pPr>
                      <a:r>
                        <a:rPr lang="en-GB" sz="1000">
                          <a:effectLst/>
                          <a:latin typeface="Calibri"/>
                        </a:rPr>
                        <a:t>Thermoplastic- </a:t>
                      </a:r>
                      <a:r>
                        <a:rPr lang="en-GB" sz="1000" b="0" i="0" u="none" strike="noStrike" noProof="0">
                          <a:effectLst/>
                          <a:latin typeface="Calibri"/>
                        </a:rPr>
                        <a:t>These plastics can be re-heated and re-shaped in various ways. </a:t>
                      </a:r>
                      <a:endParaRPr lang="en-GB" sz="1000">
                        <a:effectLst/>
                        <a:latin typeface="Calibri"/>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2761420"/>
                  </a:ext>
                </a:extLst>
              </a:tr>
              <a:tr h="257175">
                <a:tc>
                  <a:txBody>
                    <a:bodyPr/>
                    <a:lstStyle/>
                    <a:p>
                      <a:pPr algn="ctr" rtl="0" fontAlgn="base"/>
                      <a:r>
                        <a:rPr lang="en-GB" sz="1100" baseline="30000">
                          <a:effectLst/>
                          <a:latin typeface="Calibri"/>
                        </a:rPr>
                        <a:t>Names</a:t>
                      </a:r>
                      <a:r>
                        <a:rPr lang="en-GB" sz="1100">
                          <a:effectLst/>
                          <a:latin typeface="Calibri"/>
                        </a:rPr>
                        <a:t> </a:t>
                      </a:r>
                      <a:endParaRPr lang="en-GB">
                        <a:effectLst/>
                        <a:latin typeface="Calibri"/>
                      </a:endParaRPr>
                    </a:p>
                  </a:txBody>
                  <a:tcPr/>
                </a:tc>
                <a:tc>
                  <a:txBody>
                    <a:bodyPr/>
                    <a:lstStyle/>
                    <a:p>
                      <a:pPr algn="ctr" rtl="0" fontAlgn="base"/>
                      <a:r>
                        <a:rPr lang="en-GB" sz="1100" baseline="30000">
                          <a:effectLst/>
                          <a:latin typeface="Calibri"/>
                        </a:rPr>
                        <a:t>Properties</a:t>
                      </a:r>
                      <a:r>
                        <a:rPr lang="en-GB" sz="1100">
                          <a:effectLst/>
                          <a:latin typeface="Calibri"/>
                        </a:rPr>
                        <a:t> </a:t>
                      </a:r>
                      <a:endParaRPr lang="en-GB">
                        <a:effectLst/>
                        <a:latin typeface="Calibri"/>
                      </a:endParaRPr>
                    </a:p>
                  </a:txBody>
                  <a:tcPr/>
                </a:tc>
                <a:tc>
                  <a:txBody>
                    <a:bodyPr/>
                    <a:lstStyle/>
                    <a:p>
                      <a:pPr algn="ctr" rtl="0" fontAlgn="base"/>
                      <a:r>
                        <a:rPr lang="en-GB" sz="1100" baseline="30000">
                          <a:effectLst/>
                          <a:latin typeface="Calibri"/>
                        </a:rPr>
                        <a:t>Uses</a:t>
                      </a:r>
                      <a:r>
                        <a:rPr lang="en-GB" sz="1100">
                          <a:effectLst/>
                          <a:latin typeface="Calibri"/>
                        </a:rPr>
                        <a:t> </a:t>
                      </a:r>
                      <a:endParaRPr lang="en-GB">
                        <a:effectLst/>
                        <a:latin typeface="Calibri"/>
                      </a:endParaRPr>
                    </a:p>
                  </a:txBody>
                  <a:tcPr/>
                </a:tc>
                <a:extLst>
                  <a:ext uri="{0D108BD9-81ED-4DB2-BD59-A6C34878D82A}">
                    <a16:rowId xmlns:a16="http://schemas.microsoft.com/office/drawing/2014/main" val="1988395887"/>
                  </a:ext>
                </a:extLst>
              </a:tr>
              <a:tr h="190500">
                <a:tc>
                  <a:txBody>
                    <a:bodyPr/>
                    <a:lstStyle/>
                    <a:p>
                      <a:pPr algn="ctr" rtl="0" fontAlgn="base"/>
                      <a:r>
                        <a:rPr lang="en-GB" sz="1100" baseline="30000">
                          <a:effectLst/>
                          <a:latin typeface="Calibri"/>
                        </a:rPr>
                        <a:t>Acrylic (Perspex or PMMA)</a:t>
                      </a:r>
                      <a:r>
                        <a:rPr lang="en-GB" sz="1100">
                          <a:effectLst/>
                          <a:latin typeface="Calibri"/>
                        </a:rPr>
                        <a:t> </a:t>
                      </a:r>
                      <a:endParaRPr lang="en-GB">
                        <a:effectLst/>
                        <a:latin typeface="Calibri"/>
                      </a:endParaRPr>
                    </a:p>
                  </a:txBody>
                  <a:tcPr/>
                </a:tc>
                <a:tc>
                  <a:txBody>
                    <a:bodyPr/>
                    <a:lstStyle/>
                    <a:p>
                      <a:pPr rtl="0" fontAlgn="base"/>
                      <a:r>
                        <a:rPr lang="en-GB" sz="1100" baseline="30000">
                          <a:effectLst/>
                          <a:latin typeface="Calibri"/>
                        </a:rPr>
                        <a:t>Hard, rigid, good surface finish, liable to crack, do not bend.</a:t>
                      </a:r>
                      <a:r>
                        <a:rPr lang="en-GB" sz="1100">
                          <a:effectLst/>
                          <a:latin typeface="Calibri"/>
                        </a:rPr>
                        <a:t> </a:t>
                      </a:r>
                      <a:endParaRPr lang="en-GB">
                        <a:effectLst/>
                        <a:latin typeface="Calibri"/>
                      </a:endParaRPr>
                    </a:p>
                  </a:txBody>
                  <a:tcPr/>
                </a:tc>
                <a:tc>
                  <a:txBody>
                    <a:bodyPr/>
                    <a:lstStyle/>
                    <a:p>
                      <a:pPr rtl="0" fontAlgn="base"/>
                      <a:r>
                        <a:rPr lang="en-GB" sz="1100" baseline="30000">
                          <a:effectLst/>
                          <a:latin typeface="Calibri"/>
                        </a:rPr>
                        <a:t>Display signs, clock faces, fake finger nails, car headlights.</a:t>
                      </a:r>
                      <a:r>
                        <a:rPr lang="en-GB" sz="1100">
                          <a:effectLst/>
                          <a:latin typeface="Calibri"/>
                        </a:rPr>
                        <a:t> </a:t>
                      </a:r>
                      <a:endParaRPr lang="en-GB">
                        <a:effectLst/>
                        <a:latin typeface="Calibri"/>
                      </a:endParaRPr>
                    </a:p>
                  </a:txBody>
                  <a:tcPr/>
                </a:tc>
                <a:extLst>
                  <a:ext uri="{0D108BD9-81ED-4DB2-BD59-A6C34878D82A}">
                    <a16:rowId xmlns:a16="http://schemas.microsoft.com/office/drawing/2014/main" val="996914688"/>
                  </a:ext>
                </a:extLst>
              </a:tr>
              <a:tr h="257175">
                <a:tc>
                  <a:txBody>
                    <a:bodyPr/>
                    <a:lstStyle/>
                    <a:p>
                      <a:pPr algn="ctr" rtl="0" fontAlgn="base"/>
                      <a:r>
                        <a:rPr lang="en-GB" sz="1100" baseline="30000">
                          <a:effectLst/>
                          <a:latin typeface="Calibri"/>
                        </a:rPr>
                        <a:t>Polypropylene (PP)</a:t>
                      </a:r>
                      <a:r>
                        <a:rPr lang="en-GB" sz="1100">
                          <a:effectLst/>
                          <a:latin typeface="Calibri"/>
                        </a:rPr>
                        <a:t> </a:t>
                      </a:r>
                      <a:endParaRPr lang="en-GB">
                        <a:effectLst/>
                        <a:latin typeface="Calibri"/>
                      </a:endParaRPr>
                    </a:p>
                  </a:txBody>
                  <a:tcPr/>
                </a:tc>
                <a:tc>
                  <a:txBody>
                    <a:bodyPr/>
                    <a:lstStyle/>
                    <a:p>
                      <a:pPr rtl="0" fontAlgn="base"/>
                      <a:r>
                        <a:rPr lang="en-GB" sz="1100" baseline="30000">
                          <a:effectLst/>
                          <a:latin typeface="Calibri"/>
                        </a:rPr>
                        <a:t>Very strong, scratch resistant, lightweight, expensive.</a:t>
                      </a:r>
                      <a:r>
                        <a:rPr lang="en-GB" sz="1100">
                          <a:effectLst/>
                          <a:latin typeface="Calibri"/>
                        </a:rPr>
                        <a:t> </a:t>
                      </a:r>
                      <a:endParaRPr lang="en-GB">
                        <a:effectLst/>
                        <a:latin typeface="Calibri"/>
                      </a:endParaRPr>
                    </a:p>
                  </a:txBody>
                  <a:tcPr/>
                </a:tc>
                <a:tc>
                  <a:txBody>
                    <a:bodyPr/>
                    <a:lstStyle/>
                    <a:p>
                      <a:pPr rtl="0" fontAlgn="base"/>
                      <a:r>
                        <a:rPr lang="en-GB" sz="1100" baseline="30000">
                          <a:effectLst/>
                          <a:latin typeface="Calibri"/>
                        </a:rPr>
                        <a:t>Chair seats, mobile phones, toys.</a:t>
                      </a:r>
                      <a:r>
                        <a:rPr lang="en-GB" sz="1100">
                          <a:effectLst/>
                          <a:latin typeface="Calibri"/>
                        </a:rPr>
                        <a:t> </a:t>
                      </a:r>
                      <a:endParaRPr lang="en-GB">
                        <a:effectLst/>
                        <a:latin typeface="Calibri"/>
                      </a:endParaRPr>
                    </a:p>
                  </a:txBody>
                  <a:tcPr/>
                </a:tc>
                <a:extLst>
                  <a:ext uri="{0D108BD9-81ED-4DB2-BD59-A6C34878D82A}">
                    <a16:rowId xmlns:a16="http://schemas.microsoft.com/office/drawing/2014/main" val="2771492164"/>
                  </a:ext>
                </a:extLst>
              </a:tr>
              <a:tr h="257175">
                <a:tc>
                  <a:txBody>
                    <a:bodyPr/>
                    <a:lstStyle/>
                    <a:p>
                      <a:pPr algn="ctr" rtl="0" fontAlgn="base"/>
                      <a:r>
                        <a:rPr lang="en-GB" sz="1100" baseline="30000">
                          <a:effectLst/>
                          <a:latin typeface="Calibri"/>
                        </a:rPr>
                        <a:t>High-impact polystyrene (HIPS)</a:t>
                      </a:r>
                      <a:r>
                        <a:rPr lang="en-GB" sz="1100">
                          <a:effectLst/>
                          <a:latin typeface="Calibri"/>
                        </a:rPr>
                        <a:t> </a:t>
                      </a:r>
                      <a:endParaRPr lang="en-GB">
                        <a:effectLst/>
                        <a:latin typeface="Calibri"/>
                      </a:endParaRPr>
                    </a:p>
                  </a:txBody>
                  <a:tcPr/>
                </a:tc>
                <a:tc>
                  <a:txBody>
                    <a:bodyPr/>
                    <a:lstStyle/>
                    <a:p>
                      <a:pPr rtl="0" fontAlgn="base"/>
                      <a:r>
                        <a:rPr lang="en-GB" sz="1100" baseline="30000">
                          <a:effectLst/>
                          <a:latin typeface="Calibri"/>
                        </a:rPr>
                        <a:t>Clear, rigid, brittle and moderately strong.</a:t>
                      </a:r>
                      <a:r>
                        <a:rPr lang="en-GB" sz="1100">
                          <a:effectLst/>
                          <a:latin typeface="Calibri"/>
                        </a:rPr>
                        <a:t> </a:t>
                      </a:r>
                      <a:endParaRPr lang="en-GB">
                        <a:effectLst/>
                        <a:latin typeface="Calibri"/>
                      </a:endParaRPr>
                    </a:p>
                  </a:txBody>
                  <a:tcPr/>
                </a:tc>
                <a:tc>
                  <a:txBody>
                    <a:bodyPr/>
                    <a:lstStyle/>
                    <a:p>
                      <a:pPr rtl="0" fontAlgn="base"/>
                      <a:r>
                        <a:rPr lang="en-GB" sz="1100" baseline="30000">
                          <a:effectLst/>
                          <a:latin typeface="Calibri"/>
                        </a:rPr>
                        <a:t>Buckets, bowls, appliances components</a:t>
                      </a:r>
                      <a:r>
                        <a:rPr lang="en-GB" sz="1100">
                          <a:effectLst/>
                          <a:latin typeface="Calibri"/>
                        </a:rPr>
                        <a:t> </a:t>
                      </a:r>
                      <a:endParaRPr lang="en-GB">
                        <a:effectLst/>
                        <a:latin typeface="Calibri"/>
                      </a:endParaRPr>
                    </a:p>
                  </a:txBody>
                  <a:tcPr/>
                </a:tc>
                <a:extLst>
                  <a:ext uri="{0D108BD9-81ED-4DB2-BD59-A6C34878D82A}">
                    <a16:rowId xmlns:a16="http://schemas.microsoft.com/office/drawing/2014/main" val="3049082775"/>
                  </a:ext>
                </a:extLst>
              </a:tr>
            </a:tbl>
          </a:graphicData>
        </a:graphic>
      </p:graphicFrame>
      <p:graphicFrame>
        <p:nvGraphicFramePr>
          <p:cNvPr id="16" name="Table 15">
            <a:extLst>
              <a:ext uri="{FF2B5EF4-FFF2-40B4-BE49-F238E27FC236}">
                <a16:creationId xmlns:a16="http://schemas.microsoft.com/office/drawing/2014/main" id="{EC43EF8E-9A0C-CB35-F73E-37D4CFC1E169}"/>
              </a:ext>
            </a:extLst>
          </p:cNvPr>
          <p:cNvGraphicFramePr>
            <a:graphicFrameLocks noGrp="1"/>
          </p:cNvGraphicFramePr>
          <p:nvPr>
            <p:extLst>
              <p:ext uri="{D42A27DB-BD31-4B8C-83A1-F6EECF244321}">
                <p14:modId xmlns:p14="http://schemas.microsoft.com/office/powerpoint/2010/main" val="3510198174"/>
              </p:ext>
            </p:extLst>
          </p:nvPr>
        </p:nvGraphicFramePr>
        <p:xfrm>
          <a:off x="22470" y="3514380"/>
          <a:ext cx="5791200" cy="1581075"/>
        </p:xfrm>
        <a:graphic>
          <a:graphicData uri="http://schemas.openxmlformats.org/drawingml/2006/table">
            <a:tbl>
              <a:tblPr firstRow="1" bandRow="1">
                <a:tableStyleId>{5940675A-B579-460E-94D1-54222C63F5DA}</a:tableStyleId>
              </a:tblPr>
              <a:tblGrid>
                <a:gridCol w="1514475">
                  <a:extLst>
                    <a:ext uri="{9D8B030D-6E8A-4147-A177-3AD203B41FA5}">
                      <a16:colId xmlns:a16="http://schemas.microsoft.com/office/drawing/2014/main" val="1103550437"/>
                    </a:ext>
                  </a:extLst>
                </a:gridCol>
                <a:gridCol w="2305050">
                  <a:extLst>
                    <a:ext uri="{9D8B030D-6E8A-4147-A177-3AD203B41FA5}">
                      <a16:colId xmlns:a16="http://schemas.microsoft.com/office/drawing/2014/main" val="1498735615"/>
                    </a:ext>
                  </a:extLst>
                </a:gridCol>
                <a:gridCol w="1971675">
                  <a:extLst>
                    <a:ext uri="{9D8B030D-6E8A-4147-A177-3AD203B41FA5}">
                      <a16:colId xmlns:a16="http://schemas.microsoft.com/office/drawing/2014/main" val="3449053919"/>
                    </a:ext>
                  </a:extLst>
                </a:gridCol>
              </a:tblGrid>
              <a:tr h="0">
                <a:tc gridSpan="3">
                  <a:txBody>
                    <a:bodyPr/>
                    <a:lstStyle/>
                    <a:p>
                      <a:pPr lvl="0" algn="ctr">
                        <a:buNone/>
                      </a:pPr>
                      <a:r>
                        <a:rPr lang="en-GB" sz="1000" dirty="0">
                          <a:effectLst/>
                          <a:latin typeface="Calibri"/>
                        </a:rPr>
                        <a:t>Elastomer- </a:t>
                      </a:r>
                      <a:r>
                        <a:rPr lang="en-GB" sz="1000" b="0" i="0" u="none" strike="noStrike" noProof="0" dirty="0">
                          <a:effectLst/>
                          <a:latin typeface="Calibri"/>
                        </a:rPr>
                        <a:t>Elastomers have the ability to deform and then return to their original shape almost instantly. </a:t>
                      </a:r>
                      <a:endParaRPr lang="en-GB" sz="1000" b="0" i="0" u="none" strike="noStrike" noProof="0" dirty="0">
                        <a:solidFill>
                          <a:srgbClr val="000000"/>
                        </a:solidFill>
                        <a:effectLst/>
                        <a:latin typeface="Calibri"/>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16167107"/>
                  </a:ext>
                </a:extLst>
              </a:tr>
              <a:tr h="0">
                <a:tc>
                  <a:txBody>
                    <a:bodyPr/>
                    <a:lstStyle/>
                    <a:p>
                      <a:pPr algn="ctr" rtl="0" fontAlgn="base"/>
                      <a:r>
                        <a:rPr lang="en-GB" sz="1100" baseline="30000" dirty="0">
                          <a:effectLst/>
                          <a:latin typeface="Calibri"/>
                        </a:rPr>
                        <a:t>Names</a:t>
                      </a:r>
                      <a:r>
                        <a:rPr lang="en-GB" sz="1100" dirty="0">
                          <a:effectLst/>
                          <a:latin typeface="Calibri"/>
                        </a:rPr>
                        <a:t> </a:t>
                      </a:r>
                    </a:p>
                  </a:txBody>
                  <a:tcPr/>
                </a:tc>
                <a:tc>
                  <a:txBody>
                    <a:bodyPr/>
                    <a:lstStyle/>
                    <a:p>
                      <a:pPr algn="ctr" rtl="0" fontAlgn="base"/>
                      <a:r>
                        <a:rPr lang="en-GB" sz="1100" baseline="30000" dirty="0">
                          <a:effectLst/>
                          <a:latin typeface="Calibri"/>
                        </a:rPr>
                        <a:t>Properties</a:t>
                      </a:r>
                      <a:r>
                        <a:rPr lang="en-GB" sz="1100" dirty="0">
                          <a:effectLst/>
                          <a:latin typeface="Calibri"/>
                        </a:rPr>
                        <a:t> </a:t>
                      </a:r>
                    </a:p>
                  </a:txBody>
                  <a:tcPr/>
                </a:tc>
                <a:tc>
                  <a:txBody>
                    <a:bodyPr/>
                    <a:lstStyle/>
                    <a:p>
                      <a:pPr algn="ctr" rtl="0" fontAlgn="base"/>
                      <a:r>
                        <a:rPr lang="en-GB" sz="1100" baseline="30000" dirty="0">
                          <a:effectLst/>
                          <a:latin typeface="Calibri"/>
                        </a:rPr>
                        <a:t>Uses</a:t>
                      </a:r>
                      <a:r>
                        <a:rPr lang="en-GB" sz="1100" dirty="0">
                          <a:effectLst/>
                          <a:latin typeface="Calibri"/>
                        </a:rPr>
                        <a:t> </a:t>
                      </a:r>
                    </a:p>
                  </a:txBody>
                  <a:tcPr/>
                </a:tc>
                <a:extLst>
                  <a:ext uri="{0D108BD9-81ED-4DB2-BD59-A6C34878D82A}">
                    <a16:rowId xmlns:a16="http://schemas.microsoft.com/office/drawing/2014/main" val="2616833444"/>
                  </a:ext>
                </a:extLst>
              </a:tr>
              <a:tr h="0">
                <a:tc>
                  <a:txBody>
                    <a:bodyPr/>
                    <a:lstStyle/>
                    <a:p>
                      <a:pPr algn="ctr" rtl="0" fontAlgn="base"/>
                      <a:r>
                        <a:rPr lang="en-GB" sz="1100" baseline="30000" dirty="0">
                          <a:effectLst/>
                          <a:latin typeface="Calibri"/>
                        </a:rPr>
                        <a:t>Rubber</a:t>
                      </a:r>
                      <a:r>
                        <a:rPr lang="en-GB" sz="1100" dirty="0">
                          <a:effectLst/>
                          <a:latin typeface="Calibri"/>
                        </a:rPr>
                        <a:t> </a:t>
                      </a:r>
                    </a:p>
                  </a:txBody>
                  <a:tcPr/>
                </a:tc>
                <a:tc>
                  <a:txBody>
                    <a:bodyPr/>
                    <a:lstStyle/>
                    <a:p>
                      <a:pPr rtl="0" fontAlgn="base"/>
                      <a:r>
                        <a:rPr lang="en-GB" sz="1100" baseline="30000" dirty="0">
                          <a:effectLst/>
                          <a:latin typeface="Calibri"/>
                        </a:rPr>
                        <a:t>Tough, water repellent, chemical and abrasion resistant.</a:t>
                      </a:r>
                      <a:r>
                        <a:rPr lang="en-GB" sz="1100" dirty="0">
                          <a:effectLst/>
                          <a:latin typeface="Calibri"/>
                        </a:rPr>
                        <a:t> </a:t>
                      </a:r>
                    </a:p>
                  </a:txBody>
                  <a:tcPr/>
                </a:tc>
                <a:tc>
                  <a:txBody>
                    <a:bodyPr/>
                    <a:lstStyle/>
                    <a:p>
                      <a:pPr rtl="0" fontAlgn="base"/>
                      <a:r>
                        <a:rPr lang="en-GB" sz="1100" baseline="30000" dirty="0">
                          <a:effectLst/>
                          <a:latin typeface="Calibri"/>
                        </a:rPr>
                        <a:t>Footwear, tyres, cookware.</a:t>
                      </a:r>
                      <a:r>
                        <a:rPr lang="en-GB" sz="1100" dirty="0">
                          <a:effectLst/>
                          <a:latin typeface="Calibri"/>
                        </a:rPr>
                        <a:t> </a:t>
                      </a:r>
                    </a:p>
                  </a:txBody>
                  <a:tcPr/>
                </a:tc>
                <a:extLst>
                  <a:ext uri="{0D108BD9-81ED-4DB2-BD59-A6C34878D82A}">
                    <a16:rowId xmlns:a16="http://schemas.microsoft.com/office/drawing/2014/main" val="1380374555"/>
                  </a:ext>
                </a:extLst>
              </a:tr>
              <a:tr h="448235">
                <a:tc>
                  <a:txBody>
                    <a:bodyPr/>
                    <a:lstStyle/>
                    <a:p>
                      <a:pPr algn="ctr" rtl="0" fontAlgn="base"/>
                      <a:r>
                        <a:rPr lang="en-GB" sz="1100" baseline="30000" dirty="0">
                          <a:effectLst/>
                          <a:latin typeface="Calibri"/>
                        </a:rPr>
                        <a:t>Neoprene</a:t>
                      </a:r>
                      <a:r>
                        <a:rPr lang="en-GB" sz="1100" dirty="0">
                          <a:effectLst/>
                          <a:latin typeface="Calibri"/>
                        </a:rPr>
                        <a:t> </a:t>
                      </a:r>
                    </a:p>
                  </a:txBody>
                  <a:tcPr/>
                </a:tc>
                <a:tc>
                  <a:txBody>
                    <a:bodyPr/>
                    <a:lstStyle/>
                    <a:p>
                      <a:pPr rtl="0" fontAlgn="base"/>
                      <a:r>
                        <a:rPr lang="en-GB" sz="1100" baseline="30000" dirty="0">
                          <a:effectLst/>
                          <a:latin typeface="Calibri"/>
                        </a:rPr>
                        <a:t>Temperature insulator, chemical resistant, high tensile strength.</a:t>
                      </a:r>
                      <a:r>
                        <a:rPr lang="en-GB" sz="1100" dirty="0">
                          <a:effectLst/>
                          <a:latin typeface="Calibri"/>
                        </a:rPr>
                        <a:t> </a:t>
                      </a:r>
                    </a:p>
                  </a:txBody>
                  <a:tcPr/>
                </a:tc>
                <a:tc>
                  <a:txBody>
                    <a:bodyPr/>
                    <a:lstStyle/>
                    <a:p>
                      <a:pPr rtl="0" fontAlgn="base"/>
                      <a:r>
                        <a:rPr lang="en-GB" sz="1100" baseline="30000" dirty="0">
                          <a:effectLst/>
                          <a:latin typeface="Calibri"/>
                        </a:rPr>
                        <a:t>Wetsuits, hoses, orthopaedics.</a:t>
                      </a:r>
                      <a:r>
                        <a:rPr lang="en-GB" sz="1100" dirty="0">
                          <a:effectLst/>
                          <a:latin typeface="Calibri"/>
                        </a:rPr>
                        <a:t> </a:t>
                      </a:r>
                    </a:p>
                  </a:txBody>
                  <a:tcPr/>
                </a:tc>
                <a:extLst>
                  <a:ext uri="{0D108BD9-81ED-4DB2-BD59-A6C34878D82A}">
                    <a16:rowId xmlns:a16="http://schemas.microsoft.com/office/drawing/2014/main" val="3883693196"/>
                  </a:ext>
                </a:extLst>
              </a:tr>
              <a:tr h="162413">
                <a:tc>
                  <a:txBody>
                    <a:bodyPr/>
                    <a:lstStyle/>
                    <a:p>
                      <a:pPr algn="ctr" rtl="0" fontAlgn="base"/>
                      <a:r>
                        <a:rPr lang="en-GB" sz="1100" baseline="30000" dirty="0">
                          <a:effectLst/>
                          <a:latin typeface="Calibri"/>
                        </a:rPr>
                        <a:t>Silicone</a:t>
                      </a:r>
                      <a:r>
                        <a:rPr lang="en-GB" sz="1100" dirty="0">
                          <a:effectLst/>
                          <a:latin typeface="Calibri"/>
                        </a:rPr>
                        <a:t> </a:t>
                      </a:r>
                    </a:p>
                  </a:txBody>
                  <a:tcPr/>
                </a:tc>
                <a:tc>
                  <a:txBody>
                    <a:bodyPr/>
                    <a:lstStyle/>
                    <a:p>
                      <a:pPr rtl="0" fontAlgn="base"/>
                      <a:r>
                        <a:rPr lang="en-GB" sz="1100" baseline="30000" dirty="0">
                          <a:effectLst/>
                          <a:latin typeface="Calibri"/>
                        </a:rPr>
                        <a:t>Elastic, thermal insulator, water repellent.</a:t>
                      </a:r>
                      <a:r>
                        <a:rPr lang="en-GB" sz="1100" dirty="0">
                          <a:effectLst/>
                          <a:latin typeface="Calibri"/>
                        </a:rPr>
                        <a:t> </a:t>
                      </a:r>
                    </a:p>
                  </a:txBody>
                  <a:tcPr/>
                </a:tc>
                <a:tc>
                  <a:txBody>
                    <a:bodyPr/>
                    <a:lstStyle/>
                    <a:p>
                      <a:pPr rtl="0" fontAlgn="base"/>
                      <a:r>
                        <a:rPr lang="en-GB" sz="1100" baseline="30000" dirty="0">
                          <a:effectLst/>
                          <a:latin typeface="Calibri"/>
                        </a:rPr>
                        <a:t>Sealants, adhesives, lubricant.</a:t>
                      </a:r>
                      <a:r>
                        <a:rPr lang="en-GB" sz="1100" dirty="0">
                          <a:effectLst/>
                          <a:latin typeface="Calibri"/>
                        </a:rPr>
                        <a:t> </a:t>
                      </a:r>
                    </a:p>
                  </a:txBody>
                  <a:tcPr/>
                </a:tc>
                <a:extLst>
                  <a:ext uri="{0D108BD9-81ED-4DB2-BD59-A6C34878D82A}">
                    <a16:rowId xmlns:a16="http://schemas.microsoft.com/office/drawing/2014/main" val="3683494056"/>
                  </a:ext>
                </a:extLst>
              </a:tr>
            </a:tbl>
          </a:graphicData>
        </a:graphic>
      </p:graphicFrame>
      <p:graphicFrame>
        <p:nvGraphicFramePr>
          <p:cNvPr id="4" name="Table 3">
            <a:extLst>
              <a:ext uri="{FF2B5EF4-FFF2-40B4-BE49-F238E27FC236}">
                <a16:creationId xmlns:a16="http://schemas.microsoft.com/office/drawing/2014/main" id="{1A46790A-714B-2784-29DE-AF326D54EEAF}"/>
              </a:ext>
            </a:extLst>
          </p:cNvPr>
          <p:cNvGraphicFramePr>
            <a:graphicFrameLocks noGrp="1"/>
          </p:cNvGraphicFramePr>
          <p:nvPr>
            <p:extLst>
              <p:ext uri="{D42A27DB-BD31-4B8C-83A1-F6EECF244321}">
                <p14:modId xmlns:p14="http://schemas.microsoft.com/office/powerpoint/2010/main" val="550698001"/>
              </p:ext>
            </p:extLst>
          </p:nvPr>
        </p:nvGraphicFramePr>
        <p:xfrm>
          <a:off x="5900988" y="68179"/>
          <a:ext cx="5172601" cy="2175510"/>
        </p:xfrm>
        <a:graphic>
          <a:graphicData uri="http://schemas.openxmlformats.org/drawingml/2006/table">
            <a:tbl>
              <a:tblPr firstRow="1" bandRow="1">
                <a:tableStyleId>{5940675A-B579-460E-94D1-54222C63F5DA}</a:tableStyleId>
              </a:tblPr>
              <a:tblGrid>
                <a:gridCol w="723499">
                  <a:extLst>
                    <a:ext uri="{9D8B030D-6E8A-4147-A177-3AD203B41FA5}">
                      <a16:colId xmlns:a16="http://schemas.microsoft.com/office/drawing/2014/main" val="1551243436"/>
                    </a:ext>
                  </a:extLst>
                </a:gridCol>
                <a:gridCol w="989613">
                  <a:extLst>
                    <a:ext uri="{9D8B030D-6E8A-4147-A177-3AD203B41FA5}">
                      <a16:colId xmlns:a16="http://schemas.microsoft.com/office/drawing/2014/main" val="106052530"/>
                    </a:ext>
                  </a:extLst>
                </a:gridCol>
                <a:gridCol w="1721429">
                  <a:extLst>
                    <a:ext uri="{9D8B030D-6E8A-4147-A177-3AD203B41FA5}">
                      <a16:colId xmlns:a16="http://schemas.microsoft.com/office/drawing/2014/main" val="187610299"/>
                    </a:ext>
                  </a:extLst>
                </a:gridCol>
                <a:gridCol w="1738060">
                  <a:extLst>
                    <a:ext uri="{9D8B030D-6E8A-4147-A177-3AD203B41FA5}">
                      <a16:colId xmlns:a16="http://schemas.microsoft.com/office/drawing/2014/main" val="419389746"/>
                    </a:ext>
                  </a:extLst>
                </a:gridCol>
              </a:tblGrid>
              <a:tr h="285750">
                <a:tc gridSpan="4">
                  <a:txBody>
                    <a:bodyPr/>
                    <a:lstStyle/>
                    <a:p>
                      <a:pPr marL="300355" marR="0" lvl="1" indent="0" algn="l">
                        <a:lnSpc>
                          <a:spcPct val="100000"/>
                        </a:lnSpc>
                        <a:spcBef>
                          <a:spcPts val="0"/>
                        </a:spcBef>
                        <a:spcAft>
                          <a:spcPts val="0"/>
                        </a:spcAft>
                        <a:buClr>
                          <a:srgbClr val="000000"/>
                        </a:buClr>
                        <a:buNone/>
                      </a:pPr>
                      <a:r>
                        <a:rPr lang="en-GB" sz="1000" dirty="0">
                          <a:solidFill>
                            <a:schemeClr val="tx1"/>
                          </a:solidFill>
                          <a:effectLst/>
                          <a:latin typeface="Calibri"/>
                        </a:rPr>
                        <a:t>Ferrous Alloys- </a:t>
                      </a:r>
                      <a:r>
                        <a:rPr lang="en-GB" sz="1000" b="0" i="0" u="none" strike="noStrike" noProof="0" dirty="0">
                          <a:solidFill>
                            <a:schemeClr val="tx1"/>
                          </a:solidFill>
                          <a:effectLst/>
                          <a:latin typeface="Calibri"/>
                        </a:rPr>
                        <a:t>Contain iron. Almost all are magnetic. Little resistance to corrosion and prone  to rust. Good electrical and thermal conductivity/ conductor</a:t>
                      </a:r>
                      <a:endParaRPr lang="en-GB" sz="1000">
                        <a:solidFill>
                          <a:schemeClr val="tx1"/>
                        </a:solidFill>
                        <a:latin typeface="Calibri"/>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2937134"/>
                  </a:ext>
                </a:extLst>
              </a:tr>
              <a:tr h="285750">
                <a:tc>
                  <a:txBody>
                    <a:bodyPr/>
                    <a:lstStyle/>
                    <a:p>
                      <a:pPr fontAlgn="t"/>
                      <a:r>
                        <a:rPr lang="en-GB" sz="1000" dirty="0">
                          <a:solidFill>
                            <a:schemeClr val="tx1"/>
                          </a:solidFill>
                          <a:effectLst/>
                        </a:rPr>
                        <a:t> Name </a:t>
                      </a:r>
                    </a:p>
                  </a:txBody>
                  <a:tcPr/>
                </a:tc>
                <a:tc>
                  <a:txBody>
                    <a:bodyPr/>
                    <a:lstStyle/>
                    <a:p>
                      <a:pPr algn="ctr" fontAlgn="t"/>
                      <a:r>
                        <a:rPr lang="en-GB" sz="1000" dirty="0">
                          <a:solidFill>
                            <a:schemeClr val="tx1"/>
                          </a:solidFill>
                          <a:effectLst/>
                        </a:rPr>
                        <a:t>Composition </a:t>
                      </a:r>
                    </a:p>
                  </a:txBody>
                  <a:tcPr/>
                </a:tc>
                <a:tc>
                  <a:txBody>
                    <a:bodyPr/>
                    <a:lstStyle/>
                    <a:p>
                      <a:pPr algn="ctr" fontAlgn="t"/>
                      <a:r>
                        <a:rPr lang="en-GB" sz="1000" dirty="0">
                          <a:solidFill>
                            <a:schemeClr val="tx1"/>
                          </a:solidFill>
                          <a:effectLst/>
                        </a:rPr>
                        <a:t>Properties </a:t>
                      </a:r>
                    </a:p>
                  </a:txBody>
                  <a:tcPr/>
                </a:tc>
                <a:tc>
                  <a:txBody>
                    <a:bodyPr/>
                    <a:lstStyle/>
                    <a:p>
                      <a:pPr algn="ctr" fontAlgn="t"/>
                      <a:r>
                        <a:rPr lang="en-GB" sz="1000" dirty="0">
                          <a:solidFill>
                            <a:schemeClr val="tx1"/>
                          </a:solidFill>
                          <a:effectLst/>
                        </a:rPr>
                        <a:t>Uses </a:t>
                      </a:r>
                    </a:p>
                  </a:txBody>
                  <a:tcPr/>
                </a:tc>
                <a:extLst>
                  <a:ext uri="{0D108BD9-81ED-4DB2-BD59-A6C34878D82A}">
                    <a16:rowId xmlns:a16="http://schemas.microsoft.com/office/drawing/2014/main" val="628057458"/>
                  </a:ext>
                </a:extLst>
              </a:tr>
              <a:tr h="285750">
                <a:tc>
                  <a:txBody>
                    <a:bodyPr/>
                    <a:lstStyle/>
                    <a:p>
                      <a:pPr fontAlgn="t"/>
                      <a:r>
                        <a:rPr lang="en-GB" sz="1000" dirty="0">
                          <a:solidFill>
                            <a:schemeClr val="tx1"/>
                          </a:solidFill>
                          <a:effectLst/>
                        </a:rPr>
                        <a:t>Mild steel </a:t>
                      </a:r>
                    </a:p>
                  </a:txBody>
                  <a:tcPr/>
                </a:tc>
                <a:tc>
                  <a:txBody>
                    <a:bodyPr/>
                    <a:lstStyle/>
                    <a:p>
                      <a:pPr fontAlgn="t"/>
                      <a:r>
                        <a:rPr lang="en-GB" sz="1000" dirty="0">
                          <a:solidFill>
                            <a:schemeClr val="tx1"/>
                          </a:solidFill>
                          <a:effectLst/>
                        </a:rPr>
                        <a:t>Carbon 0.1 - 0.3% </a:t>
                      </a:r>
                    </a:p>
                    <a:p>
                      <a:pPr rtl="0" fontAlgn="base"/>
                      <a:r>
                        <a:rPr lang="en-GB" sz="1000" dirty="0">
                          <a:solidFill>
                            <a:schemeClr val="tx1"/>
                          </a:solidFill>
                          <a:effectLst/>
                        </a:rPr>
                        <a:t>Iron. 99.9 - 99.7% </a:t>
                      </a:r>
                    </a:p>
                  </a:txBody>
                  <a:tcPr/>
                </a:tc>
                <a:tc>
                  <a:txBody>
                    <a:bodyPr/>
                    <a:lstStyle/>
                    <a:p>
                      <a:pPr fontAlgn="t"/>
                      <a:r>
                        <a:rPr lang="en-GB" sz="1000" dirty="0">
                          <a:solidFill>
                            <a:schemeClr val="tx1"/>
                          </a:solidFill>
                          <a:effectLst/>
                        </a:rPr>
                        <a:t>Tough. High tensile strength  </a:t>
                      </a:r>
                    </a:p>
                    <a:p>
                      <a:pPr rtl="0" fontAlgn="base"/>
                      <a:r>
                        <a:rPr lang="en-GB" sz="1000" dirty="0">
                          <a:solidFill>
                            <a:schemeClr val="tx1"/>
                          </a:solidFill>
                          <a:effectLst/>
                        </a:rPr>
                        <a:t>Good electrical and thermal conductivity.  </a:t>
                      </a:r>
                    </a:p>
                    <a:p>
                      <a:pPr rtl="0" fontAlgn="base"/>
                      <a:r>
                        <a:rPr lang="en-GB" sz="1000" dirty="0">
                          <a:solidFill>
                            <a:schemeClr val="tx1"/>
                          </a:solidFill>
                          <a:effectLst/>
                        </a:rPr>
                        <a:t>Rusts very easily. </a:t>
                      </a:r>
                    </a:p>
                  </a:txBody>
                  <a:tcPr/>
                </a:tc>
                <a:tc>
                  <a:txBody>
                    <a:bodyPr/>
                    <a:lstStyle/>
                    <a:p>
                      <a:pPr fontAlgn="t"/>
                      <a:r>
                        <a:rPr lang="en-GB" sz="1000" dirty="0">
                          <a:solidFill>
                            <a:schemeClr val="tx1"/>
                          </a:solidFill>
                          <a:effectLst/>
                        </a:rPr>
                        <a:t>Most common metal used in school workshops.  </a:t>
                      </a:r>
                    </a:p>
                    <a:p>
                      <a:pPr rtl="0" fontAlgn="base"/>
                      <a:r>
                        <a:rPr lang="en-GB" sz="1000" dirty="0">
                          <a:solidFill>
                            <a:schemeClr val="tx1"/>
                          </a:solidFill>
                          <a:effectLst/>
                        </a:rPr>
                        <a:t>Used in a lot of products. </a:t>
                      </a:r>
                    </a:p>
                  </a:txBody>
                  <a:tcPr/>
                </a:tc>
                <a:extLst>
                  <a:ext uri="{0D108BD9-81ED-4DB2-BD59-A6C34878D82A}">
                    <a16:rowId xmlns:a16="http://schemas.microsoft.com/office/drawing/2014/main" val="3846318227"/>
                  </a:ext>
                </a:extLst>
              </a:tr>
              <a:tr h="285750">
                <a:tc>
                  <a:txBody>
                    <a:bodyPr/>
                    <a:lstStyle/>
                    <a:p>
                      <a:pPr fontAlgn="t"/>
                      <a:r>
                        <a:rPr lang="en-GB" sz="1000" dirty="0">
                          <a:solidFill>
                            <a:schemeClr val="tx1"/>
                          </a:solidFill>
                          <a:effectLst/>
                        </a:rPr>
                        <a:t>Cast iron </a:t>
                      </a:r>
                    </a:p>
                  </a:txBody>
                  <a:tcPr/>
                </a:tc>
                <a:tc>
                  <a:txBody>
                    <a:bodyPr/>
                    <a:lstStyle/>
                    <a:p>
                      <a:pPr fontAlgn="t"/>
                      <a:r>
                        <a:rPr lang="en-GB" sz="1000" dirty="0">
                          <a:solidFill>
                            <a:schemeClr val="tx1"/>
                          </a:solidFill>
                          <a:effectLst/>
                        </a:rPr>
                        <a:t>Carbon 2 - 6% </a:t>
                      </a:r>
                    </a:p>
                    <a:p>
                      <a:pPr rtl="0" fontAlgn="base"/>
                      <a:r>
                        <a:rPr lang="en-GB" sz="1000" dirty="0">
                          <a:solidFill>
                            <a:schemeClr val="tx1"/>
                          </a:solidFill>
                          <a:effectLst/>
                        </a:rPr>
                        <a:t>Iron. 98 - 94% </a:t>
                      </a:r>
                    </a:p>
                  </a:txBody>
                  <a:tcPr/>
                </a:tc>
                <a:tc>
                  <a:txBody>
                    <a:bodyPr/>
                    <a:lstStyle/>
                    <a:p>
                      <a:pPr fontAlgn="t"/>
                      <a:r>
                        <a:rPr lang="en-GB" sz="1000" dirty="0">
                          <a:solidFill>
                            <a:schemeClr val="tx1"/>
                          </a:solidFill>
                          <a:effectLst/>
                        </a:rPr>
                        <a:t>Strong but brittle. High compressive strength. </a:t>
                      </a:r>
                    </a:p>
                  </a:txBody>
                  <a:tcPr/>
                </a:tc>
                <a:tc>
                  <a:txBody>
                    <a:bodyPr/>
                    <a:lstStyle/>
                    <a:p>
                      <a:pPr fontAlgn="t"/>
                      <a:r>
                        <a:rPr lang="en-GB" sz="1000" dirty="0">
                          <a:solidFill>
                            <a:schemeClr val="tx1"/>
                          </a:solidFill>
                          <a:effectLst/>
                        </a:rPr>
                        <a:t>Castings, utility access covers, engines, pans. </a:t>
                      </a:r>
                    </a:p>
                  </a:txBody>
                  <a:tcPr/>
                </a:tc>
                <a:extLst>
                  <a:ext uri="{0D108BD9-81ED-4DB2-BD59-A6C34878D82A}">
                    <a16:rowId xmlns:a16="http://schemas.microsoft.com/office/drawing/2014/main" val="1204066401"/>
                  </a:ext>
                </a:extLst>
              </a:tr>
              <a:tr h="285750">
                <a:tc>
                  <a:txBody>
                    <a:bodyPr/>
                    <a:lstStyle/>
                    <a:p>
                      <a:pPr fontAlgn="t"/>
                      <a:r>
                        <a:rPr lang="en-GB" sz="1000" dirty="0">
                          <a:solidFill>
                            <a:schemeClr val="tx1"/>
                          </a:solidFill>
                          <a:effectLst/>
                        </a:rPr>
                        <a:t>Stainless steel </a:t>
                      </a:r>
                    </a:p>
                  </a:txBody>
                  <a:tcPr/>
                </a:tc>
                <a:tc>
                  <a:txBody>
                    <a:bodyPr/>
                    <a:lstStyle/>
                    <a:p>
                      <a:pPr fontAlgn="t"/>
                      <a:r>
                        <a:rPr lang="en-GB" sz="1000" dirty="0">
                          <a:solidFill>
                            <a:schemeClr val="tx1"/>
                          </a:solidFill>
                          <a:effectLst/>
                        </a:rPr>
                        <a:t>Iron, nickel and chromium </a:t>
                      </a:r>
                    </a:p>
                  </a:txBody>
                  <a:tcPr/>
                </a:tc>
                <a:tc>
                  <a:txBody>
                    <a:bodyPr/>
                    <a:lstStyle/>
                    <a:p>
                      <a:pPr fontAlgn="t"/>
                      <a:r>
                        <a:rPr lang="en-GB" sz="1000" dirty="0">
                          <a:solidFill>
                            <a:schemeClr val="tx1"/>
                          </a:solidFill>
                          <a:effectLst/>
                        </a:rPr>
                        <a:t>Tough. Resistant to rust and stains. </a:t>
                      </a:r>
                    </a:p>
                  </a:txBody>
                  <a:tcPr/>
                </a:tc>
                <a:tc>
                  <a:txBody>
                    <a:bodyPr/>
                    <a:lstStyle/>
                    <a:p>
                      <a:pPr fontAlgn="t"/>
                      <a:r>
                        <a:rPr lang="en-GB" sz="1000" dirty="0">
                          <a:solidFill>
                            <a:schemeClr val="tx1"/>
                          </a:solidFill>
                          <a:effectLst/>
                        </a:rPr>
                        <a:t>Cutlery, medical instruments. </a:t>
                      </a:r>
                    </a:p>
                  </a:txBody>
                  <a:tcPr/>
                </a:tc>
                <a:extLst>
                  <a:ext uri="{0D108BD9-81ED-4DB2-BD59-A6C34878D82A}">
                    <a16:rowId xmlns:a16="http://schemas.microsoft.com/office/drawing/2014/main" val="982606471"/>
                  </a:ext>
                </a:extLst>
              </a:tr>
            </a:tbl>
          </a:graphicData>
        </a:graphic>
      </p:graphicFrame>
      <p:graphicFrame>
        <p:nvGraphicFramePr>
          <p:cNvPr id="7" name="Table 6">
            <a:extLst>
              <a:ext uri="{FF2B5EF4-FFF2-40B4-BE49-F238E27FC236}">
                <a16:creationId xmlns:a16="http://schemas.microsoft.com/office/drawing/2014/main" id="{AA449B0F-0C6E-49C1-9A30-75318CCCBCFA}"/>
              </a:ext>
            </a:extLst>
          </p:cNvPr>
          <p:cNvGraphicFramePr>
            <a:graphicFrameLocks noGrp="1"/>
          </p:cNvGraphicFramePr>
          <p:nvPr>
            <p:extLst>
              <p:ext uri="{D42A27DB-BD31-4B8C-83A1-F6EECF244321}">
                <p14:modId xmlns:p14="http://schemas.microsoft.com/office/powerpoint/2010/main" val="696552424"/>
              </p:ext>
            </p:extLst>
          </p:nvPr>
        </p:nvGraphicFramePr>
        <p:xfrm>
          <a:off x="5955631" y="2346157"/>
          <a:ext cx="6049846" cy="1831252"/>
        </p:xfrm>
        <a:graphic>
          <a:graphicData uri="http://schemas.openxmlformats.org/drawingml/2006/table">
            <a:tbl>
              <a:tblPr firstRow="1" bandRow="1">
                <a:tableStyleId>{5940675A-B579-460E-94D1-54222C63F5DA}</a:tableStyleId>
              </a:tblPr>
              <a:tblGrid>
                <a:gridCol w="885105">
                  <a:extLst>
                    <a:ext uri="{9D8B030D-6E8A-4147-A177-3AD203B41FA5}">
                      <a16:colId xmlns:a16="http://schemas.microsoft.com/office/drawing/2014/main" val="1805173591"/>
                    </a:ext>
                  </a:extLst>
                </a:gridCol>
                <a:gridCol w="739209">
                  <a:extLst>
                    <a:ext uri="{9D8B030D-6E8A-4147-A177-3AD203B41FA5}">
                      <a16:colId xmlns:a16="http://schemas.microsoft.com/office/drawing/2014/main" val="3123539661"/>
                    </a:ext>
                  </a:extLst>
                </a:gridCol>
                <a:gridCol w="2266261">
                  <a:extLst>
                    <a:ext uri="{9D8B030D-6E8A-4147-A177-3AD203B41FA5}">
                      <a16:colId xmlns:a16="http://schemas.microsoft.com/office/drawing/2014/main" val="2535258602"/>
                    </a:ext>
                  </a:extLst>
                </a:gridCol>
                <a:gridCol w="2159271">
                  <a:extLst>
                    <a:ext uri="{9D8B030D-6E8A-4147-A177-3AD203B41FA5}">
                      <a16:colId xmlns:a16="http://schemas.microsoft.com/office/drawing/2014/main" val="3687299502"/>
                    </a:ext>
                  </a:extLst>
                </a:gridCol>
              </a:tblGrid>
              <a:tr h="207374">
                <a:tc gridSpan="4">
                  <a:txBody>
                    <a:bodyPr/>
                    <a:lstStyle/>
                    <a:p>
                      <a:pPr marL="457200" marR="0" lvl="1" indent="0" algn="l">
                        <a:lnSpc>
                          <a:spcPct val="100000"/>
                        </a:lnSpc>
                        <a:spcBef>
                          <a:spcPts val="0"/>
                        </a:spcBef>
                        <a:spcAft>
                          <a:spcPts val="0"/>
                        </a:spcAft>
                        <a:buClr>
                          <a:srgbClr val="FFFFFF"/>
                        </a:buClr>
                        <a:buNone/>
                      </a:pPr>
                      <a:r>
                        <a:rPr lang="en-GB" sz="1000" dirty="0">
                          <a:solidFill>
                            <a:schemeClr val="tx1"/>
                          </a:solidFill>
                          <a:effectLst/>
                        </a:rPr>
                        <a:t>Non- Ferrous Metals- </a:t>
                      </a:r>
                      <a:r>
                        <a:rPr lang="en-GB" sz="1000" u="none" strike="noStrike" noProof="0" dirty="0">
                          <a:solidFill>
                            <a:schemeClr val="tx1"/>
                          </a:solidFill>
                          <a:effectLst/>
                        </a:rPr>
                        <a:t>Do not contain iron. Are not magnetic. Usually more resistant to corrosion.</a:t>
                      </a:r>
                      <a:endParaRPr lang="en-GB" sz="1000" dirty="0">
                        <a:solidFill>
                          <a:schemeClr val="tx1"/>
                        </a:solidFill>
                        <a:effectLst/>
                      </a:endParaRP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50594061"/>
                  </a:ext>
                </a:extLst>
              </a:tr>
              <a:tr h="207374">
                <a:tc>
                  <a:txBody>
                    <a:bodyPr/>
                    <a:lstStyle/>
                    <a:p>
                      <a:pPr fontAlgn="t"/>
                      <a:r>
                        <a:rPr lang="en-GB" sz="1000" dirty="0">
                          <a:solidFill>
                            <a:schemeClr val="tx1"/>
                          </a:solidFill>
                          <a:effectLst/>
                        </a:rPr>
                        <a:t>Name </a:t>
                      </a:r>
                    </a:p>
                  </a:txBody>
                  <a:tcPr/>
                </a:tc>
                <a:tc>
                  <a:txBody>
                    <a:bodyPr/>
                    <a:lstStyle/>
                    <a:p>
                      <a:pPr algn="ctr" fontAlgn="t"/>
                      <a:r>
                        <a:rPr lang="en-GB" sz="1000" dirty="0">
                          <a:solidFill>
                            <a:schemeClr val="tx1"/>
                          </a:solidFill>
                          <a:effectLst/>
                        </a:rPr>
                        <a:t>Colour </a:t>
                      </a:r>
                    </a:p>
                  </a:txBody>
                  <a:tcPr/>
                </a:tc>
                <a:tc>
                  <a:txBody>
                    <a:bodyPr/>
                    <a:lstStyle/>
                    <a:p>
                      <a:pPr algn="ctr" fontAlgn="t"/>
                      <a:r>
                        <a:rPr lang="en-GB" sz="1000" dirty="0">
                          <a:solidFill>
                            <a:schemeClr val="tx1"/>
                          </a:solidFill>
                          <a:effectLst/>
                        </a:rPr>
                        <a:t>Properties </a:t>
                      </a:r>
                    </a:p>
                  </a:txBody>
                  <a:tcPr/>
                </a:tc>
                <a:tc>
                  <a:txBody>
                    <a:bodyPr/>
                    <a:lstStyle/>
                    <a:p>
                      <a:pPr algn="ctr" rtl="0" fontAlgn="base"/>
                      <a:r>
                        <a:rPr lang="en-GB" sz="1000" dirty="0">
                          <a:solidFill>
                            <a:schemeClr val="tx1"/>
                          </a:solidFill>
                          <a:effectLst/>
                        </a:rPr>
                        <a:t>Uses </a:t>
                      </a:r>
                      <a:endParaRPr lang="en-US" dirty="0"/>
                    </a:p>
                  </a:txBody>
                  <a:tcPr/>
                </a:tc>
                <a:extLst>
                  <a:ext uri="{0D108BD9-81ED-4DB2-BD59-A6C34878D82A}">
                    <a16:rowId xmlns:a16="http://schemas.microsoft.com/office/drawing/2014/main" val="696675492"/>
                  </a:ext>
                </a:extLst>
              </a:tr>
              <a:tr h="397466">
                <a:tc>
                  <a:txBody>
                    <a:bodyPr/>
                    <a:lstStyle/>
                    <a:p>
                      <a:pPr fontAlgn="t"/>
                      <a:r>
                        <a:rPr lang="en-GB" sz="1000" dirty="0">
                          <a:solidFill>
                            <a:schemeClr val="tx1"/>
                          </a:solidFill>
                          <a:effectLst/>
                        </a:rPr>
                        <a:t>Aluminium </a:t>
                      </a:r>
                    </a:p>
                  </a:txBody>
                  <a:tcPr/>
                </a:tc>
                <a:tc>
                  <a:txBody>
                    <a:bodyPr/>
                    <a:lstStyle/>
                    <a:p>
                      <a:pPr fontAlgn="t"/>
                      <a:r>
                        <a:rPr lang="en-GB" sz="1000" dirty="0">
                          <a:solidFill>
                            <a:schemeClr val="tx1"/>
                          </a:solidFill>
                          <a:effectLst/>
                        </a:rPr>
                        <a:t>Light  </a:t>
                      </a:r>
                    </a:p>
                    <a:p>
                      <a:pPr algn="ctr" rtl="0" fontAlgn="base"/>
                      <a:r>
                        <a:rPr lang="en-GB" sz="1000" dirty="0">
                          <a:solidFill>
                            <a:schemeClr val="tx1"/>
                          </a:solidFill>
                          <a:effectLst/>
                        </a:rPr>
                        <a:t>grey </a:t>
                      </a:r>
                    </a:p>
                  </a:txBody>
                  <a:tcPr/>
                </a:tc>
                <a:tc>
                  <a:txBody>
                    <a:bodyPr/>
                    <a:lstStyle/>
                    <a:p>
                      <a:pPr fontAlgn="t"/>
                      <a:r>
                        <a:rPr lang="en-GB" sz="1000" dirty="0">
                          <a:solidFill>
                            <a:schemeClr val="tx1"/>
                          </a:solidFill>
                          <a:effectLst/>
                        </a:rPr>
                        <a:t>Ductile, soft, malleable. Very light. Good conductor of heat. </a:t>
                      </a:r>
                    </a:p>
                  </a:txBody>
                  <a:tcPr/>
                </a:tc>
                <a:tc>
                  <a:txBody>
                    <a:bodyPr/>
                    <a:lstStyle/>
                    <a:p>
                      <a:pPr fontAlgn="t"/>
                      <a:r>
                        <a:rPr lang="en-GB" sz="1000" dirty="0">
                          <a:solidFill>
                            <a:schemeClr val="tx1"/>
                          </a:solidFill>
                          <a:effectLst/>
                        </a:rPr>
                        <a:t>Window frames, aircraft, kitchen ware, bike frames. </a:t>
                      </a:r>
                    </a:p>
                  </a:txBody>
                  <a:tcPr/>
                </a:tc>
                <a:extLst>
                  <a:ext uri="{0D108BD9-81ED-4DB2-BD59-A6C34878D82A}">
                    <a16:rowId xmlns:a16="http://schemas.microsoft.com/office/drawing/2014/main" val="4119473575"/>
                  </a:ext>
                </a:extLst>
              </a:tr>
              <a:tr h="432028">
                <a:tc>
                  <a:txBody>
                    <a:bodyPr/>
                    <a:lstStyle/>
                    <a:p>
                      <a:pPr fontAlgn="t"/>
                      <a:r>
                        <a:rPr lang="en-GB" sz="1000" dirty="0">
                          <a:solidFill>
                            <a:schemeClr val="tx1"/>
                          </a:solidFill>
                          <a:effectLst/>
                        </a:rPr>
                        <a:t>Copper </a:t>
                      </a:r>
                    </a:p>
                  </a:txBody>
                  <a:tcPr/>
                </a:tc>
                <a:tc>
                  <a:txBody>
                    <a:bodyPr/>
                    <a:lstStyle/>
                    <a:p>
                      <a:pPr fontAlgn="t"/>
                      <a:r>
                        <a:rPr lang="en-GB" sz="1000" dirty="0">
                          <a:solidFill>
                            <a:schemeClr val="tx1"/>
                          </a:solidFill>
                          <a:effectLst/>
                        </a:rPr>
                        <a:t>Reddish brown </a:t>
                      </a:r>
                    </a:p>
                  </a:txBody>
                  <a:tcPr/>
                </a:tc>
                <a:tc>
                  <a:txBody>
                    <a:bodyPr/>
                    <a:lstStyle/>
                    <a:p>
                      <a:pPr fontAlgn="t"/>
                      <a:r>
                        <a:rPr lang="en-GB" sz="1000" dirty="0">
                          <a:solidFill>
                            <a:schemeClr val="tx1"/>
                          </a:solidFill>
                          <a:effectLst/>
                        </a:rPr>
                        <a:t>Ductile, can be beaten into shape, can be polished.  Conducts electricity and heat. </a:t>
                      </a:r>
                      <a:endParaRPr lang="en-US" dirty="0"/>
                    </a:p>
                  </a:txBody>
                  <a:tcPr/>
                </a:tc>
                <a:tc>
                  <a:txBody>
                    <a:bodyPr/>
                    <a:lstStyle/>
                    <a:p>
                      <a:pPr algn="ctr" rtl="0" fontAlgn="base"/>
                      <a:r>
                        <a:rPr lang="en-GB" sz="1000" dirty="0">
                          <a:solidFill>
                            <a:schemeClr val="tx1"/>
                          </a:solidFill>
                          <a:effectLst/>
                        </a:rPr>
                        <a:t>Electrical wiring, tubing, kettles, bowls, pipes. </a:t>
                      </a:r>
                      <a:endParaRPr lang="en-US" dirty="0"/>
                    </a:p>
                  </a:txBody>
                  <a:tcPr/>
                </a:tc>
                <a:extLst>
                  <a:ext uri="{0D108BD9-81ED-4DB2-BD59-A6C34878D82A}">
                    <a16:rowId xmlns:a16="http://schemas.microsoft.com/office/drawing/2014/main" val="1176692600"/>
                  </a:ext>
                </a:extLst>
              </a:tr>
              <a:tr h="397466">
                <a:tc>
                  <a:txBody>
                    <a:bodyPr/>
                    <a:lstStyle/>
                    <a:p>
                      <a:pPr fontAlgn="t"/>
                      <a:r>
                        <a:rPr lang="en-GB" sz="1000" dirty="0">
                          <a:solidFill>
                            <a:schemeClr val="tx1"/>
                          </a:solidFill>
                          <a:effectLst/>
                        </a:rPr>
                        <a:t>Lead </a:t>
                      </a:r>
                    </a:p>
                  </a:txBody>
                  <a:tcPr/>
                </a:tc>
                <a:tc>
                  <a:txBody>
                    <a:bodyPr/>
                    <a:lstStyle/>
                    <a:p>
                      <a:pPr fontAlgn="t"/>
                      <a:r>
                        <a:rPr lang="en-GB" sz="1000" dirty="0">
                          <a:solidFill>
                            <a:schemeClr val="tx1"/>
                          </a:solidFill>
                          <a:effectLst/>
                        </a:rPr>
                        <a:t>Bluish grey </a:t>
                      </a:r>
                    </a:p>
                  </a:txBody>
                  <a:tcPr/>
                </a:tc>
                <a:tc>
                  <a:txBody>
                    <a:bodyPr/>
                    <a:lstStyle/>
                    <a:p>
                      <a:pPr fontAlgn="t"/>
                      <a:r>
                        <a:rPr lang="en-GB" sz="1000" dirty="0">
                          <a:solidFill>
                            <a:schemeClr val="tx1"/>
                          </a:solidFill>
                          <a:effectLst/>
                        </a:rPr>
                        <a:t>Soft, heavy, ductile. Good conductor of electricity </a:t>
                      </a:r>
                    </a:p>
                  </a:txBody>
                  <a:tcPr/>
                </a:tc>
                <a:tc>
                  <a:txBody>
                    <a:bodyPr/>
                    <a:lstStyle/>
                    <a:p>
                      <a:pPr fontAlgn="t"/>
                      <a:r>
                        <a:rPr lang="en-GB" sz="1000" dirty="0">
                          <a:solidFill>
                            <a:schemeClr val="tx1"/>
                          </a:solidFill>
                          <a:effectLst/>
                        </a:rPr>
                        <a:t>Batteries, roofing materials. </a:t>
                      </a:r>
                    </a:p>
                  </a:txBody>
                  <a:tcPr/>
                </a:tc>
                <a:extLst>
                  <a:ext uri="{0D108BD9-81ED-4DB2-BD59-A6C34878D82A}">
                    <a16:rowId xmlns:a16="http://schemas.microsoft.com/office/drawing/2014/main" val="380994801"/>
                  </a:ext>
                </a:extLst>
              </a:tr>
            </a:tbl>
          </a:graphicData>
        </a:graphic>
      </p:graphicFrame>
      <p:graphicFrame>
        <p:nvGraphicFramePr>
          <p:cNvPr id="9" name="Table 8">
            <a:extLst>
              <a:ext uri="{FF2B5EF4-FFF2-40B4-BE49-F238E27FC236}">
                <a16:creationId xmlns:a16="http://schemas.microsoft.com/office/drawing/2014/main" id="{F9828C5C-3C78-9635-37C3-FC7F41E857D7}"/>
              </a:ext>
            </a:extLst>
          </p:cNvPr>
          <p:cNvGraphicFramePr>
            <a:graphicFrameLocks noGrp="1"/>
          </p:cNvGraphicFramePr>
          <p:nvPr>
            <p:extLst>
              <p:ext uri="{D42A27DB-BD31-4B8C-83A1-F6EECF244321}">
                <p14:modId xmlns:p14="http://schemas.microsoft.com/office/powerpoint/2010/main" val="3448591147"/>
              </p:ext>
            </p:extLst>
          </p:nvPr>
        </p:nvGraphicFramePr>
        <p:xfrm>
          <a:off x="5955631" y="4421605"/>
          <a:ext cx="6125020" cy="2392680"/>
        </p:xfrm>
        <a:graphic>
          <a:graphicData uri="http://schemas.openxmlformats.org/drawingml/2006/table">
            <a:tbl>
              <a:tblPr firstRow="1" bandRow="1">
                <a:tableStyleId>{5940675A-B579-460E-94D1-54222C63F5DA}</a:tableStyleId>
              </a:tblPr>
              <a:tblGrid>
                <a:gridCol w="620380">
                  <a:extLst>
                    <a:ext uri="{9D8B030D-6E8A-4147-A177-3AD203B41FA5}">
                      <a16:colId xmlns:a16="http://schemas.microsoft.com/office/drawing/2014/main" val="2029899655"/>
                    </a:ext>
                  </a:extLst>
                </a:gridCol>
                <a:gridCol w="1398315">
                  <a:extLst>
                    <a:ext uri="{9D8B030D-6E8A-4147-A177-3AD203B41FA5}">
                      <a16:colId xmlns:a16="http://schemas.microsoft.com/office/drawing/2014/main" val="2505919311"/>
                    </a:ext>
                  </a:extLst>
                </a:gridCol>
                <a:gridCol w="1900530">
                  <a:extLst>
                    <a:ext uri="{9D8B030D-6E8A-4147-A177-3AD203B41FA5}">
                      <a16:colId xmlns:a16="http://schemas.microsoft.com/office/drawing/2014/main" val="2724383010"/>
                    </a:ext>
                  </a:extLst>
                </a:gridCol>
                <a:gridCol w="2205795">
                  <a:extLst>
                    <a:ext uri="{9D8B030D-6E8A-4147-A177-3AD203B41FA5}">
                      <a16:colId xmlns:a16="http://schemas.microsoft.com/office/drawing/2014/main" val="2709006991"/>
                    </a:ext>
                  </a:extLst>
                </a:gridCol>
              </a:tblGrid>
              <a:tr h="262519">
                <a:tc gridSpan="4">
                  <a:txBody>
                    <a:bodyPr/>
                    <a:lstStyle/>
                    <a:p>
                      <a:pPr marL="457200" marR="0" lvl="1" indent="0" algn="l">
                        <a:lnSpc>
                          <a:spcPct val="100000"/>
                        </a:lnSpc>
                        <a:spcBef>
                          <a:spcPts val="0"/>
                        </a:spcBef>
                        <a:spcAft>
                          <a:spcPts val="0"/>
                        </a:spcAft>
                        <a:buClr>
                          <a:srgbClr val="FFFFFF"/>
                        </a:buClr>
                        <a:buNone/>
                      </a:pPr>
                      <a:r>
                        <a:rPr lang="en-GB" sz="1000" dirty="0">
                          <a:solidFill>
                            <a:schemeClr val="tx1"/>
                          </a:solidFill>
                          <a:effectLst/>
                        </a:rPr>
                        <a:t>Non- Ferrous Alloys - </a:t>
                      </a:r>
                      <a:r>
                        <a:rPr lang="en-GB" sz="1000" u="none" strike="noStrike" noProof="0" dirty="0">
                          <a:solidFill>
                            <a:schemeClr val="tx1"/>
                          </a:solidFill>
                          <a:effectLst/>
                        </a:rPr>
                        <a:t>Mixtures either of different metals or of a metal and small quantities of other substances. Require a protective finish.</a:t>
                      </a:r>
                      <a:endParaRPr lang="en-GB" sz="1000" dirty="0">
                        <a:solidFill>
                          <a:schemeClr val="tx1"/>
                        </a:solidFill>
                        <a:effectLst/>
                      </a:endParaRP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704374307"/>
                  </a:ext>
                </a:extLst>
              </a:tr>
              <a:tr h="194772">
                <a:tc>
                  <a:txBody>
                    <a:bodyPr/>
                    <a:lstStyle/>
                    <a:p>
                      <a:pPr lvl="0">
                        <a:buNone/>
                      </a:pPr>
                      <a:r>
                        <a:rPr lang="en-GB" sz="1000" b="0" i="0" u="none" strike="noStrike" noProof="0" dirty="0">
                          <a:solidFill>
                            <a:schemeClr val="tx1"/>
                          </a:solidFill>
                          <a:effectLst/>
                          <a:latin typeface="Calibri"/>
                        </a:rPr>
                        <a:t>Name </a:t>
                      </a:r>
                      <a:endParaRPr lang="en-US" sz="1000" b="0" i="0" u="none" strike="noStrike" noProof="0" dirty="0">
                        <a:latin typeface="Calibri"/>
                      </a:endParaRPr>
                    </a:p>
                  </a:txBody>
                  <a:tcPr/>
                </a:tc>
                <a:tc>
                  <a:txBody>
                    <a:bodyPr/>
                    <a:lstStyle/>
                    <a:p>
                      <a:pPr lvl="0" algn="ctr">
                        <a:buNone/>
                      </a:pPr>
                      <a:r>
                        <a:rPr lang="en-GB" sz="1000" b="0" i="0" u="none" strike="noStrike" noProof="0" dirty="0">
                          <a:solidFill>
                            <a:schemeClr val="tx1"/>
                          </a:solidFill>
                          <a:effectLst/>
                          <a:latin typeface="Calibri"/>
                        </a:rPr>
                        <a:t>Composition </a:t>
                      </a:r>
                      <a:r>
                        <a:rPr lang="en-GB" sz="1100" dirty="0">
                          <a:solidFill>
                            <a:schemeClr val="tx1"/>
                          </a:solidFill>
                          <a:effectLst/>
                        </a:rPr>
                        <a:t> </a:t>
                      </a:r>
                      <a:endParaRPr lang="en-US" dirty="0"/>
                    </a:p>
                  </a:txBody>
                  <a:tcPr/>
                </a:tc>
                <a:tc>
                  <a:txBody>
                    <a:bodyPr/>
                    <a:lstStyle/>
                    <a:p>
                      <a:pPr lvl="0" algn="ctr">
                        <a:buNone/>
                      </a:pPr>
                      <a:r>
                        <a:rPr lang="en-GB" sz="1000" b="0" i="0" u="none" strike="noStrike" noProof="0" dirty="0">
                          <a:solidFill>
                            <a:schemeClr val="tx1"/>
                          </a:solidFill>
                          <a:effectLst/>
                          <a:latin typeface="Calibri"/>
                        </a:rPr>
                        <a:t>Properties </a:t>
                      </a:r>
                      <a:endParaRPr lang="en-US" sz="1000" b="0" i="0" u="none" strike="noStrike" noProof="0" dirty="0">
                        <a:latin typeface="Calibri"/>
                      </a:endParaRPr>
                    </a:p>
                  </a:txBody>
                  <a:tcPr/>
                </a:tc>
                <a:tc>
                  <a:txBody>
                    <a:bodyPr/>
                    <a:lstStyle/>
                    <a:p>
                      <a:pPr lvl="0" algn="ctr">
                        <a:buNone/>
                      </a:pPr>
                      <a:r>
                        <a:rPr lang="en-GB" sz="1000" b="0" i="0" u="none" strike="noStrike" noProof="0" dirty="0">
                          <a:solidFill>
                            <a:schemeClr val="tx1"/>
                          </a:solidFill>
                          <a:effectLst/>
                          <a:latin typeface="Calibri"/>
                        </a:rPr>
                        <a:t>Uses </a:t>
                      </a:r>
                      <a:endParaRPr lang="en-US" sz="1000" b="0" i="0" u="none" strike="noStrike" noProof="0" dirty="0">
                        <a:latin typeface="Calibri"/>
                      </a:endParaRPr>
                    </a:p>
                  </a:txBody>
                  <a:tcPr/>
                </a:tc>
                <a:extLst>
                  <a:ext uri="{0D108BD9-81ED-4DB2-BD59-A6C34878D82A}">
                    <a16:rowId xmlns:a16="http://schemas.microsoft.com/office/drawing/2014/main" val="3747132692"/>
                  </a:ext>
                </a:extLst>
              </a:tr>
              <a:tr h="262519">
                <a:tc>
                  <a:txBody>
                    <a:bodyPr/>
                    <a:lstStyle/>
                    <a:p>
                      <a:pPr fontAlgn="t"/>
                      <a:r>
                        <a:rPr lang="en-GB" sz="1000" dirty="0">
                          <a:solidFill>
                            <a:schemeClr val="tx1"/>
                          </a:solidFill>
                          <a:effectLst/>
                        </a:rPr>
                        <a:t>Bronze  </a:t>
                      </a:r>
                    </a:p>
                  </a:txBody>
                  <a:tcPr/>
                </a:tc>
                <a:tc>
                  <a:txBody>
                    <a:bodyPr/>
                    <a:lstStyle/>
                    <a:p>
                      <a:pPr fontAlgn="t"/>
                      <a:r>
                        <a:rPr lang="en-GB" sz="1000" dirty="0">
                          <a:solidFill>
                            <a:schemeClr val="tx1"/>
                          </a:solidFill>
                          <a:effectLst/>
                        </a:rPr>
                        <a:t>88 % copper and  12% tin. </a:t>
                      </a:r>
                    </a:p>
                  </a:txBody>
                  <a:tcPr/>
                </a:tc>
                <a:tc>
                  <a:txBody>
                    <a:bodyPr/>
                    <a:lstStyle/>
                    <a:p>
                      <a:pPr fontAlgn="t"/>
                      <a:r>
                        <a:rPr lang="en-GB" sz="1000" dirty="0">
                          <a:solidFill>
                            <a:schemeClr val="tx1"/>
                          </a:solidFill>
                          <a:effectLst/>
                        </a:rPr>
                        <a:t>Brittle, highly ductile, casts well. Corrosion-resistant </a:t>
                      </a:r>
                    </a:p>
                  </a:txBody>
                  <a:tcPr/>
                </a:tc>
                <a:tc>
                  <a:txBody>
                    <a:bodyPr/>
                    <a:lstStyle/>
                    <a:p>
                      <a:pPr fontAlgn="t"/>
                      <a:r>
                        <a:rPr lang="en-GB" sz="1000" dirty="0">
                          <a:solidFill>
                            <a:schemeClr val="tx1"/>
                          </a:solidFill>
                          <a:effectLst/>
                        </a:rPr>
                        <a:t>Sculpture, musical instruments, medals, and industrial application. </a:t>
                      </a:r>
                    </a:p>
                  </a:txBody>
                  <a:tcPr/>
                </a:tc>
                <a:extLst>
                  <a:ext uri="{0D108BD9-81ED-4DB2-BD59-A6C34878D82A}">
                    <a16:rowId xmlns:a16="http://schemas.microsoft.com/office/drawing/2014/main" val="1147915958"/>
                  </a:ext>
                </a:extLst>
              </a:tr>
              <a:tr h="262519">
                <a:tc>
                  <a:txBody>
                    <a:bodyPr/>
                    <a:lstStyle/>
                    <a:p>
                      <a:pPr fontAlgn="t"/>
                      <a:r>
                        <a:rPr lang="en-GB" sz="1000" dirty="0">
                          <a:solidFill>
                            <a:schemeClr val="tx1"/>
                          </a:solidFill>
                          <a:effectLst/>
                        </a:rPr>
                        <a:t>Brass </a:t>
                      </a:r>
                    </a:p>
                  </a:txBody>
                  <a:tcPr/>
                </a:tc>
                <a:tc>
                  <a:txBody>
                    <a:bodyPr/>
                    <a:lstStyle/>
                    <a:p>
                      <a:pPr fontAlgn="t"/>
                      <a:r>
                        <a:rPr lang="en-GB" sz="1000" dirty="0">
                          <a:solidFill>
                            <a:schemeClr val="tx1"/>
                          </a:solidFill>
                          <a:effectLst/>
                        </a:rPr>
                        <a:t>65% copper and 35% zinc </a:t>
                      </a:r>
                    </a:p>
                  </a:txBody>
                  <a:tcPr/>
                </a:tc>
                <a:tc>
                  <a:txBody>
                    <a:bodyPr/>
                    <a:lstStyle/>
                    <a:p>
                      <a:pPr fontAlgn="t"/>
                      <a:r>
                        <a:rPr lang="en-GB" sz="1000" dirty="0">
                          <a:solidFill>
                            <a:schemeClr val="tx1"/>
                          </a:solidFill>
                          <a:effectLst/>
                        </a:rPr>
                        <a:t>Hard, ductile, casts well, conduces heat. </a:t>
                      </a:r>
                    </a:p>
                  </a:txBody>
                  <a:tcPr/>
                </a:tc>
                <a:tc>
                  <a:txBody>
                    <a:bodyPr/>
                    <a:lstStyle/>
                    <a:p>
                      <a:pPr fontAlgn="t"/>
                      <a:r>
                        <a:rPr lang="en-GB" sz="1000" dirty="0">
                          <a:solidFill>
                            <a:schemeClr val="tx1"/>
                          </a:solidFill>
                          <a:effectLst/>
                        </a:rPr>
                        <a:t>Parts for electrical fittings, ornaments. </a:t>
                      </a:r>
                    </a:p>
                  </a:txBody>
                  <a:tcPr/>
                </a:tc>
                <a:extLst>
                  <a:ext uri="{0D108BD9-81ED-4DB2-BD59-A6C34878D82A}">
                    <a16:rowId xmlns:a16="http://schemas.microsoft.com/office/drawing/2014/main" val="889022236"/>
                  </a:ext>
                </a:extLst>
              </a:tr>
              <a:tr h="262519">
                <a:tc>
                  <a:txBody>
                    <a:bodyPr/>
                    <a:lstStyle/>
                    <a:p>
                      <a:pPr fontAlgn="t"/>
                      <a:r>
                        <a:rPr lang="en-GB" sz="1000" dirty="0">
                          <a:solidFill>
                            <a:schemeClr val="tx1"/>
                          </a:solidFill>
                          <a:effectLst/>
                        </a:rPr>
                        <a:t>Silver solder </a:t>
                      </a:r>
                    </a:p>
                  </a:txBody>
                  <a:tcPr/>
                </a:tc>
                <a:tc>
                  <a:txBody>
                    <a:bodyPr/>
                    <a:lstStyle/>
                    <a:p>
                      <a:pPr fontAlgn="t"/>
                      <a:r>
                        <a:rPr lang="en-GB" sz="1000" dirty="0">
                          <a:solidFill>
                            <a:schemeClr val="tx1"/>
                          </a:solidFill>
                          <a:effectLst/>
                        </a:rPr>
                        <a:t>Mainly silver but alloyed with copper. </a:t>
                      </a:r>
                    </a:p>
                  </a:txBody>
                  <a:tcPr/>
                </a:tc>
                <a:tc>
                  <a:txBody>
                    <a:bodyPr/>
                    <a:lstStyle/>
                    <a:p>
                      <a:pPr fontAlgn="t"/>
                      <a:r>
                        <a:rPr lang="en-GB" sz="1000" dirty="0">
                          <a:solidFill>
                            <a:schemeClr val="tx1"/>
                          </a:solidFill>
                          <a:effectLst/>
                        </a:rPr>
                        <a:t>Ductile, malleable, solders, resists corrosion. </a:t>
                      </a:r>
                    </a:p>
                  </a:txBody>
                  <a:tcPr/>
                </a:tc>
                <a:tc>
                  <a:txBody>
                    <a:bodyPr/>
                    <a:lstStyle/>
                    <a:p>
                      <a:pPr fontAlgn="t"/>
                      <a:r>
                        <a:rPr lang="en-GB" sz="1000" dirty="0">
                          <a:solidFill>
                            <a:schemeClr val="tx1"/>
                          </a:solidFill>
                          <a:effectLst/>
                        </a:rPr>
                        <a:t>Jewellery, solder, ornaments. </a:t>
                      </a:r>
                    </a:p>
                  </a:txBody>
                  <a:tcPr/>
                </a:tc>
                <a:extLst>
                  <a:ext uri="{0D108BD9-81ED-4DB2-BD59-A6C34878D82A}">
                    <a16:rowId xmlns:a16="http://schemas.microsoft.com/office/drawing/2014/main" val="1011264116"/>
                  </a:ext>
                </a:extLst>
              </a:tr>
              <a:tr h="364139">
                <a:tc>
                  <a:txBody>
                    <a:bodyPr/>
                    <a:lstStyle/>
                    <a:p>
                      <a:pPr fontAlgn="t"/>
                      <a:endParaRPr lang="en-GB" sz="1000" dirty="0">
                        <a:solidFill>
                          <a:schemeClr val="tx1"/>
                        </a:solidFill>
                        <a:effectLst/>
                      </a:endParaRPr>
                    </a:p>
                    <a:p>
                      <a:pPr algn="ctr" rtl="0" fontAlgn="base"/>
                      <a:r>
                        <a:rPr lang="en-GB" sz="1000" dirty="0">
                          <a:solidFill>
                            <a:schemeClr val="tx1"/>
                          </a:solidFill>
                          <a:effectLst/>
                        </a:rPr>
                        <a:t>Solder </a:t>
                      </a:r>
                    </a:p>
                  </a:txBody>
                  <a:tcPr/>
                </a:tc>
                <a:tc>
                  <a:txBody>
                    <a:bodyPr/>
                    <a:lstStyle/>
                    <a:p>
                      <a:pPr fontAlgn="t"/>
                      <a:r>
                        <a:rPr lang="en-GB" sz="1000" dirty="0">
                          <a:solidFill>
                            <a:schemeClr val="tx1"/>
                          </a:solidFill>
                          <a:effectLst/>
                        </a:rPr>
                        <a:t>60% tin, 39% lead, and 1% other alloys. </a:t>
                      </a:r>
                    </a:p>
                  </a:txBody>
                  <a:tcPr/>
                </a:tc>
                <a:tc>
                  <a:txBody>
                    <a:bodyPr/>
                    <a:lstStyle/>
                    <a:p>
                      <a:pPr fontAlgn="t"/>
                      <a:r>
                        <a:rPr lang="en-GB" sz="1000" dirty="0">
                          <a:solidFill>
                            <a:schemeClr val="tx1"/>
                          </a:solidFill>
                          <a:effectLst/>
                        </a:rPr>
                        <a:t>Melting range in 270–350°C, good electrical conductivity, good mechanical properties. </a:t>
                      </a:r>
                    </a:p>
                  </a:txBody>
                  <a:tcPr/>
                </a:tc>
                <a:tc>
                  <a:txBody>
                    <a:bodyPr/>
                    <a:lstStyle/>
                    <a:p>
                      <a:pPr fontAlgn="t"/>
                      <a:r>
                        <a:rPr lang="en-GB" sz="1000" dirty="0">
                          <a:solidFill>
                            <a:schemeClr val="tx1"/>
                          </a:solidFill>
                          <a:effectLst/>
                        </a:rPr>
                        <a:t>Used for soldering. Especially useful in electronics and plumbing. </a:t>
                      </a:r>
                    </a:p>
                  </a:txBody>
                  <a:tcPr/>
                </a:tc>
                <a:extLst>
                  <a:ext uri="{0D108BD9-81ED-4DB2-BD59-A6C34878D82A}">
                    <a16:rowId xmlns:a16="http://schemas.microsoft.com/office/drawing/2014/main" val="287413805"/>
                  </a:ext>
                </a:extLst>
              </a:tr>
            </a:tbl>
          </a:graphicData>
        </a:graphic>
      </p:graphicFrame>
      <p:graphicFrame>
        <p:nvGraphicFramePr>
          <p:cNvPr id="11" name="Table 10">
            <a:extLst>
              <a:ext uri="{FF2B5EF4-FFF2-40B4-BE49-F238E27FC236}">
                <a16:creationId xmlns:a16="http://schemas.microsoft.com/office/drawing/2014/main" id="{8BC2AEB3-9B05-FB17-3AA6-1EBE48F743B1}"/>
              </a:ext>
            </a:extLst>
          </p:cNvPr>
          <p:cNvGraphicFramePr>
            <a:graphicFrameLocks noGrp="1"/>
          </p:cNvGraphicFramePr>
          <p:nvPr>
            <p:extLst>
              <p:ext uri="{D42A27DB-BD31-4B8C-83A1-F6EECF244321}">
                <p14:modId xmlns:p14="http://schemas.microsoft.com/office/powerpoint/2010/main" val="3351910367"/>
              </p:ext>
            </p:extLst>
          </p:nvPr>
        </p:nvGraphicFramePr>
        <p:xfrm>
          <a:off x="38704" y="5161824"/>
          <a:ext cx="5788332" cy="1554480"/>
        </p:xfrm>
        <a:graphic>
          <a:graphicData uri="http://schemas.openxmlformats.org/drawingml/2006/table">
            <a:tbl>
              <a:tblPr firstRow="1" bandRow="1">
                <a:tableStyleId>{5940675A-B579-460E-94D1-54222C63F5DA}</a:tableStyleId>
              </a:tblPr>
              <a:tblGrid>
                <a:gridCol w="1322027">
                  <a:extLst>
                    <a:ext uri="{9D8B030D-6E8A-4147-A177-3AD203B41FA5}">
                      <a16:colId xmlns:a16="http://schemas.microsoft.com/office/drawing/2014/main" val="506075702"/>
                    </a:ext>
                  </a:extLst>
                </a:gridCol>
                <a:gridCol w="2742269">
                  <a:extLst>
                    <a:ext uri="{9D8B030D-6E8A-4147-A177-3AD203B41FA5}">
                      <a16:colId xmlns:a16="http://schemas.microsoft.com/office/drawing/2014/main" val="1998436419"/>
                    </a:ext>
                  </a:extLst>
                </a:gridCol>
                <a:gridCol w="1724036">
                  <a:extLst>
                    <a:ext uri="{9D8B030D-6E8A-4147-A177-3AD203B41FA5}">
                      <a16:colId xmlns:a16="http://schemas.microsoft.com/office/drawing/2014/main" val="2866637073"/>
                    </a:ext>
                  </a:extLst>
                </a:gridCol>
              </a:tblGrid>
              <a:tr h="193072">
                <a:tc gridSpan="3">
                  <a:txBody>
                    <a:bodyPr/>
                    <a:lstStyle/>
                    <a:p>
                      <a:pPr lvl="0" algn="ctr">
                        <a:lnSpc>
                          <a:spcPct val="100000"/>
                        </a:lnSpc>
                        <a:spcBef>
                          <a:spcPts val="0"/>
                        </a:spcBef>
                        <a:spcAft>
                          <a:spcPts val="0"/>
                        </a:spcAft>
                        <a:buNone/>
                      </a:pPr>
                      <a:r>
                        <a:rPr lang="en-GB" sz="800" dirty="0">
                          <a:effectLst/>
                          <a:latin typeface="Calibri"/>
                        </a:rPr>
                        <a:t>Manufactured Boards- </a:t>
                      </a:r>
                      <a:r>
                        <a:rPr lang="en-GB" sz="800" u="none" strike="noStrike" noProof="0" dirty="0">
                          <a:effectLst/>
                          <a:latin typeface="Calibri"/>
                        </a:rPr>
                        <a:t>Manufacture boards are timber sheets produced by gluing wood layers or wood fibres together.  Manufactured boards are often made use of waste wood materials. They are not expensive so are often used instead of real woods</a:t>
                      </a:r>
                      <a:endParaRPr lang="en-GB" sz="800" dirty="0">
                        <a:latin typeface="Calibri"/>
                      </a:endParaRPr>
                    </a:p>
                  </a:txBody>
                  <a:tcPr/>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222697149"/>
                  </a:ext>
                </a:extLst>
              </a:tr>
              <a:tr h="193072">
                <a:tc>
                  <a:txBody>
                    <a:bodyPr/>
                    <a:lstStyle/>
                    <a:p>
                      <a:pPr algn="ctr" rtl="0" fontAlgn="base"/>
                      <a:r>
                        <a:rPr lang="en-GB" sz="800" dirty="0">
                          <a:effectLst/>
                          <a:latin typeface="Calibri"/>
                        </a:rPr>
                        <a:t>Names​</a:t>
                      </a:r>
                      <a:endParaRPr lang="en-GB" sz="800" dirty="0">
                        <a:solidFill>
                          <a:srgbClr val="FFFFFF"/>
                        </a:solidFill>
                        <a:effectLst/>
                        <a:latin typeface="Calibri"/>
                      </a:endParaRPr>
                    </a:p>
                  </a:txBody>
                  <a:tcPr/>
                </a:tc>
                <a:tc>
                  <a:txBody>
                    <a:bodyPr/>
                    <a:lstStyle/>
                    <a:p>
                      <a:pPr algn="ctr" rtl="0" fontAlgn="base"/>
                      <a:r>
                        <a:rPr lang="en-GB" sz="800" dirty="0">
                          <a:effectLst/>
                          <a:latin typeface="Calibri"/>
                        </a:rPr>
                        <a:t>Properties​</a:t>
                      </a:r>
                      <a:endParaRPr lang="en-GB" sz="800" dirty="0">
                        <a:solidFill>
                          <a:srgbClr val="FFFFFF"/>
                        </a:solidFill>
                        <a:effectLst/>
                        <a:latin typeface="Calibri"/>
                      </a:endParaRPr>
                    </a:p>
                  </a:txBody>
                  <a:tcPr/>
                </a:tc>
                <a:tc>
                  <a:txBody>
                    <a:bodyPr/>
                    <a:lstStyle/>
                    <a:p>
                      <a:pPr algn="ctr" rtl="0" fontAlgn="base"/>
                      <a:r>
                        <a:rPr lang="en-US" sz="800" dirty="0">
                          <a:effectLst/>
                          <a:latin typeface="Calibri"/>
                        </a:rPr>
                        <a:t>Uses​</a:t>
                      </a:r>
                      <a:endParaRPr lang="en-US" sz="800" dirty="0">
                        <a:solidFill>
                          <a:srgbClr val="FFFFFF"/>
                        </a:solidFill>
                        <a:effectLst/>
                        <a:latin typeface="Calibri"/>
                      </a:endParaRPr>
                    </a:p>
                  </a:txBody>
                  <a:tcPr/>
                </a:tc>
                <a:extLst>
                  <a:ext uri="{0D108BD9-81ED-4DB2-BD59-A6C34878D82A}">
                    <a16:rowId xmlns:a16="http://schemas.microsoft.com/office/drawing/2014/main" val="3982751869"/>
                  </a:ext>
                </a:extLst>
              </a:tr>
              <a:tr h="133502">
                <a:tc>
                  <a:txBody>
                    <a:bodyPr/>
                    <a:lstStyle/>
                    <a:p>
                      <a:pPr rtl="0" fontAlgn="base"/>
                      <a:r>
                        <a:rPr lang="en-GB" sz="800" dirty="0">
                          <a:effectLst/>
                          <a:latin typeface="Calibri"/>
                        </a:rPr>
                        <a:t>Chipboard​</a:t>
                      </a:r>
                    </a:p>
                  </a:txBody>
                  <a:tcPr/>
                </a:tc>
                <a:tc>
                  <a:txBody>
                    <a:bodyPr/>
                    <a:lstStyle/>
                    <a:p>
                      <a:pPr rtl="0" fontAlgn="base"/>
                      <a:r>
                        <a:rPr lang="en-GB" sz="800" dirty="0">
                          <a:effectLst/>
                          <a:latin typeface="Calibri"/>
                        </a:rPr>
                        <a:t>Made from compressed wood chips. Strength varies with density. Absorbent to water. Strong and easy to work with.​</a:t>
                      </a:r>
                    </a:p>
                  </a:txBody>
                  <a:tcPr/>
                </a:tc>
                <a:tc>
                  <a:txBody>
                    <a:bodyPr/>
                    <a:lstStyle/>
                    <a:p>
                      <a:pPr rtl="0" fontAlgn="base"/>
                      <a:r>
                        <a:rPr lang="en-GB" sz="800" dirty="0">
                          <a:effectLst/>
                          <a:latin typeface="Calibri"/>
                        </a:rPr>
                        <a:t>Floorboards, veneered worktops, and self-assembly furniture​</a:t>
                      </a:r>
                    </a:p>
                  </a:txBody>
                  <a:tcPr/>
                </a:tc>
                <a:extLst>
                  <a:ext uri="{0D108BD9-81ED-4DB2-BD59-A6C34878D82A}">
                    <a16:rowId xmlns:a16="http://schemas.microsoft.com/office/drawing/2014/main" val="2373301893"/>
                  </a:ext>
                </a:extLst>
              </a:tr>
              <a:tr h="133502">
                <a:tc>
                  <a:txBody>
                    <a:bodyPr/>
                    <a:lstStyle/>
                    <a:p>
                      <a:pPr rtl="0" fontAlgn="base"/>
                      <a:r>
                        <a:rPr lang="en-GB" sz="800" dirty="0">
                          <a:effectLst/>
                          <a:latin typeface="Calibri"/>
                        </a:rPr>
                        <a:t>Medium-density fibreboard (MDF)​</a:t>
                      </a:r>
                    </a:p>
                  </a:txBody>
                  <a:tcPr/>
                </a:tc>
                <a:tc>
                  <a:txBody>
                    <a:bodyPr/>
                    <a:lstStyle/>
                    <a:p>
                      <a:pPr rtl="0" fontAlgn="base"/>
                      <a:r>
                        <a:rPr lang="en-GB" sz="800" dirty="0">
                          <a:effectLst/>
                          <a:latin typeface="Calibri"/>
                        </a:rPr>
                        <a:t>Higher density than chipboard. Strong and cheap.​</a:t>
                      </a:r>
                    </a:p>
                  </a:txBody>
                  <a:tcPr/>
                </a:tc>
                <a:tc>
                  <a:txBody>
                    <a:bodyPr/>
                    <a:lstStyle/>
                    <a:p>
                      <a:pPr rtl="0" fontAlgn="base"/>
                      <a:r>
                        <a:rPr lang="en-GB" sz="800" dirty="0">
                          <a:effectLst/>
                          <a:latin typeface="Calibri"/>
                        </a:rPr>
                        <a:t>Flat-pack furniture and kitchen furniture.​</a:t>
                      </a:r>
                    </a:p>
                  </a:txBody>
                  <a:tcPr/>
                </a:tc>
                <a:extLst>
                  <a:ext uri="{0D108BD9-81ED-4DB2-BD59-A6C34878D82A}">
                    <a16:rowId xmlns:a16="http://schemas.microsoft.com/office/drawing/2014/main" val="3738576645"/>
                  </a:ext>
                </a:extLst>
              </a:tr>
              <a:tr h="133502">
                <a:tc>
                  <a:txBody>
                    <a:bodyPr/>
                    <a:lstStyle/>
                    <a:p>
                      <a:pPr rtl="0" fontAlgn="auto"/>
                      <a:r>
                        <a:rPr lang="en-GB" sz="800" dirty="0">
                          <a:effectLst/>
                          <a:latin typeface="Calibri"/>
                        </a:rPr>
                        <a:t>​</a:t>
                      </a:r>
                    </a:p>
                    <a:p>
                      <a:pPr rtl="0" fontAlgn="base"/>
                      <a:r>
                        <a:rPr lang="en-GB" sz="800" dirty="0">
                          <a:effectLst/>
                          <a:latin typeface="Calibri"/>
                        </a:rPr>
                        <a:t>Plywood​</a:t>
                      </a:r>
                    </a:p>
                  </a:txBody>
                  <a:tcPr/>
                </a:tc>
                <a:tc>
                  <a:txBody>
                    <a:bodyPr/>
                    <a:lstStyle/>
                    <a:p>
                      <a:pPr rtl="0" fontAlgn="base"/>
                      <a:r>
                        <a:rPr lang="en-GB" sz="800" dirty="0">
                          <a:effectLst/>
                          <a:latin typeface="Calibri"/>
                        </a:rPr>
                        <a:t>Layers of wood bonded together with grains at right angles. Very strong and durable. Can be turned into curved shapes.​</a:t>
                      </a:r>
                    </a:p>
                  </a:txBody>
                  <a:tcPr/>
                </a:tc>
                <a:tc>
                  <a:txBody>
                    <a:bodyPr/>
                    <a:lstStyle/>
                    <a:p>
                      <a:pPr rtl="0" fontAlgn="base"/>
                      <a:r>
                        <a:rPr lang="en-GB" sz="800" dirty="0">
                          <a:effectLst/>
                          <a:latin typeface="Calibri"/>
                        </a:rPr>
                        <a:t>Flooring and furniture.​</a:t>
                      </a:r>
                    </a:p>
                    <a:p>
                      <a:pPr rtl="0" fontAlgn="base"/>
                      <a:r>
                        <a:rPr lang="en-GB" sz="800" dirty="0">
                          <a:effectLst/>
                          <a:latin typeface="Calibri"/>
                        </a:rPr>
                        <a:t>​</a:t>
                      </a:r>
                    </a:p>
                  </a:txBody>
                  <a:tcPr/>
                </a:tc>
                <a:extLst>
                  <a:ext uri="{0D108BD9-81ED-4DB2-BD59-A6C34878D82A}">
                    <a16:rowId xmlns:a16="http://schemas.microsoft.com/office/drawing/2014/main" val="2883336996"/>
                  </a:ext>
                </a:extLst>
              </a:tr>
            </a:tbl>
          </a:graphicData>
        </a:graphic>
      </p:graphicFrame>
    </p:spTree>
    <p:extLst>
      <p:ext uri="{BB962C8B-B14F-4D97-AF65-F5344CB8AC3E}">
        <p14:creationId xmlns:p14="http://schemas.microsoft.com/office/powerpoint/2010/main" val="417544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1179C93-AF00-045B-44E4-2030046EA405}"/>
              </a:ext>
            </a:extLst>
          </p:cNvPr>
          <p:cNvSpPr txBox="1"/>
          <p:nvPr/>
        </p:nvSpPr>
        <p:spPr>
          <a:xfrm>
            <a:off x="10907446" y="68266"/>
            <a:ext cx="150413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CA 4  </a:t>
            </a:r>
            <a:endParaRPr lang="en-GB" sz="4400">
              <a:ea typeface="Calibri"/>
              <a:cs typeface="Calibri"/>
            </a:endParaRPr>
          </a:p>
        </p:txBody>
      </p:sp>
      <p:graphicFrame>
        <p:nvGraphicFramePr>
          <p:cNvPr id="18" name="Table 17">
            <a:extLst>
              <a:ext uri="{FF2B5EF4-FFF2-40B4-BE49-F238E27FC236}">
                <a16:creationId xmlns:a16="http://schemas.microsoft.com/office/drawing/2014/main" id="{AA078FE8-C0DC-DED1-6C5D-8AA20C725369}"/>
              </a:ext>
            </a:extLst>
          </p:cNvPr>
          <p:cNvGraphicFramePr>
            <a:graphicFrameLocks noGrp="1"/>
          </p:cNvGraphicFramePr>
          <p:nvPr>
            <p:extLst>
              <p:ext uri="{D42A27DB-BD31-4B8C-83A1-F6EECF244321}">
                <p14:modId xmlns:p14="http://schemas.microsoft.com/office/powerpoint/2010/main" val="2645513425"/>
              </p:ext>
            </p:extLst>
          </p:nvPr>
        </p:nvGraphicFramePr>
        <p:xfrm>
          <a:off x="-351" y="1610838"/>
          <a:ext cx="5786405" cy="2225040"/>
        </p:xfrm>
        <a:graphic>
          <a:graphicData uri="http://schemas.openxmlformats.org/drawingml/2006/table">
            <a:tbl>
              <a:tblPr firstRow="1" bandRow="1">
                <a:tableStyleId>{5940675A-B579-460E-94D1-54222C63F5DA}</a:tableStyleId>
              </a:tblPr>
              <a:tblGrid>
                <a:gridCol w="817662">
                  <a:extLst>
                    <a:ext uri="{9D8B030D-6E8A-4147-A177-3AD203B41FA5}">
                      <a16:colId xmlns:a16="http://schemas.microsoft.com/office/drawing/2014/main" val="493876938"/>
                    </a:ext>
                  </a:extLst>
                </a:gridCol>
                <a:gridCol w="2143125">
                  <a:extLst>
                    <a:ext uri="{9D8B030D-6E8A-4147-A177-3AD203B41FA5}">
                      <a16:colId xmlns:a16="http://schemas.microsoft.com/office/drawing/2014/main" val="303259377"/>
                    </a:ext>
                  </a:extLst>
                </a:gridCol>
                <a:gridCol w="1203156">
                  <a:extLst>
                    <a:ext uri="{9D8B030D-6E8A-4147-A177-3AD203B41FA5}">
                      <a16:colId xmlns:a16="http://schemas.microsoft.com/office/drawing/2014/main" val="3443869123"/>
                    </a:ext>
                  </a:extLst>
                </a:gridCol>
                <a:gridCol w="1622462">
                  <a:extLst>
                    <a:ext uri="{9D8B030D-6E8A-4147-A177-3AD203B41FA5}">
                      <a16:colId xmlns:a16="http://schemas.microsoft.com/office/drawing/2014/main" val="4185210319"/>
                    </a:ext>
                  </a:extLst>
                </a:gridCol>
              </a:tblGrid>
              <a:tr h="128912">
                <a:tc gridSpan="4">
                  <a:txBody>
                    <a:bodyPr/>
                    <a:lstStyle/>
                    <a:p>
                      <a:pPr lvl="0" algn="ctr">
                        <a:buNone/>
                      </a:pPr>
                      <a:r>
                        <a:rPr lang="en-GB" sz="800" dirty="0">
                          <a:effectLst/>
                          <a:latin typeface="Calibri"/>
                        </a:rPr>
                        <a:t>Hardwood- </a:t>
                      </a:r>
                      <a:r>
                        <a:rPr lang="en-GB" sz="800" b="0" i="0" u="none" strike="noStrike" noProof="0" dirty="0">
                          <a:effectLst/>
                          <a:latin typeface="Calibri"/>
                        </a:rPr>
                        <a:t>come from deciduous or broad-leafed trees. They lose their leaves in the winter. They grow slower than softwoods so they are more expensive.</a:t>
                      </a:r>
                      <a:endParaRPr lang="en-GB" sz="800" dirty="0">
                        <a:effectLst/>
                        <a:latin typeface="Calibri"/>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0578757"/>
                  </a:ext>
                </a:extLst>
              </a:tr>
              <a:tr h="0">
                <a:tc>
                  <a:txBody>
                    <a:bodyPr/>
                    <a:lstStyle/>
                    <a:p>
                      <a:pPr algn="ctr" rtl="0" fontAlgn="base"/>
                      <a:r>
                        <a:rPr lang="en-GB" sz="800" dirty="0">
                          <a:effectLst/>
                          <a:latin typeface="Calibri"/>
                        </a:rPr>
                        <a:t>Names​</a:t>
                      </a:r>
                      <a:endParaRPr lang="en-GB" sz="800" dirty="0">
                        <a:solidFill>
                          <a:srgbClr val="FFFFFF"/>
                        </a:solidFill>
                        <a:effectLst/>
                        <a:latin typeface="Calibri"/>
                      </a:endParaRPr>
                    </a:p>
                  </a:txBody>
                  <a:tcPr/>
                </a:tc>
                <a:tc>
                  <a:txBody>
                    <a:bodyPr/>
                    <a:lstStyle/>
                    <a:p>
                      <a:pPr algn="ctr" rtl="0" fontAlgn="base"/>
                      <a:r>
                        <a:rPr lang="en-GB" sz="800" dirty="0">
                          <a:effectLst/>
                          <a:latin typeface="Calibri"/>
                        </a:rPr>
                        <a:t>Properties​</a:t>
                      </a:r>
                      <a:endParaRPr lang="en-GB" sz="800">
                        <a:solidFill>
                          <a:srgbClr val="FFFFFF"/>
                        </a:solidFill>
                        <a:effectLst/>
                        <a:latin typeface="Calibri"/>
                      </a:endParaRPr>
                    </a:p>
                  </a:txBody>
                  <a:tcPr/>
                </a:tc>
                <a:tc>
                  <a:txBody>
                    <a:bodyPr/>
                    <a:lstStyle/>
                    <a:p>
                      <a:pPr algn="ctr" rtl="0" fontAlgn="base"/>
                      <a:r>
                        <a:rPr lang="en-GB" sz="800" dirty="0">
                          <a:effectLst/>
                          <a:latin typeface="Calibri"/>
                        </a:rPr>
                        <a:t>Colours​</a:t>
                      </a:r>
                      <a:endParaRPr lang="en-GB" sz="800">
                        <a:solidFill>
                          <a:srgbClr val="FFFFFF"/>
                        </a:solidFill>
                        <a:effectLst/>
                        <a:latin typeface="Calibri"/>
                      </a:endParaRPr>
                    </a:p>
                  </a:txBody>
                  <a:tcPr/>
                </a:tc>
                <a:tc>
                  <a:txBody>
                    <a:bodyPr/>
                    <a:lstStyle/>
                    <a:p>
                      <a:pPr algn="ctr" rtl="0" fontAlgn="base"/>
                      <a:r>
                        <a:rPr lang="en-US" sz="800" dirty="0">
                          <a:effectLst/>
                          <a:latin typeface="Calibri"/>
                        </a:rPr>
                        <a:t>Uses​</a:t>
                      </a:r>
                      <a:endParaRPr lang="en-US" sz="800">
                        <a:solidFill>
                          <a:srgbClr val="FFFFFF"/>
                        </a:solidFill>
                        <a:effectLst/>
                        <a:latin typeface="Calibri"/>
                      </a:endParaRPr>
                    </a:p>
                  </a:txBody>
                  <a:tcPr/>
                </a:tc>
                <a:extLst>
                  <a:ext uri="{0D108BD9-81ED-4DB2-BD59-A6C34878D82A}">
                    <a16:rowId xmlns:a16="http://schemas.microsoft.com/office/drawing/2014/main" val="2831247993"/>
                  </a:ext>
                </a:extLst>
              </a:tr>
              <a:tr h="128912">
                <a:tc>
                  <a:txBody>
                    <a:bodyPr/>
                    <a:lstStyle/>
                    <a:p>
                      <a:pPr rtl="0" fontAlgn="auto"/>
                      <a:r>
                        <a:rPr lang="en-GB" sz="800" dirty="0">
                          <a:effectLst/>
                          <a:latin typeface="Calibri"/>
                        </a:rPr>
                        <a:t>​</a:t>
                      </a:r>
                    </a:p>
                    <a:p>
                      <a:pPr rtl="0" fontAlgn="base"/>
                      <a:r>
                        <a:rPr lang="en-GB" sz="800" dirty="0">
                          <a:effectLst/>
                          <a:latin typeface="Calibri"/>
                        </a:rPr>
                        <a:t>Beech​</a:t>
                      </a:r>
                    </a:p>
                  </a:txBody>
                  <a:tcPr/>
                </a:tc>
                <a:tc>
                  <a:txBody>
                    <a:bodyPr/>
                    <a:lstStyle/>
                    <a:p>
                      <a:pPr rtl="0" fontAlgn="base"/>
                      <a:r>
                        <a:rPr lang="en-GB" sz="800" dirty="0">
                          <a:effectLst/>
                          <a:latin typeface="Calibri"/>
                        </a:rPr>
                        <a:t>A straight-grained hardwood with a fine texture. Tough.​</a:t>
                      </a:r>
                    </a:p>
                  </a:txBody>
                  <a:tcPr anchor="ctr"/>
                </a:tc>
                <a:tc>
                  <a:txBody>
                    <a:bodyPr/>
                    <a:lstStyle/>
                    <a:p>
                      <a:pPr rtl="0" fontAlgn="base"/>
                      <a:r>
                        <a:rPr lang="en-GB" sz="800" dirty="0">
                          <a:effectLst/>
                          <a:latin typeface="Calibri"/>
                        </a:rPr>
                        <a:t>Light pink. ​</a:t>
                      </a:r>
                    </a:p>
                  </a:txBody>
                  <a:tcPr anchor="ctr"/>
                </a:tc>
                <a:tc>
                  <a:txBody>
                    <a:bodyPr/>
                    <a:lstStyle/>
                    <a:p>
                      <a:pPr rtl="0" fontAlgn="base"/>
                      <a:r>
                        <a:rPr lang="en-GB" sz="800" dirty="0">
                          <a:effectLst/>
                          <a:latin typeface="Calibri"/>
                        </a:rPr>
                        <a:t>Furniture, toys, tool handles. ​</a:t>
                      </a:r>
                    </a:p>
                  </a:txBody>
                  <a:tcPr anchor="ctr"/>
                </a:tc>
                <a:extLst>
                  <a:ext uri="{0D108BD9-81ED-4DB2-BD59-A6C34878D82A}">
                    <a16:rowId xmlns:a16="http://schemas.microsoft.com/office/drawing/2014/main" val="4234765735"/>
                  </a:ext>
                </a:extLst>
              </a:tr>
              <a:tr h="128912">
                <a:tc>
                  <a:txBody>
                    <a:bodyPr/>
                    <a:lstStyle/>
                    <a:p>
                      <a:pPr rtl="0" fontAlgn="auto"/>
                      <a:r>
                        <a:rPr lang="en-GB" sz="800" dirty="0">
                          <a:effectLst/>
                          <a:latin typeface="Calibri"/>
                        </a:rPr>
                        <a:t>​</a:t>
                      </a:r>
                    </a:p>
                    <a:p>
                      <a:pPr rtl="0" fontAlgn="base"/>
                      <a:r>
                        <a:rPr lang="en-GB" sz="800" dirty="0">
                          <a:effectLst/>
                          <a:latin typeface="Calibri"/>
                        </a:rPr>
                        <a:t>Oak​</a:t>
                      </a:r>
                    </a:p>
                  </a:txBody>
                  <a:tcPr/>
                </a:tc>
                <a:tc>
                  <a:txBody>
                    <a:bodyPr/>
                    <a:lstStyle/>
                    <a:p>
                      <a:pPr rtl="0" fontAlgn="base"/>
                      <a:r>
                        <a:rPr lang="en-GB" sz="800" dirty="0">
                          <a:effectLst/>
                          <a:latin typeface="Calibri"/>
                        </a:rPr>
                        <a:t>Durable and strong wood. Open grain. ​</a:t>
                      </a:r>
                    </a:p>
                  </a:txBody>
                  <a:tcPr anchor="ctr"/>
                </a:tc>
                <a:tc>
                  <a:txBody>
                    <a:bodyPr/>
                    <a:lstStyle/>
                    <a:p>
                      <a:pPr rtl="0" fontAlgn="base"/>
                      <a:r>
                        <a:rPr lang="en-GB" sz="800" dirty="0">
                          <a:effectLst/>
                          <a:latin typeface="Calibri"/>
                        </a:rPr>
                        <a:t>Light brown. ​</a:t>
                      </a:r>
                    </a:p>
                  </a:txBody>
                  <a:tcPr anchor="ctr"/>
                </a:tc>
                <a:tc>
                  <a:txBody>
                    <a:bodyPr/>
                    <a:lstStyle/>
                    <a:p>
                      <a:pPr rtl="0" fontAlgn="base"/>
                      <a:r>
                        <a:rPr lang="en-GB" sz="800" dirty="0">
                          <a:effectLst/>
                          <a:latin typeface="Calibri"/>
                        </a:rPr>
                        <a:t>Furniture, boats, beams used in buildings, veneers. ​</a:t>
                      </a:r>
                    </a:p>
                  </a:txBody>
                  <a:tcPr anchor="ctr"/>
                </a:tc>
                <a:extLst>
                  <a:ext uri="{0D108BD9-81ED-4DB2-BD59-A6C34878D82A}">
                    <a16:rowId xmlns:a16="http://schemas.microsoft.com/office/drawing/2014/main" val="4232382404"/>
                  </a:ext>
                </a:extLst>
              </a:tr>
              <a:tr h="128912">
                <a:tc>
                  <a:txBody>
                    <a:bodyPr/>
                    <a:lstStyle/>
                    <a:p>
                      <a:pPr rtl="0" fontAlgn="base"/>
                      <a:r>
                        <a:rPr lang="en-GB" sz="800" dirty="0">
                          <a:effectLst/>
                          <a:latin typeface="Calibri"/>
                        </a:rPr>
                        <a:t>Ash​</a:t>
                      </a:r>
                    </a:p>
                  </a:txBody>
                  <a:tcPr/>
                </a:tc>
                <a:tc>
                  <a:txBody>
                    <a:bodyPr/>
                    <a:lstStyle/>
                    <a:p>
                      <a:pPr rtl="0" fontAlgn="base"/>
                      <a:r>
                        <a:rPr lang="en-GB" sz="800" dirty="0">
                          <a:effectLst/>
                          <a:latin typeface="Calibri"/>
                        </a:rPr>
                        <a:t>Flexible, tough, shock-resisting density.​</a:t>
                      </a:r>
                    </a:p>
                  </a:txBody>
                  <a:tcPr anchor="ctr"/>
                </a:tc>
                <a:tc>
                  <a:txBody>
                    <a:bodyPr/>
                    <a:lstStyle/>
                    <a:p>
                      <a:pPr rtl="0" fontAlgn="base"/>
                      <a:r>
                        <a:rPr lang="en-GB" sz="800" dirty="0">
                          <a:effectLst/>
                          <a:latin typeface="Calibri"/>
                        </a:rPr>
                        <a:t>Pale.​</a:t>
                      </a:r>
                    </a:p>
                  </a:txBody>
                  <a:tcPr anchor="ctr"/>
                </a:tc>
                <a:tc>
                  <a:txBody>
                    <a:bodyPr/>
                    <a:lstStyle/>
                    <a:p>
                      <a:pPr rtl="0" fontAlgn="base"/>
                      <a:r>
                        <a:rPr lang="en-GB" sz="800" dirty="0">
                          <a:effectLst/>
                          <a:latin typeface="Calibri"/>
                        </a:rPr>
                        <a:t>Sports equipment, staircases, furniture.​</a:t>
                      </a:r>
                    </a:p>
                  </a:txBody>
                  <a:tcPr anchor="ctr"/>
                </a:tc>
                <a:extLst>
                  <a:ext uri="{0D108BD9-81ED-4DB2-BD59-A6C34878D82A}">
                    <a16:rowId xmlns:a16="http://schemas.microsoft.com/office/drawing/2014/main" val="566326522"/>
                  </a:ext>
                </a:extLst>
              </a:tr>
              <a:tr h="128912">
                <a:tc>
                  <a:txBody>
                    <a:bodyPr/>
                    <a:lstStyle/>
                    <a:p>
                      <a:pPr rtl="0" fontAlgn="base"/>
                      <a:r>
                        <a:rPr lang="en-GB" sz="800" dirty="0">
                          <a:effectLst/>
                          <a:latin typeface="Calibri"/>
                        </a:rPr>
                        <a:t>Sycamore​</a:t>
                      </a:r>
                    </a:p>
                  </a:txBody>
                  <a:tcPr/>
                </a:tc>
                <a:tc>
                  <a:txBody>
                    <a:bodyPr/>
                    <a:lstStyle/>
                    <a:p>
                      <a:pPr rtl="0" fontAlgn="base"/>
                      <a:r>
                        <a:rPr lang="en-GB" sz="800" dirty="0">
                          <a:effectLst/>
                          <a:latin typeface="Calibri"/>
                        </a:rPr>
                        <a:t>Strong, durable. Interlocked grain​</a:t>
                      </a:r>
                    </a:p>
                  </a:txBody>
                  <a:tcPr anchor="ctr"/>
                </a:tc>
                <a:tc>
                  <a:txBody>
                    <a:bodyPr/>
                    <a:lstStyle/>
                    <a:p>
                      <a:pPr rtl="0" fontAlgn="base"/>
                      <a:r>
                        <a:rPr lang="en-GB" sz="800" dirty="0">
                          <a:effectLst/>
                          <a:latin typeface="Calibri"/>
                        </a:rPr>
                        <a:t>Pale, sometimes darker reddish brown.​</a:t>
                      </a:r>
                    </a:p>
                  </a:txBody>
                  <a:tcPr anchor="ctr"/>
                </a:tc>
                <a:tc>
                  <a:txBody>
                    <a:bodyPr/>
                    <a:lstStyle/>
                    <a:p>
                      <a:pPr rtl="0" fontAlgn="base"/>
                      <a:r>
                        <a:rPr lang="en-GB" sz="800" dirty="0">
                          <a:effectLst/>
                          <a:latin typeface="Calibri"/>
                        </a:rPr>
                        <a:t>Veneer, pallets/crates, flooring.​</a:t>
                      </a:r>
                    </a:p>
                  </a:txBody>
                  <a:tcPr anchor="ctr"/>
                </a:tc>
                <a:extLst>
                  <a:ext uri="{0D108BD9-81ED-4DB2-BD59-A6C34878D82A}">
                    <a16:rowId xmlns:a16="http://schemas.microsoft.com/office/drawing/2014/main" val="2546711280"/>
                  </a:ext>
                </a:extLst>
              </a:tr>
              <a:tr h="128912">
                <a:tc>
                  <a:txBody>
                    <a:bodyPr/>
                    <a:lstStyle/>
                    <a:p>
                      <a:pPr rtl="0" fontAlgn="base"/>
                      <a:r>
                        <a:rPr lang="en-GB" sz="800" dirty="0">
                          <a:effectLst/>
                          <a:latin typeface="Calibri"/>
                        </a:rPr>
                        <a:t>Balsa​</a:t>
                      </a:r>
                    </a:p>
                  </a:txBody>
                  <a:tcPr/>
                </a:tc>
                <a:tc>
                  <a:txBody>
                    <a:bodyPr/>
                    <a:lstStyle/>
                    <a:p>
                      <a:pPr rtl="0" fontAlgn="base"/>
                      <a:r>
                        <a:rPr lang="en-GB" sz="800" dirty="0">
                          <a:effectLst/>
                          <a:latin typeface="Calibri"/>
                        </a:rPr>
                        <a:t>Soft, durable. Straight grain. Easy to work with​</a:t>
                      </a:r>
                    </a:p>
                  </a:txBody>
                  <a:tcPr anchor="ctr"/>
                </a:tc>
                <a:tc>
                  <a:txBody>
                    <a:bodyPr/>
                    <a:lstStyle/>
                    <a:p>
                      <a:pPr rtl="0" fontAlgn="base"/>
                      <a:r>
                        <a:rPr lang="en-GB" sz="800" dirty="0">
                          <a:effectLst/>
                          <a:latin typeface="Calibri"/>
                        </a:rPr>
                        <a:t>Pale.​</a:t>
                      </a:r>
                    </a:p>
                  </a:txBody>
                  <a:tcPr anchor="ctr"/>
                </a:tc>
                <a:tc>
                  <a:txBody>
                    <a:bodyPr/>
                    <a:lstStyle/>
                    <a:p>
                      <a:pPr rtl="0" fontAlgn="base"/>
                      <a:r>
                        <a:rPr lang="en-GB" sz="800" dirty="0">
                          <a:effectLst/>
                          <a:latin typeface="Calibri"/>
                        </a:rPr>
                        <a:t>Model building, breakable furniture on film sets.​</a:t>
                      </a:r>
                    </a:p>
                  </a:txBody>
                  <a:tcPr anchor="ctr"/>
                </a:tc>
                <a:extLst>
                  <a:ext uri="{0D108BD9-81ED-4DB2-BD59-A6C34878D82A}">
                    <a16:rowId xmlns:a16="http://schemas.microsoft.com/office/drawing/2014/main" val="760265154"/>
                  </a:ext>
                </a:extLst>
              </a:tr>
            </a:tbl>
          </a:graphicData>
        </a:graphic>
      </p:graphicFrame>
      <p:graphicFrame>
        <p:nvGraphicFramePr>
          <p:cNvPr id="20" name="Table 19">
            <a:extLst>
              <a:ext uri="{FF2B5EF4-FFF2-40B4-BE49-F238E27FC236}">
                <a16:creationId xmlns:a16="http://schemas.microsoft.com/office/drawing/2014/main" id="{CE37568B-1437-B9C0-496D-7DB6074FEE82}"/>
              </a:ext>
            </a:extLst>
          </p:cNvPr>
          <p:cNvGraphicFramePr>
            <a:graphicFrameLocks noGrp="1"/>
          </p:cNvGraphicFramePr>
          <p:nvPr>
            <p:extLst>
              <p:ext uri="{D42A27DB-BD31-4B8C-83A1-F6EECF244321}">
                <p14:modId xmlns:p14="http://schemas.microsoft.com/office/powerpoint/2010/main" val="322879107"/>
              </p:ext>
            </p:extLst>
          </p:nvPr>
        </p:nvGraphicFramePr>
        <p:xfrm>
          <a:off x="26275" y="-2421"/>
          <a:ext cx="5766472" cy="1508760"/>
        </p:xfrm>
        <a:graphic>
          <a:graphicData uri="http://schemas.openxmlformats.org/drawingml/2006/table">
            <a:tbl>
              <a:tblPr firstRow="1" bandRow="1">
                <a:tableStyleId>{5940675A-B579-460E-94D1-54222C63F5DA}</a:tableStyleId>
              </a:tblPr>
              <a:tblGrid>
                <a:gridCol w="668510">
                  <a:extLst>
                    <a:ext uri="{9D8B030D-6E8A-4147-A177-3AD203B41FA5}">
                      <a16:colId xmlns:a16="http://schemas.microsoft.com/office/drawing/2014/main" val="1625891807"/>
                    </a:ext>
                  </a:extLst>
                </a:gridCol>
                <a:gridCol w="2193256">
                  <a:extLst>
                    <a:ext uri="{9D8B030D-6E8A-4147-A177-3AD203B41FA5}">
                      <a16:colId xmlns:a16="http://schemas.microsoft.com/office/drawing/2014/main" val="3337034452"/>
                    </a:ext>
                  </a:extLst>
                </a:gridCol>
                <a:gridCol w="865029">
                  <a:extLst>
                    <a:ext uri="{9D8B030D-6E8A-4147-A177-3AD203B41FA5}">
                      <a16:colId xmlns:a16="http://schemas.microsoft.com/office/drawing/2014/main" val="2731697457"/>
                    </a:ext>
                  </a:extLst>
                </a:gridCol>
                <a:gridCol w="2039677">
                  <a:extLst>
                    <a:ext uri="{9D8B030D-6E8A-4147-A177-3AD203B41FA5}">
                      <a16:colId xmlns:a16="http://schemas.microsoft.com/office/drawing/2014/main" val="1542064325"/>
                    </a:ext>
                  </a:extLst>
                </a:gridCol>
              </a:tblGrid>
              <a:tr h="133501">
                <a:tc gridSpan="4">
                  <a:txBody>
                    <a:bodyPr/>
                    <a:lstStyle/>
                    <a:p>
                      <a:pPr lvl="0" algn="ctr">
                        <a:buNone/>
                      </a:pPr>
                      <a:r>
                        <a:rPr lang="en-GB" sz="1050" dirty="0">
                          <a:effectLst/>
                          <a:latin typeface="Calibri"/>
                        </a:rPr>
                        <a:t>Softwood-</a:t>
                      </a:r>
                      <a:r>
                        <a:rPr lang="en-GB" sz="1050" b="0" i="0" u="none" strike="noStrike" noProof="0" dirty="0">
                          <a:effectLst/>
                          <a:latin typeface="Calibri"/>
                        </a:rPr>
                        <a:t>Softwoods come from coniferous trees which have needles instead of leaves. They do not lose their leaves in winter. They are ever green.</a:t>
                      </a:r>
                      <a:endParaRPr lang="en-GB" sz="1050" dirty="0">
                        <a:effectLst/>
                        <a:latin typeface="Calibri"/>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169759"/>
                  </a:ext>
                </a:extLst>
              </a:tr>
              <a:tr h="133502">
                <a:tc>
                  <a:txBody>
                    <a:bodyPr/>
                    <a:lstStyle/>
                    <a:p>
                      <a:pPr algn="ctr" rtl="0" fontAlgn="base"/>
                      <a:r>
                        <a:rPr lang="en-GB" sz="800" dirty="0">
                          <a:effectLst/>
                          <a:latin typeface="Calibri"/>
                        </a:rPr>
                        <a:t>Names​</a:t>
                      </a:r>
                      <a:endParaRPr lang="en-GB" sz="800" dirty="0">
                        <a:solidFill>
                          <a:srgbClr val="FFFFFF"/>
                        </a:solidFill>
                        <a:effectLst/>
                        <a:latin typeface="Calibri"/>
                      </a:endParaRPr>
                    </a:p>
                  </a:txBody>
                  <a:tcPr/>
                </a:tc>
                <a:tc>
                  <a:txBody>
                    <a:bodyPr/>
                    <a:lstStyle/>
                    <a:p>
                      <a:pPr algn="ctr" rtl="0" fontAlgn="base"/>
                      <a:r>
                        <a:rPr lang="en-GB" sz="800" dirty="0">
                          <a:effectLst/>
                          <a:latin typeface="Calibri"/>
                        </a:rPr>
                        <a:t>Properties​</a:t>
                      </a:r>
                      <a:endParaRPr lang="en-GB" sz="800" dirty="0">
                        <a:solidFill>
                          <a:srgbClr val="FFFFFF"/>
                        </a:solidFill>
                        <a:effectLst/>
                        <a:latin typeface="Calibri"/>
                      </a:endParaRPr>
                    </a:p>
                  </a:txBody>
                  <a:tcPr/>
                </a:tc>
                <a:tc>
                  <a:txBody>
                    <a:bodyPr/>
                    <a:lstStyle/>
                    <a:p>
                      <a:pPr algn="ctr" rtl="0" fontAlgn="base"/>
                      <a:r>
                        <a:rPr lang="en-GB" sz="800" dirty="0">
                          <a:effectLst/>
                          <a:latin typeface="Calibri"/>
                        </a:rPr>
                        <a:t>Colours​</a:t>
                      </a:r>
                      <a:endParaRPr lang="en-GB" sz="800" dirty="0">
                        <a:solidFill>
                          <a:srgbClr val="FFFFFF"/>
                        </a:solidFill>
                        <a:effectLst/>
                        <a:latin typeface="Calibri"/>
                      </a:endParaRPr>
                    </a:p>
                  </a:txBody>
                  <a:tcPr/>
                </a:tc>
                <a:tc>
                  <a:txBody>
                    <a:bodyPr/>
                    <a:lstStyle/>
                    <a:p>
                      <a:pPr algn="ctr" rtl="0" fontAlgn="base"/>
                      <a:r>
                        <a:rPr lang="en-US" sz="800" dirty="0">
                          <a:effectLst/>
                          <a:latin typeface="Calibri"/>
                        </a:rPr>
                        <a:t>Uses​</a:t>
                      </a:r>
                      <a:endParaRPr lang="en-US" sz="800" dirty="0">
                        <a:solidFill>
                          <a:srgbClr val="FFFFFF"/>
                        </a:solidFill>
                        <a:effectLst/>
                        <a:latin typeface="Calibri"/>
                      </a:endParaRPr>
                    </a:p>
                  </a:txBody>
                  <a:tcPr/>
                </a:tc>
                <a:extLst>
                  <a:ext uri="{0D108BD9-81ED-4DB2-BD59-A6C34878D82A}">
                    <a16:rowId xmlns:a16="http://schemas.microsoft.com/office/drawing/2014/main" val="4066122562"/>
                  </a:ext>
                </a:extLst>
              </a:tr>
              <a:tr h="133502">
                <a:tc>
                  <a:txBody>
                    <a:bodyPr/>
                    <a:lstStyle/>
                    <a:p>
                      <a:pPr algn="ctr" rtl="0" fontAlgn="auto"/>
                      <a:r>
                        <a:rPr lang="en-GB" sz="800" dirty="0">
                          <a:effectLst/>
                          <a:latin typeface="Calibri"/>
                        </a:rPr>
                        <a:t>​</a:t>
                      </a:r>
                    </a:p>
                    <a:p>
                      <a:pPr algn="ctr" rtl="0" fontAlgn="base"/>
                      <a:r>
                        <a:rPr lang="en-GB" sz="800" dirty="0">
                          <a:effectLst/>
                          <a:latin typeface="Calibri"/>
                        </a:rPr>
                        <a:t>Pine​</a:t>
                      </a:r>
                    </a:p>
                  </a:txBody>
                  <a:tcPr/>
                </a:tc>
                <a:tc>
                  <a:txBody>
                    <a:bodyPr/>
                    <a:lstStyle/>
                    <a:p>
                      <a:pPr rtl="0" fontAlgn="base"/>
                      <a:r>
                        <a:rPr lang="en-GB" sz="800" dirty="0">
                          <a:effectLst/>
                          <a:latin typeface="Calibri"/>
                        </a:rPr>
                        <a:t>A straight-grained softwood but knotty. Fairly strong but easy to work with. Cheap and Tough.​</a:t>
                      </a:r>
                    </a:p>
                  </a:txBody>
                  <a:tcPr/>
                </a:tc>
                <a:tc>
                  <a:txBody>
                    <a:bodyPr/>
                    <a:lstStyle/>
                    <a:p>
                      <a:pPr rtl="0" fontAlgn="base"/>
                      <a:r>
                        <a:rPr lang="en-GB" sz="800" dirty="0">
                          <a:effectLst/>
                          <a:latin typeface="Calibri"/>
                        </a:rPr>
                        <a:t>Light​</a:t>
                      </a:r>
                    </a:p>
                  </a:txBody>
                  <a:tcPr/>
                </a:tc>
                <a:tc>
                  <a:txBody>
                    <a:bodyPr/>
                    <a:lstStyle/>
                    <a:p>
                      <a:pPr rtl="0" fontAlgn="base"/>
                      <a:r>
                        <a:rPr lang="en-GB" sz="800" dirty="0">
                          <a:effectLst/>
                          <a:latin typeface="Calibri"/>
                        </a:rPr>
                        <a:t>Furniture, constructional work and simple joinery.​</a:t>
                      </a:r>
                    </a:p>
                  </a:txBody>
                  <a:tcPr/>
                </a:tc>
                <a:extLst>
                  <a:ext uri="{0D108BD9-81ED-4DB2-BD59-A6C34878D82A}">
                    <a16:rowId xmlns:a16="http://schemas.microsoft.com/office/drawing/2014/main" val="2240259643"/>
                  </a:ext>
                </a:extLst>
              </a:tr>
              <a:tr h="133502">
                <a:tc>
                  <a:txBody>
                    <a:bodyPr/>
                    <a:lstStyle/>
                    <a:p>
                      <a:pPr algn="ctr" rtl="0" fontAlgn="base"/>
                      <a:r>
                        <a:rPr lang="en-GB" sz="800" dirty="0">
                          <a:effectLst/>
                          <a:latin typeface="Calibri"/>
                        </a:rPr>
                        <a:t>Spruce​</a:t>
                      </a:r>
                    </a:p>
                  </a:txBody>
                  <a:tcPr/>
                </a:tc>
                <a:tc>
                  <a:txBody>
                    <a:bodyPr/>
                    <a:lstStyle/>
                    <a:p>
                      <a:pPr rtl="0" fontAlgn="base"/>
                      <a:r>
                        <a:rPr lang="en-GB" sz="800" dirty="0">
                          <a:effectLst/>
                          <a:latin typeface="Calibri"/>
                        </a:rPr>
                        <a:t>Small hard knots. Not very durable, tough. ​</a:t>
                      </a:r>
                    </a:p>
                  </a:txBody>
                  <a:tcPr/>
                </a:tc>
                <a:tc>
                  <a:txBody>
                    <a:bodyPr/>
                    <a:lstStyle/>
                    <a:p>
                      <a:pPr rtl="0" fontAlgn="base"/>
                      <a:r>
                        <a:rPr lang="en-GB" sz="800" dirty="0">
                          <a:effectLst/>
                          <a:latin typeface="Calibri"/>
                        </a:rPr>
                        <a:t>Creamy-white​</a:t>
                      </a:r>
                    </a:p>
                  </a:txBody>
                  <a:tcPr/>
                </a:tc>
                <a:tc>
                  <a:txBody>
                    <a:bodyPr/>
                    <a:lstStyle/>
                    <a:p>
                      <a:pPr rtl="0" fontAlgn="base"/>
                      <a:r>
                        <a:rPr lang="en-GB" sz="800" dirty="0">
                          <a:effectLst/>
                          <a:latin typeface="Calibri"/>
                        </a:rPr>
                        <a:t>Furniture used in bedrooms and kitchens.​</a:t>
                      </a:r>
                    </a:p>
                  </a:txBody>
                  <a:tcPr/>
                </a:tc>
                <a:extLst>
                  <a:ext uri="{0D108BD9-81ED-4DB2-BD59-A6C34878D82A}">
                    <a16:rowId xmlns:a16="http://schemas.microsoft.com/office/drawing/2014/main" val="2424912259"/>
                  </a:ext>
                </a:extLst>
              </a:tr>
              <a:tr h="133502">
                <a:tc>
                  <a:txBody>
                    <a:bodyPr/>
                    <a:lstStyle/>
                    <a:p>
                      <a:pPr algn="ctr" rtl="0" fontAlgn="base"/>
                      <a:r>
                        <a:rPr lang="en-GB" sz="800" dirty="0">
                          <a:effectLst/>
                          <a:latin typeface="Calibri"/>
                        </a:rPr>
                        <a:t>Cedar​</a:t>
                      </a:r>
                    </a:p>
                  </a:txBody>
                  <a:tcPr/>
                </a:tc>
                <a:tc>
                  <a:txBody>
                    <a:bodyPr/>
                    <a:lstStyle/>
                    <a:p>
                      <a:pPr rtl="0" fontAlgn="base"/>
                      <a:r>
                        <a:rPr lang="en-GB" sz="800" dirty="0">
                          <a:effectLst/>
                          <a:latin typeface="Calibri"/>
                        </a:rPr>
                        <a:t>Fine even texture. Lightweight, stiff and stable.​</a:t>
                      </a:r>
                    </a:p>
                  </a:txBody>
                  <a:tcPr/>
                </a:tc>
                <a:tc>
                  <a:txBody>
                    <a:bodyPr/>
                    <a:lstStyle/>
                    <a:p>
                      <a:pPr rtl="0" fontAlgn="base"/>
                      <a:r>
                        <a:rPr lang="en-GB" sz="800" dirty="0">
                          <a:effectLst/>
                          <a:latin typeface="Calibri"/>
                        </a:rPr>
                        <a:t>Pale yellow​</a:t>
                      </a:r>
                    </a:p>
                  </a:txBody>
                  <a:tcPr/>
                </a:tc>
                <a:tc>
                  <a:txBody>
                    <a:bodyPr/>
                    <a:lstStyle/>
                    <a:p>
                      <a:pPr rtl="0" fontAlgn="base"/>
                      <a:r>
                        <a:rPr lang="en-GB" sz="800" dirty="0">
                          <a:effectLst/>
                          <a:latin typeface="Calibri"/>
                        </a:rPr>
                        <a:t>Furniture, boat building, veneers, and model making.​</a:t>
                      </a:r>
                    </a:p>
                  </a:txBody>
                  <a:tcPr/>
                </a:tc>
                <a:extLst>
                  <a:ext uri="{0D108BD9-81ED-4DB2-BD59-A6C34878D82A}">
                    <a16:rowId xmlns:a16="http://schemas.microsoft.com/office/drawing/2014/main" val="3755756535"/>
                  </a:ext>
                </a:extLst>
              </a:tr>
            </a:tbl>
          </a:graphicData>
        </a:graphic>
      </p:graphicFrame>
      <p:sp>
        <p:nvSpPr>
          <p:cNvPr id="2" name="TextBox 1">
            <a:extLst>
              <a:ext uri="{FF2B5EF4-FFF2-40B4-BE49-F238E27FC236}">
                <a16:creationId xmlns:a16="http://schemas.microsoft.com/office/drawing/2014/main" id="{61839916-82F0-C71D-ABC8-258DC1A33228}"/>
              </a:ext>
            </a:extLst>
          </p:cNvPr>
          <p:cNvSpPr txBox="1"/>
          <p:nvPr/>
        </p:nvSpPr>
        <p:spPr>
          <a:xfrm>
            <a:off x="5887453" y="72189"/>
            <a:ext cx="5019173"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Arial"/>
                <a:cs typeface="Segoe UI"/>
              </a:rPr>
              <a:t>Ceramics are made of a variety of materials, but usually silicate minerals as clay, feldspar, quartz, and talc. When heated, these materials become hard and brittle.</a:t>
            </a:r>
            <a:r>
              <a:rPr lang="en-US" sz="1100" dirty="0">
                <a:latin typeface="Arial"/>
                <a:cs typeface="Segoe UI"/>
              </a:rPr>
              <a:t>​</a:t>
            </a:r>
          </a:p>
          <a:p>
            <a:r>
              <a:rPr lang="en-GB" sz="1100" dirty="0">
                <a:latin typeface="Arial"/>
                <a:cs typeface="Segoe UI"/>
              </a:rPr>
              <a:t>The properties of ceramics include:</a:t>
            </a:r>
            <a:r>
              <a:rPr lang="en-US" sz="1100" dirty="0">
                <a:latin typeface="Arial"/>
                <a:cs typeface="Segoe UI"/>
              </a:rPr>
              <a:t>​</a:t>
            </a:r>
          </a:p>
          <a:p>
            <a:pPr>
              <a:buChar char="•"/>
            </a:pPr>
            <a:r>
              <a:rPr lang="en-GB" sz="1100" dirty="0">
                <a:latin typeface="Arial"/>
                <a:cs typeface="Arial"/>
              </a:rPr>
              <a:t>Hardness. Wear-resistance.</a:t>
            </a:r>
            <a:r>
              <a:rPr lang="en-US" sz="1100" dirty="0">
                <a:latin typeface="Arial"/>
                <a:cs typeface="Arial"/>
              </a:rPr>
              <a:t>​ </a:t>
            </a:r>
            <a:r>
              <a:rPr lang="en-GB" sz="1100" dirty="0">
                <a:latin typeface="Arial"/>
                <a:cs typeface="Arial"/>
              </a:rPr>
              <a:t>Brittleness.</a:t>
            </a:r>
            <a:r>
              <a:rPr lang="en-US" sz="1100" dirty="0">
                <a:latin typeface="Arial"/>
                <a:cs typeface="Arial"/>
              </a:rPr>
              <a:t>​ </a:t>
            </a:r>
            <a:r>
              <a:rPr lang="en-GB" sz="1100" dirty="0">
                <a:latin typeface="Arial"/>
                <a:cs typeface="Arial"/>
              </a:rPr>
              <a:t>Heat resistance (refractory). Thermal and electrical insulation.</a:t>
            </a:r>
            <a:r>
              <a:rPr lang="en-US" sz="1100" dirty="0">
                <a:latin typeface="Arial"/>
                <a:cs typeface="Arial"/>
              </a:rPr>
              <a:t>​ </a:t>
            </a:r>
            <a:r>
              <a:rPr lang="en-GB" sz="1100" dirty="0">
                <a:latin typeface="Arial"/>
                <a:cs typeface="Arial"/>
              </a:rPr>
              <a:t>Non-magnetic.</a:t>
            </a:r>
            <a:r>
              <a:rPr lang="en-US" sz="1100" dirty="0">
                <a:latin typeface="Arial"/>
                <a:cs typeface="Arial"/>
              </a:rPr>
              <a:t>​ </a:t>
            </a:r>
            <a:r>
              <a:rPr lang="en-GB" sz="1100" dirty="0">
                <a:latin typeface="Arial"/>
                <a:cs typeface="Arial"/>
              </a:rPr>
              <a:t>Chemically stable.</a:t>
            </a:r>
          </a:p>
        </p:txBody>
      </p:sp>
      <p:graphicFrame>
        <p:nvGraphicFramePr>
          <p:cNvPr id="4" name="Table 3">
            <a:extLst>
              <a:ext uri="{FF2B5EF4-FFF2-40B4-BE49-F238E27FC236}">
                <a16:creationId xmlns:a16="http://schemas.microsoft.com/office/drawing/2014/main" id="{C7DE3276-31EB-48A9-35CF-36EDEB085DE4}"/>
              </a:ext>
            </a:extLst>
          </p:cNvPr>
          <p:cNvGraphicFramePr>
            <a:graphicFrameLocks noGrp="1"/>
          </p:cNvGraphicFramePr>
          <p:nvPr>
            <p:extLst>
              <p:ext uri="{D42A27DB-BD31-4B8C-83A1-F6EECF244321}">
                <p14:modId xmlns:p14="http://schemas.microsoft.com/office/powerpoint/2010/main" val="250357565"/>
              </p:ext>
            </p:extLst>
          </p:nvPr>
        </p:nvGraphicFramePr>
        <p:xfrm>
          <a:off x="5891864" y="1183587"/>
          <a:ext cx="6238566" cy="3177540"/>
        </p:xfrm>
        <a:graphic>
          <a:graphicData uri="http://schemas.openxmlformats.org/drawingml/2006/table">
            <a:tbl>
              <a:tblPr firstRow="1" bandRow="1">
                <a:tableStyleId>{5940675A-B579-460E-94D1-54222C63F5DA}</a:tableStyleId>
              </a:tblPr>
              <a:tblGrid>
                <a:gridCol w="689309">
                  <a:extLst>
                    <a:ext uri="{9D8B030D-6E8A-4147-A177-3AD203B41FA5}">
                      <a16:colId xmlns:a16="http://schemas.microsoft.com/office/drawing/2014/main" val="2655232461"/>
                    </a:ext>
                  </a:extLst>
                </a:gridCol>
                <a:gridCol w="5549257">
                  <a:extLst>
                    <a:ext uri="{9D8B030D-6E8A-4147-A177-3AD203B41FA5}">
                      <a16:colId xmlns:a16="http://schemas.microsoft.com/office/drawing/2014/main" val="2457664957"/>
                    </a:ext>
                  </a:extLst>
                </a:gridCol>
              </a:tblGrid>
              <a:tr h="370840">
                <a:tc>
                  <a:txBody>
                    <a:bodyPr/>
                    <a:lstStyle/>
                    <a:p>
                      <a:r>
                        <a:rPr lang="en-GB" sz="1050" dirty="0"/>
                        <a:t>Cement </a:t>
                      </a:r>
                    </a:p>
                  </a:txBody>
                  <a:tcPr/>
                </a:tc>
                <a:tc>
                  <a:txBody>
                    <a:bodyPr/>
                    <a:lstStyle/>
                    <a:p>
                      <a:pPr lvl="0">
                        <a:buNone/>
                      </a:pPr>
                      <a:r>
                        <a:rPr lang="en-GB" sz="1050" b="0" i="0" u="none" strike="noStrike" noProof="0" dirty="0">
                          <a:latin typeface="Calibri"/>
                        </a:rPr>
                        <a:t>Cement is a material made by heating limestone with clay in a kiln. Cement is mainly used as a binder in concrete, which is a basic material for all types of construction, including housing, roads, schools, hospitals, and dams, as well as for decorative applications.</a:t>
                      </a:r>
                      <a:endParaRPr lang="en-US" sz="1050"/>
                    </a:p>
                  </a:txBody>
                  <a:tcPr/>
                </a:tc>
                <a:extLst>
                  <a:ext uri="{0D108BD9-81ED-4DB2-BD59-A6C34878D82A}">
                    <a16:rowId xmlns:a16="http://schemas.microsoft.com/office/drawing/2014/main" val="774162240"/>
                  </a:ext>
                </a:extLst>
              </a:tr>
              <a:tr h="370840">
                <a:tc>
                  <a:txBody>
                    <a:bodyPr/>
                    <a:lstStyle/>
                    <a:p>
                      <a:r>
                        <a:rPr lang="en-GB" sz="1050" dirty="0"/>
                        <a:t>Bricks</a:t>
                      </a:r>
                    </a:p>
                  </a:txBody>
                  <a:tcPr/>
                </a:tc>
                <a:tc>
                  <a:txBody>
                    <a:bodyPr/>
                    <a:lstStyle/>
                    <a:p>
                      <a:pPr lvl="0">
                        <a:buNone/>
                      </a:pPr>
                      <a:r>
                        <a:rPr lang="en-GB" sz="1050" b="0" i="0" u="none" strike="noStrike" noProof="0" dirty="0">
                          <a:latin typeface="Calibri"/>
                        </a:rPr>
                        <a:t>Bricks are produced by mixing clay with water, shaping and forming the bricks, then drying and firing them. Bricks are widespread building materials for walls, chimneys, fireplaces, and more. Bricks are hard, strong under compression, but brittle.</a:t>
                      </a:r>
                      <a:endParaRPr lang="en-US" sz="1050"/>
                    </a:p>
                  </a:txBody>
                  <a:tcPr/>
                </a:tc>
                <a:extLst>
                  <a:ext uri="{0D108BD9-81ED-4DB2-BD59-A6C34878D82A}">
                    <a16:rowId xmlns:a16="http://schemas.microsoft.com/office/drawing/2014/main" val="104282150"/>
                  </a:ext>
                </a:extLst>
              </a:tr>
              <a:tr h="370840">
                <a:tc>
                  <a:txBody>
                    <a:bodyPr/>
                    <a:lstStyle/>
                    <a:p>
                      <a:r>
                        <a:rPr lang="en-GB" sz="1050" dirty="0"/>
                        <a:t>Glass</a:t>
                      </a:r>
                    </a:p>
                  </a:txBody>
                  <a:tcPr/>
                </a:tc>
                <a:tc>
                  <a:txBody>
                    <a:bodyPr/>
                    <a:lstStyle/>
                    <a:p>
                      <a:pPr lvl="0">
                        <a:buNone/>
                      </a:pPr>
                      <a:r>
                        <a:rPr lang="en-GB" sz="1050" b="0" i="0" u="none" strike="noStrike" noProof="0" dirty="0">
                          <a:latin typeface="Calibri"/>
                        </a:rPr>
                        <a:t>Glass is a rigid material formed by heating a mix of sand and metallic oxides, which influence the glass properties and its colour. It is brittle and can break if handled carelessly.</a:t>
                      </a:r>
                      <a:endParaRPr lang="en-US" sz="1050"/>
                    </a:p>
                  </a:txBody>
                  <a:tcPr/>
                </a:tc>
                <a:extLst>
                  <a:ext uri="{0D108BD9-81ED-4DB2-BD59-A6C34878D82A}">
                    <a16:rowId xmlns:a16="http://schemas.microsoft.com/office/drawing/2014/main" val="3084786580"/>
                  </a:ext>
                </a:extLst>
              </a:tr>
              <a:tr h="370840">
                <a:tc>
                  <a:txBody>
                    <a:bodyPr/>
                    <a:lstStyle/>
                    <a:p>
                      <a:pPr lvl="0">
                        <a:buNone/>
                      </a:pPr>
                      <a:r>
                        <a:rPr lang="en-GB" sz="1050" dirty="0"/>
                        <a:t>Diamond </a:t>
                      </a:r>
                      <a:endParaRPr lang="en-US" sz="1050"/>
                    </a:p>
                  </a:txBody>
                  <a:tcPr/>
                </a:tc>
                <a:tc>
                  <a:txBody>
                    <a:bodyPr/>
                    <a:lstStyle/>
                    <a:p>
                      <a:pPr lvl="0">
                        <a:buNone/>
                      </a:pPr>
                      <a:r>
                        <a:rPr lang="en-GB" sz="1050" b="0" i="0" u="none" strike="noStrike" noProof="0" dirty="0">
                          <a:latin typeface="Calibri"/>
                        </a:rPr>
                        <a:t>Diamond is the hardest material available in nature. It has many applications such as industrial abrasives, cutting tools, abrasion-resistant coatings, and, most famously, in jewellery.</a:t>
                      </a:r>
                      <a:endParaRPr lang="en-US" sz="1050"/>
                    </a:p>
                  </a:txBody>
                  <a:tcPr/>
                </a:tc>
                <a:extLst>
                  <a:ext uri="{0D108BD9-81ED-4DB2-BD59-A6C34878D82A}">
                    <a16:rowId xmlns:a16="http://schemas.microsoft.com/office/drawing/2014/main" val="3405844782"/>
                  </a:ext>
                </a:extLst>
              </a:tr>
              <a:tr h="370840">
                <a:tc>
                  <a:txBody>
                    <a:bodyPr/>
                    <a:lstStyle/>
                    <a:p>
                      <a:r>
                        <a:rPr lang="en-GB" sz="1050" dirty="0"/>
                        <a:t>Pottery</a:t>
                      </a:r>
                    </a:p>
                  </a:txBody>
                  <a:tcPr/>
                </a:tc>
                <a:tc>
                  <a:txBody>
                    <a:bodyPr/>
                    <a:lstStyle/>
                    <a:p>
                      <a:pPr lvl="0" algn="l">
                        <a:lnSpc>
                          <a:spcPct val="100000"/>
                        </a:lnSpc>
                        <a:spcBef>
                          <a:spcPts val="0"/>
                        </a:spcBef>
                        <a:spcAft>
                          <a:spcPts val="0"/>
                        </a:spcAft>
                        <a:buNone/>
                      </a:pPr>
                      <a:r>
                        <a:rPr lang="en-GB" sz="1050" b="0" i="0" u="none" strike="noStrike" noProof="0" dirty="0">
                          <a:latin typeface="Calibri"/>
                        </a:rPr>
                        <a:t>Pottery is clay that is modelled, dried, and fired, usually with a glaze or finish, into a decorative object. Clay is a natural product that has decomposed from rock within the earth's crust for millions of years.  Pottery must be fired to a temperature high enough to mature the clay, meaning that the high temperature hardens the piece to enable it to hold water.  Ceramics are heat resistant so they can reach a high temperature without breaking. </a:t>
                      </a:r>
                      <a:r>
                        <a:rPr lang="en-GB" sz="1050" b="0" i="0" u="none" strike="noStrike" noProof="0" dirty="0"/>
                        <a:t>Clay ceramics are often coated with a glaze (made from glass), which hardens on heating to form a hard, smooth, opaque, and waterproof layer (which makes them non-porous). </a:t>
                      </a:r>
                      <a:endParaRPr lang="en-GB" sz="1050" dirty="0"/>
                    </a:p>
                  </a:txBody>
                  <a:tcPr/>
                </a:tc>
                <a:extLst>
                  <a:ext uri="{0D108BD9-81ED-4DB2-BD59-A6C34878D82A}">
                    <a16:rowId xmlns:a16="http://schemas.microsoft.com/office/drawing/2014/main" val="3283092329"/>
                  </a:ext>
                </a:extLst>
              </a:tr>
            </a:tbl>
          </a:graphicData>
        </a:graphic>
      </p:graphicFrame>
      <p:graphicFrame>
        <p:nvGraphicFramePr>
          <p:cNvPr id="7" name="Table 6">
            <a:extLst>
              <a:ext uri="{FF2B5EF4-FFF2-40B4-BE49-F238E27FC236}">
                <a16:creationId xmlns:a16="http://schemas.microsoft.com/office/drawing/2014/main" id="{B4DD6B0A-3B5F-E09F-F731-8C93A40F4609}"/>
              </a:ext>
            </a:extLst>
          </p:cNvPr>
          <p:cNvGraphicFramePr>
            <a:graphicFrameLocks noGrp="1"/>
          </p:cNvGraphicFramePr>
          <p:nvPr>
            <p:extLst>
              <p:ext uri="{D42A27DB-BD31-4B8C-83A1-F6EECF244321}">
                <p14:modId xmlns:p14="http://schemas.microsoft.com/office/powerpoint/2010/main" val="124897594"/>
              </p:ext>
            </p:extLst>
          </p:nvPr>
        </p:nvGraphicFramePr>
        <p:xfrm>
          <a:off x="6246394" y="4541921"/>
          <a:ext cx="5836736" cy="1508550"/>
        </p:xfrm>
        <a:graphic>
          <a:graphicData uri="http://schemas.openxmlformats.org/drawingml/2006/table">
            <a:tbl>
              <a:tblPr firstRow="1" bandRow="1">
                <a:tableStyleId>{5940675A-B579-460E-94D1-54222C63F5DA}</a:tableStyleId>
              </a:tblPr>
              <a:tblGrid>
                <a:gridCol w="1459184">
                  <a:extLst>
                    <a:ext uri="{9D8B030D-6E8A-4147-A177-3AD203B41FA5}">
                      <a16:colId xmlns:a16="http://schemas.microsoft.com/office/drawing/2014/main" val="1966435014"/>
                    </a:ext>
                  </a:extLst>
                </a:gridCol>
                <a:gridCol w="1459184">
                  <a:extLst>
                    <a:ext uri="{9D8B030D-6E8A-4147-A177-3AD203B41FA5}">
                      <a16:colId xmlns:a16="http://schemas.microsoft.com/office/drawing/2014/main" val="2937389658"/>
                    </a:ext>
                  </a:extLst>
                </a:gridCol>
                <a:gridCol w="1459184">
                  <a:extLst>
                    <a:ext uri="{9D8B030D-6E8A-4147-A177-3AD203B41FA5}">
                      <a16:colId xmlns:a16="http://schemas.microsoft.com/office/drawing/2014/main" val="3617385888"/>
                    </a:ext>
                  </a:extLst>
                </a:gridCol>
                <a:gridCol w="1459184">
                  <a:extLst>
                    <a:ext uri="{9D8B030D-6E8A-4147-A177-3AD203B41FA5}">
                      <a16:colId xmlns:a16="http://schemas.microsoft.com/office/drawing/2014/main" val="3677127229"/>
                    </a:ext>
                  </a:extLst>
                </a:gridCol>
              </a:tblGrid>
              <a:tr h="281835">
                <a:tc gridSpan="4">
                  <a:txBody>
                    <a:bodyPr/>
                    <a:lstStyle/>
                    <a:p>
                      <a:pPr lvl="0" algn="ctr">
                        <a:buNone/>
                      </a:pPr>
                      <a:r>
                        <a:rPr lang="en-GB" sz="1000" b="0" i="0" u="none" strike="noStrike" noProof="0" dirty="0">
                          <a:effectLst/>
                          <a:latin typeface="Calibri"/>
                        </a:rPr>
                        <a:t>Fibre-based composites are reinforced with fibres by mixing resin or concrete with fibres of glass or carbon.</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8833159"/>
                  </a:ext>
                </a:extLst>
              </a:tr>
              <a:tr h="281835">
                <a:tc>
                  <a:txBody>
                    <a:bodyPr/>
                    <a:lstStyle/>
                    <a:p>
                      <a:pPr algn="ctr" rtl="0" fontAlgn="base"/>
                      <a:r>
                        <a:rPr lang="en-GB" sz="1000" dirty="0">
                          <a:effectLst/>
                        </a:rPr>
                        <a:t>Names​</a:t>
                      </a:r>
                      <a:endParaRPr lang="en-GB" sz="1000">
                        <a:solidFill>
                          <a:srgbClr val="FFFFFF"/>
                        </a:solidFill>
                        <a:effectLst/>
                      </a:endParaRPr>
                    </a:p>
                  </a:txBody>
                  <a:tcPr/>
                </a:tc>
                <a:tc>
                  <a:txBody>
                    <a:bodyPr/>
                    <a:lstStyle/>
                    <a:p>
                      <a:pPr algn="ctr" rtl="0" fontAlgn="base"/>
                      <a:r>
                        <a:rPr lang="en-GB" sz="1000" dirty="0">
                          <a:effectLst/>
                        </a:rPr>
                        <a:t>Components​</a:t>
                      </a:r>
                      <a:endParaRPr lang="en-GB" sz="1000">
                        <a:solidFill>
                          <a:srgbClr val="FFFFFF"/>
                        </a:solidFill>
                        <a:effectLst/>
                      </a:endParaRPr>
                    </a:p>
                  </a:txBody>
                  <a:tcPr/>
                </a:tc>
                <a:tc>
                  <a:txBody>
                    <a:bodyPr/>
                    <a:lstStyle/>
                    <a:p>
                      <a:pPr algn="ctr" rtl="0" fontAlgn="base"/>
                      <a:r>
                        <a:rPr lang="en-GB" sz="1000" dirty="0">
                          <a:effectLst/>
                        </a:rPr>
                        <a:t>Propeties ​</a:t>
                      </a:r>
                      <a:endParaRPr lang="en-GB" sz="1000">
                        <a:solidFill>
                          <a:srgbClr val="FFFFFF"/>
                        </a:solidFill>
                        <a:effectLst/>
                      </a:endParaRPr>
                    </a:p>
                  </a:txBody>
                  <a:tcPr/>
                </a:tc>
                <a:tc>
                  <a:txBody>
                    <a:bodyPr/>
                    <a:lstStyle/>
                    <a:p>
                      <a:pPr algn="ctr" rtl="0" fontAlgn="base"/>
                      <a:r>
                        <a:rPr lang="en-GB" sz="1000" dirty="0">
                          <a:effectLst/>
                        </a:rPr>
                        <a:t>Uses​</a:t>
                      </a:r>
                      <a:endParaRPr lang="en-GB" sz="1000">
                        <a:solidFill>
                          <a:srgbClr val="FFFFFF"/>
                        </a:solidFill>
                        <a:effectLst/>
                      </a:endParaRPr>
                    </a:p>
                  </a:txBody>
                  <a:tcPr/>
                </a:tc>
                <a:extLst>
                  <a:ext uri="{0D108BD9-81ED-4DB2-BD59-A6C34878D82A}">
                    <a16:rowId xmlns:a16="http://schemas.microsoft.com/office/drawing/2014/main" val="2629547799"/>
                  </a:ext>
                </a:extLst>
              </a:tr>
              <a:tr h="281835">
                <a:tc>
                  <a:txBody>
                    <a:bodyPr/>
                    <a:lstStyle/>
                    <a:p>
                      <a:pPr rtl="0" fontAlgn="base"/>
                      <a:r>
                        <a:rPr lang="en-GB" sz="1000" dirty="0">
                          <a:effectLst/>
                        </a:rPr>
                        <a:t>Glass reinforced plastic (GRP)​</a:t>
                      </a:r>
                    </a:p>
                  </a:txBody>
                  <a:tcPr anchor="ctr"/>
                </a:tc>
                <a:tc>
                  <a:txBody>
                    <a:bodyPr/>
                    <a:lstStyle/>
                    <a:p>
                      <a:pPr rtl="0" fontAlgn="base"/>
                      <a:r>
                        <a:rPr lang="en-GB" sz="1000" dirty="0">
                          <a:effectLst/>
                        </a:rPr>
                        <a:t>Glass fibres and resin.​</a:t>
                      </a:r>
                    </a:p>
                  </a:txBody>
                  <a:tcPr anchor="ctr"/>
                </a:tc>
                <a:tc>
                  <a:txBody>
                    <a:bodyPr/>
                    <a:lstStyle/>
                    <a:p>
                      <a:pPr rtl="0" fontAlgn="base"/>
                      <a:r>
                        <a:rPr lang="en-GB" sz="1000" dirty="0">
                          <a:effectLst/>
                        </a:rPr>
                        <a:t>Strong and light material​</a:t>
                      </a:r>
                    </a:p>
                  </a:txBody>
                  <a:tcPr anchor="ctr"/>
                </a:tc>
                <a:tc>
                  <a:txBody>
                    <a:bodyPr/>
                    <a:lstStyle/>
                    <a:p>
                      <a:pPr rtl="0" fontAlgn="base"/>
                      <a:r>
                        <a:rPr lang="en-GB" sz="1000" dirty="0">
                          <a:effectLst/>
                        </a:rPr>
                        <a:t>Boats, instrument cases.​</a:t>
                      </a:r>
                    </a:p>
                  </a:txBody>
                  <a:tcPr anchor="ctr"/>
                </a:tc>
                <a:extLst>
                  <a:ext uri="{0D108BD9-81ED-4DB2-BD59-A6C34878D82A}">
                    <a16:rowId xmlns:a16="http://schemas.microsoft.com/office/drawing/2014/main" val="3104818513"/>
                  </a:ext>
                </a:extLst>
              </a:tr>
              <a:tr h="504264">
                <a:tc>
                  <a:txBody>
                    <a:bodyPr/>
                    <a:lstStyle/>
                    <a:p>
                      <a:pPr rtl="0" fontAlgn="base"/>
                      <a:r>
                        <a:rPr lang="en-GB" sz="1000" dirty="0">
                          <a:effectLst/>
                        </a:rPr>
                        <a:t>Carbon fibre reinforced polymer (CFRP)​</a:t>
                      </a:r>
                    </a:p>
                  </a:txBody>
                  <a:tcPr anchor="ctr"/>
                </a:tc>
                <a:tc>
                  <a:txBody>
                    <a:bodyPr/>
                    <a:lstStyle/>
                    <a:p>
                      <a:pPr rtl="0" fontAlgn="base"/>
                      <a:r>
                        <a:rPr lang="en-GB" sz="1000" dirty="0">
                          <a:effectLst/>
                        </a:rPr>
                        <a:t>Carbon fibre and resin.​</a:t>
                      </a:r>
                    </a:p>
                  </a:txBody>
                  <a:tcPr anchor="ctr"/>
                </a:tc>
                <a:tc>
                  <a:txBody>
                    <a:bodyPr/>
                    <a:lstStyle/>
                    <a:p>
                      <a:pPr rtl="0" fontAlgn="base"/>
                      <a:r>
                        <a:rPr lang="en-GB" sz="1000" dirty="0">
                          <a:effectLst/>
                        </a:rPr>
                        <a:t>VERY Strong, has the best weight to strength ratio.​</a:t>
                      </a:r>
                    </a:p>
                  </a:txBody>
                  <a:tcPr anchor="ctr"/>
                </a:tc>
                <a:tc>
                  <a:txBody>
                    <a:bodyPr/>
                    <a:lstStyle/>
                    <a:p>
                      <a:pPr rtl="0" fontAlgn="base"/>
                      <a:r>
                        <a:rPr lang="en-GB" sz="1000" dirty="0">
                          <a:effectLst/>
                        </a:rPr>
                        <a:t>Formula 1 car bodies, crash helmets, sports equipment.​</a:t>
                      </a:r>
                    </a:p>
                  </a:txBody>
                  <a:tcPr anchor="ctr"/>
                </a:tc>
                <a:extLst>
                  <a:ext uri="{0D108BD9-81ED-4DB2-BD59-A6C34878D82A}">
                    <a16:rowId xmlns:a16="http://schemas.microsoft.com/office/drawing/2014/main" val="3546914860"/>
                  </a:ext>
                </a:extLst>
              </a:tr>
            </a:tbl>
          </a:graphicData>
        </a:graphic>
      </p:graphicFrame>
      <p:graphicFrame>
        <p:nvGraphicFramePr>
          <p:cNvPr id="9" name="Table 8">
            <a:extLst>
              <a:ext uri="{FF2B5EF4-FFF2-40B4-BE49-F238E27FC236}">
                <a16:creationId xmlns:a16="http://schemas.microsoft.com/office/drawing/2014/main" id="{90AAD4A9-C31D-8FF9-B193-25835C65A3D8}"/>
              </a:ext>
            </a:extLst>
          </p:cNvPr>
          <p:cNvGraphicFramePr>
            <a:graphicFrameLocks noGrp="1"/>
          </p:cNvGraphicFramePr>
          <p:nvPr>
            <p:extLst>
              <p:ext uri="{D42A27DB-BD31-4B8C-83A1-F6EECF244321}">
                <p14:modId xmlns:p14="http://schemas.microsoft.com/office/powerpoint/2010/main" val="3584586483"/>
              </p:ext>
            </p:extLst>
          </p:nvPr>
        </p:nvGraphicFramePr>
        <p:xfrm>
          <a:off x="57633" y="4831481"/>
          <a:ext cx="5975642" cy="1676400"/>
        </p:xfrm>
        <a:graphic>
          <a:graphicData uri="http://schemas.openxmlformats.org/drawingml/2006/table">
            <a:tbl>
              <a:tblPr firstRow="1" bandRow="1">
                <a:tableStyleId>{5940675A-B579-460E-94D1-54222C63F5DA}</a:tableStyleId>
              </a:tblPr>
              <a:tblGrid>
                <a:gridCol w="1341018">
                  <a:extLst>
                    <a:ext uri="{9D8B030D-6E8A-4147-A177-3AD203B41FA5}">
                      <a16:colId xmlns:a16="http://schemas.microsoft.com/office/drawing/2014/main" val="3090700181"/>
                    </a:ext>
                  </a:extLst>
                </a:gridCol>
                <a:gridCol w="1717006">
                  <a:extLst>
                    <a:ext uri="{9D8B030D-6E8A-4147-A177-3AD203B41FA5}">
                      <a16:colId xmlns:a16="http://schemas.microsoft.com/office/drawing/2014/main" val="3570483254"/>
                    </a:ext>
                  </a:extLst>
                </a:gridCol>
                <a:gridCol w="2917618">
                  <a:extLst>
                    <a:ext uri="{9D8B030D-6E8A-4147-A177-3AD203B41FA5}">
                      <a16:colId xmlns:a16="http://schemas.microsoft.com/office/drawing/2014/main" val="3401991249"/>
                    </a:ext>
                  </a:extLst>
                </a:gridCol>
              </a:tblGrid>
              <a:tr h="141067">
                <a:tc gridSpan="3">
                  <a:txBody>
                    <a:bodyPr/>
                    <a:lstStyle/>
                    <a:p>
                      <a:pPr lvl="0" algn="ctr">
                        <a:buNone/>
                      </a:pPr>
                      <a:r>
                        <a:rPr lang="en-GB" sz="1000" b="0" i="0" u="none" strike="noStrike" noProof="0">
                          <a:effectLst/>
                          <a:latin typeface="Calibri"/>
                        </a:rPr>
                        <a:t>Particle-based composites are made with small particles of material by mixing smaller particles of sand with larger particles of cement and aggregate.</a:t>
                      </a:r>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3346890"/>
                  </a:ext>
                </a:extLst>
              </a:tr>
              <a:tr h="0">
                <a:tc>
                  <a:txBody>
                    <a:bodyPr/>
                    <a:lstStyle/>
                    <a:p>
                      <a:pPr algn="ctr" rtl="0" fontAlgn="base"/>
                      <a:r>
                        <a:rPr lang="en-GB" sz="1000" dirty="0">
                          <a:effectLst/>
                        </a:rPr>
                        <a:t>Name​</a:t>
                      </a:r>
                      <a:endParaRPr lang="en-GB" sz="1000" dirty="0">
                        <a:solidFill>
                          <a:srgbClr val="FFFFFF"/>
                        </a:solidFill>
                        <a:effectLst/>
                      </a:endParaRPr>
                    </a:p>
                  </a:txBody>
                  <a:tcPr/>
                </a:tc>
                <a:tc>
                  <a:txBody>
                    <a:bodyPr/>
                    <a:lstStyle/>
                    <a:p>
                      <a:pPr algn="ctr" rtl="0" fontAlgn="base"/>
                      <a:r>
                        <a:rPr lang="en-GB" sz="1000" dirty="0">
                          <a:effectLst/>
                        </a:rPr>
                        <a:t>Components​</a:t>
                      </a:r>
                      <a:endParaRPr lang="en-GB" sz="1000" dirty="0">
                        <a:solidFill>
                          <a:srgbClr val="FFFFFF"/>
                        </a:solidFill>
                        <a:effectLst/>
                      </a:endParaRPr>
                    </a:p>
                  </a:txBody>
                  <a:tcPr/>
                </a:tc>
                <a:tc>
                  <a:txBody>
                    <a:bodyPr/>
                    <a:lstStyle/>
                    <a:p>
                      <a:pPr algn="ctr" rtl="0" fontAlgn="base"/>
                      <a:r>
                        <a:rPr lang="en-GB" sz="1000" dirty="0">
                          <a:effectLst/>
                        </a:rPr>
                        <a:t>Uses​</a:t>
                      </a:r>
                      <a:endParaRPr lang="en-GB" sz="1000" dirty="0">
                        <a:solidFill>
                          <a:srgbClr val="FFFFFF"/>
                        </a:solidFill>
                        <a:effectLst/>
                      </a:endParaRPr>
                    </a:p>
                  </a:txBody>
                  <a:tcPr/>
                </a:tc>
                <a:extLst>
                  <a:ext uri="{0D108BD9-81ED-4DB2-BD59-A6C34878D82A}">
                    <a16:rowId xmlns:a16="http://schemas.microsoft.com/office/drawing/2014/main" val="535773548"/>
                  </a:ext>
                </a:extLst>
              </a:tr>
              <a:tr h="141067">
                <a:tc>
                  <a:txBody>
                    <a:bodyPr/>
                    <a:lstStyle/>
                    <a:p>
                      <a:pPr rtl="0" fontAlgn="base"/>
                      <a:r>
                        <a:rPr lang="en-GB" sz="1000" dirty="0">
                          <a:effectLst/>
                        </a:rPr>
                        <a:t>Concrete​</a:t>
                      </a:r>
                    </a:p>
                  </a:txBody>
                  <a:tcPr anchor="ctr"/>
                </a:tc>
                <a:tc>
                  <a:txBody>
                    <a:bodyPr/>
                    <a:lstStyle/>
                    <a:p>
                      <a:pPr rtl="0" fontAlgn="base"/>
                      <a:r>
                        <a:rPr lang="en-GB" sz="1000" dirty="0">
                          <a:effectLst/>
                        </a:rPr>
                        <a:t>Cement, sand and aggregate.​</a:t>
                      </a:r>
                    </a:p>
                  </a:txBody>
                  <a:tcPr anchor="ctr"/>
                </a:tc>
                <a:tc>
                  <a:txBody>
                    <a:bodyPr/>
                    <a:lstStyle/>
                    <a:p>
                      <a:pPr rtl="0" fontAlgn="base"/>
                      <a:r>
                        <a:rPr lang="en-GB" sz="1000" dirty="0">
                          <a:effectLst/>
                        </a:rPr>
                        <a:t>Buildings, street furniture.​</a:t>
                      </a:r>
                    </a:p>
                  </a:txBody>
                  <a:tcPr anchor="ctr"/>
                </a:tc>
                <a:extLst>
                  <a:ext uri="{0D108BD9-81ED-4DB2-BD59-A6C34878D82A}">
                    <a16:rowId xmlns:a16="http://schemas.microsoft.com/office/drawing/2014/main" val="3317262475"/>
                  </a:ext>
                </a:extLst>
              </a:tr>
              <a:tr h="141067">
                <a:tc>
                  <a:txBody>
                    <a:bodyPr/>
                    <a:lstStyle/>
                    <a:p>
                      <a:pPr rtl="0" fontAlgn="base"/>
                      <a:r>
                        <a:rPr lang="en-GB" sz="1000" dirty="0">
                          <a:effectLst/>
                        </a:rPr>
                        <a:t>Reinforced concrete​</a:t>
                      </a:r>
                    </a:p>
                  </a:txBody>
                  <a:tcPr/>
                </a:tc>
                <a:tc>
                  <a:txBody>
                    <a:bodyPr/>
                    <a:lstStyle/>
                    <a:p>
                      <a:pPr rtl="0" fontAlgn="base"/>
                      <a:r>
                        <a:rPr lang="en-GB" sz="1000" dirty="0">
                          <a:effectLst/>
                        </a:rPr>
                        <a:t>Concrete and steel.​</a:t>
                      </a:r>
                    </a:p>
                  </a:txBody>
                  <a:tcPr/>
                </a:tc>
                <a:tc>
                  <a:txBody>
                    <a:bodyPr/>
                    <a:lstStyle/>
                    <a:p>
                      <a:pPr rtl="0" fontAlgn="base"/>
                      <a:r>
                        <a:rPr lang="en-GB" sz="1000" dirty="0">
                          <a:effectLst/>
                        </a:rPr>
                        <a:t>Construction on a large scale, such as bridges, dams, piers, tall buildings and stadiums.​</a:t>
                      </a:r>
                    </a:p>
                  </a:txBody>
                  <a:tcPr/>
                </a:tc>
                <a:extLst>
                  <a:ext uri="{0D108BD9-81ED-4DB2-BD59-A6C34878D82A}">
                    <a16:rowId xmlns:a16="http://schemas.microsoft.com/office/drawing/2014/main" val="2595098550"/>
                  </a:ext>
                </a:extLst>
              </a:tr>
              <a:tr h="141067">
                <a:tc>
                  <a:txBody>
                    <a:bodyPr/>
                    <a:lstStyle/>
                    <a:p>
                      <a:pPr rtl="0" fontAlgn="base"/>
                      <a:r>
                        <a:rPr lang="en-GB" sz="1000" dirty="0">
                          <a:effectLst/>
                        </a:rPr>
                        <a:t>Glass fibre reinforced concrete ​</a:t>
                      </a:r>
                    </a:p>
                  </a:txBody>
                  <a:tcPr anchor="ctr"/>
                </a:tc>
                <a:tc>
                  <a:txBody>
                    <a:bodyPr/>
                    <a:lstStyle/>
                    <a:p>
                      <a:pPr rtl="0" fontAlgn="base"/>
                      <a:r>
                        <a:rPr lang="en-GB" sz="1000" dirty="0">
                          <a:effectLst/>
                        </a:rPr>
                        <a:t>Glass fibre and concrete.​</a:t>
                      </a:r>
                    </a:p>
                  </a:txBody>
                  <a:tcPr anchor="ctr"/>
                </a:tc>
                <a:tc>
                  <a:txBody>
                    <a:bodyPr/>
                    <a:lstStyle/>
                    <a:p>
                      <a:pPr rtl="0" fontAlgn="base"/>
                      <a:r>
                        <a:rPr lang="en-GB" sz="1000" dirty="0">
                          <a:effectLst/>
                        </a:rPr>
                        <a:t>Street furniture, urban features.​</a:t>
                      </a:r>
                    </a:p>
                  </a:txBody>
                  <a:tcPr anchor="ctr"/>
                </a:tc>
                <a:extLst>
                  <a:ext uri="{0D108BD9-81ED-4DB2-BD59-A6C34878D82A}">
                    <a16:rowId xmlns:a16="http://schemas.microsoft.com/office/drawing/2014/main" val="2471911306"/>
                  </a:ext>
                </a:extLst>
              </a:tr>
            </a:tbl>
          </a:graphicData>
        </a:graphic>
      </p:graphicFrame>
      <p:sp>
        <p:nvSpPr>
          <p:cNvPr id="10" name="TextBox 9">
            <a:extLst>
              <a:ext uri="{FF2B5EF4-FFF2-40B4-BE49-F238E27FC236}">
                <a16:creationId xmlns:a16="http://schemas.microsoft.com/office/drawing/2014/main" id="{23C7C2D6-7047-EB49-BCEE-8AC199FF229B}"/>
              </a:ext>
            </a:extLst>
          </p:cNvPr>
          <p:cNvSpPr txBox="1"/>
          <p:nvPr/>
        </p:nvSpPr>
        <p:spPr>
          <a:xfrm>
            <a:off x="112296" y="3962400"/>
            <a:ext cx="568091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A composite material combines two or more types of materials. The properties of each material in the composite complement each other and produce a material with improved properties. E.G Stronger material. ​ A composite material takes the form of </a:t>
            </a:r>
            <a:r>
              <a:rPr lang="en-US" sz="1200" dirty="0" err="1"/>
              <a:t>fibres</a:t>
            </a:r>
            <a:r>
              <a:rPr lang="en-US" sz="1200" dirty="0"/>
              <a:t>, sheets or particles in a matrix (glue).​</a:t>
            </a:r>
            <a:endParaRPr lang="en-US" sz="1200">
              <a:cs typeface="Calibri"/>
            </a:endParaRPr>
          </a:p>
        </p:txBody>
      </p:sp>
      <p:sp>
        <p:nvSpPr>
          <p:cNvPr id="13" name="TextBox 12">
            <a:extLst>
              <a:ext uri="{FF2B5EF4-FFF2-40B4-BE49-F238E27FC236}">
                <a16:creationId xmlns:a16="http://schemas.microsoft.com/office/drawing/2014/main" id="{72CAED1B-B594-492F-BA46-A87E0E9BA825}"/>
              </a:ext>
            </a:extLst>
          </p:cNvPr>
          <p:cNvSpPr txBox="1"/>
          <p:nvPr/>
        </p:nvSpPr>
        <p:spPr>
          <a:xfrm>
            <a:off x="6253507" y="6087979"/>
            <a:ext cx="609198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t>Natural </a:t>
            </a:r>
            <a:r>
              <a:rPr lang="en-US" sz="1100" err="1"/>
              <a:t>fibre</a:t>
            </a:r>
            <a:r>
              <a:rPr lang="en-US" sz="1100" dirty="0"/>
              <a:t> composite are composite materials in which the reinforcing </a:t>
            </a:r>
            <a:r>
              <a:rPr lang="en-US" sz="1100" err="1"/>
              <a:t>fibres</a:t>
            </a:r>
            <a:r>
              <a:rPr lang="en-US" sz="1100" dirty="0"/>
              <a:t> are derived from renewable and carbon dioxide neutral resources such as wood or plants.​</a:t>
            </a:r>
            <a:endParaRPr lang="en-US" sz="1100" dirty="0">
              <a:cs typeface="Calibri"/>
            </a:endParaRPr>
          </a:p>
          <a:p>
            <a:r>
              <a:rPr lang="en-US" sz="1100" dirty="0"/>
              <a:t>The applications of natural </a:t>
            </a:r>
            <a:r>
              <a:rPr lang="en-US" sz="1100" dirty="0" err="1"/>
              <a:t>fibres</a:t>
            </a:r>
            <a:r>
              <a:rPr lang="en-US" sz="1100" dirty="0"/>
              <a:t> are growing in many sectors such as automobiles, furniture, packing and construction. ​</a:t>
            </a:r>
            <a:endParaRPr lang="en-US" sz="1100" dirty="0">
              <a:cs typeface="Calibri"/>
            </a:endParaRPr>
          </a:p>
        </p:txBody>
      </p:sp>
    </p:spTree>
    <p:extLst>
      <p:ext uri="{BB962C8B-B14F-4D97-AF65-F5344CB8AC3E}">
        <p14:creationId xmlns:p14="http://schemas.microsoft.com/office/powerpoint/2010/main" val="1688599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6A3EB1DBE34439D118F26258A15FD" ma:contentTypeVersion="38" ma:contentTypeDescription="Create a new document." ma:contentTypeScope="" ma:versionID="9d8997eeb8bf920db5ab6961b17ff2f3">
  <xsd:schema xmlns:xsd="http://www.w3.org/2001/XMLSchema" xmlns:xs="http://www.w3.org/2001/XMLSchema" xmlns:p="http://schemas.microsoft.com/office/2006/metadata/properties" xmlns:ns2="3bc0ca30-829d-4778-91ac-ca791e547dcb" xmlns:ns3="5e37c726-839b-4ec6-be27-eddf700864db" targetNamespace="http://schemas.microsoft.com/office/2006/metadata/properties" ma:root="true" ma:fieldsID="382740e42827cab1ff36b480d9a3591f" ns2:_="" ns3:_="">
    <xsd:import namespace="3bc0ca30-829d-4778-91ac-ca791e547dcb"/>
    <xsd:import namespace="5e37c726-839b-4ec6-be27-eddf700864db"/>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0ca30-829d-4778-91ac-ca791e547dcb"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Teams_Channel_Section_Location" ma:index="28" nillable="true" ma:displayName="Teams Channel Section Location" ma:internalName="Teams_Channel_Section_Location">
      <xsd:simpleType>
        <xsd:restriction base="dms:Text"/>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LengthInSeconds" ma:index="33" nillable="true" ma:displayName="MediaLengthInSeconds" ma:hidden="true" ma:internalName="MediaLengthInSeconds" ma:readOnly="true">
      <xsd:simpleType>
        <xsd:restriction base="dms:Unknown"/>
      </xsd:simpleType>
    </xsd:element>
    <xsd:element name="lcf76f155ced4ddcb4097134ff3c332f" ma:index="35" nillable="true" ma:taxonomy="true" ma:internalName="lcf76f155ced4ddcb4097134ff3c332f" ma:taxonomyFieldName="MediaServiceImageTags" ma:displayName="Image Tags" ma:readOnly="false" ma:fieldId="{5cf76f15-5ced-4ddc-b409-7134ff3c332f}" ma:taxonomyMulti="true" ma:sspId="07633621-a854-44b8-b60d-65db708e1389" ma:termSetId="09814cd3-568e-fe90-9814-8d621ff8fb84" ma:anchorId="fba54fb3-c3e1-fe81-a776-ca4b69148c4d" ma:open="true" ma:isKeyword="false">
      <xsd:complexType>
        <xsd:sequence>
          <xsd:element ref="pc:Terms" minOccurs="0" maxOccurs="1"/>
        </xsd:sequence>
      </xsd:complexType>
    </xsd:element>
    <xsd:element name="MediaServiceOCR" ma:index="37" nillable="true" ma:displayName="Extracted Text" ma:internalName="MediaServiceOCR" ma:readOnly="true">
      <xsd:simpleType>
        <xsd:restriction base="dms:Note">
          <xsd:maxLength value="255"/>
        </xsd:restriction>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DateTaken" ma:index="40" nillable="true" ma:displayName="MediaServiceDateTaken" ma:hidden="true" ma:internalName="MediaServiceDateTaken"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MediaServiceObjectDetectorVersions" ma:index="44" nillable="true" ma:displayName="MediaServiceObjectDetectorVersions" ma:hidden="true" ma:indexed="true" ma:internalName="MediaServiceObjectDetectorVersions" ma:readOnly="true">
      <xsd:simpleType>
        <xsd:restriction base="dms:Text"/>
      </xsd:simpleType>
    </xsd:element>
    <xsd:element name="MediaServiceSearchProperties" ma:index="4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37c726-839b-4ec6-be27-eddf700864db" elementFormDefault="qualified">
    <xsd:import namespace="http://schemas.microsoft.com/office/2006/documentManagement/types"/>
    <xsd:import namespace="http://schemas.microsoft.com/office/infopath/2007/PartnerControls"/>
    <xsd:element name="TaxCatchAll" ma:index="36" nillable="true" ma:displayName="Taxonomy Catch All Column" ma:hidden="true" ma:list="{64179f55-ffd5-434d-a2ae-34e5d3600db3}" ma:internalName="TaxCatchAll" ma:showField="CatchAllData" ma:web="5e37c726-839b-4ec6-be27-eddf700864db">
      <xsd:complexType>
        <xsd:complexContent>
          <xsd:extension base="dms:MultiChoiceLookup">
            <xsd:sequence>
              <xsd:element name="Value" type="dms:Lookup" maxOccurs="unbounded" minOccurs="0" nillable="true"/>
            </xsd:sequence>
          </xsd:extension>
        </xsd:complexContent>
      </xsd:complexType>
    </xsd:element>
    <xsd:element name="SharedWithUsers" ma:index="4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3bc0ca30-829d-4778-91ac-ca791e547dcb" xsi:nil="true"/>
    <FolderType xmlns="3bc0ca30-829d-4778-91ac-ca791e547dcb" xsi:nil="true"/>
    <Leaders xmlns="3bc0ca30-829d-4778-91ac-ca791e547dcb">
      <UserInfo>
        <DisplayName/>
        <AccountId xsi:nil="true"/>
        <AccountType/>
      </UserInfo>
    </Leaders>
    <LMS_Mappings xmlns="3bc0ca30-829d-4778-91ac-ca791e547dcb" xsi:nil="true"/>
    <Invited_Leaders xmlns="3bc0ca30-829d-4778-91ac-ca791e547dcb" xsi:nil="true"/>
    <TaxCatchAll xmlns="5e37c726-839b-4ec6-be27-eddf700864db" xsi:nil="true"/>
    <Members xmlns="3bc0ca30-829d-4778-91ac-ca791e547dcb">
      <UserInfo>
        <DisplayName/>
        <AccountId xsi:nil="true"/>
        <AccountType/>
      </UserInfo>
    </Members>
    <Distribution_Groups xmlns="3bc0ca30-829d-4778-91ac-ca791e547dcb" xsi:nil="true"/>
    <TeamsChannelId xmlns="3bc0ca30-829d-4778-91ac-ca791e547dcb" xsi:nil="true"/>
    <IsNotebookLocked xmlns="3bc0ca30-829d-4778-91ac-ca791e547dcb" xsi:nil="true"/>
    <Math_Settings xmlns="3bc0ca30-829d-4778-91ac-ca791e547dcb" xsi:nil="true"/>
    <Templates xmlns="3bc0ca30-829d-4778-91ac-ca791e547dcb" xsi:nil="true"/>
    <Self_Registration_Enabled xmlns="3bc0ca30-829d-4778-91ac-ca791e547dcb" xsi:nil="true"/>
    <Is_Collaboration_Space_Locked xmlns="3bc0ca30-829d-4778-91ac-ca791e547dcb" xsi:nil="true"/>
    <Member_Groups xmlns="3bc0ca30-829d-4778-91ac-ca791e547dcb">
      <UserInfo>
        <DisplayName/>
        <AccountId xsi:nil="true"/>
        <AccountType/>
      </UserInfo>
    </Member_Groups>
    <Has_Leaders_Only_SectionGroup xmlns="3bc0ca30-829d-4778-91ac-ca791e547dcb" xsi:nil="true"/>
    <AppVersion xmlns="3bc0ca30-829d-4778-91ac-ca791e547dcb" xsi:nil="true"/>
    <DefaultSectionNames xmlns="3bc0ca30-829d-4778-91ac-ca791e547dcb" xsi:nil="true"/>
    <Invited_Members xmlns="3bc0ca30-829d-4778-91ac-ca791e547dcb" xsi:nil="true"/>
    <Teams_Channel_Section_Location xmlns="3bc0ca30-829d-4778-91ac-ca791e547dcb" xsi:nil="true"/>
    <CultureName xmlns="3bc0ca30-829d-4778-91ac-ca791e547dcb" xsi:nil="true"/>
    <Owner xmlns="3bc0ca30-829d-4778-91ac-ca791e547dcb">
      <UserInfo>
        <DisplayName/>
        <AccountId xsi:nil="true"/>
        <AccountType/>
      </UserInfo>
    </Owner>
    <lcf76f155ced4ddcb4097134ff3c332f xmlns="3bc0ca30-829d-4778-91ac-ca791e547d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5E305BD-EFFB-4FFE-82AD-7EDAD5F6A1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0ca30-829d-4778-91ac-ca791e547dcb"/>
    <ds:schemaRef ds:uri="5e37c726-839b-4ec6-be27-eddf70086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EE362D-C6DA-4FDC-95EF-BC67A7138F3F}">
  <ds:schemaRefs>
    <ds:schemaRef ds:uri="http://schemas.microsoft.com/sharepoint/v3/contenttype/forms"/>
  </ds:schemaRefs>
</ds:datastoreItem>
</file>

<file path=customXml/itemProps3.xml><?xml version="1.0" encoding="utf-8"?>
<ds:datastoreItem xmlns:ds="http://schemas.openxmlformats.org/officeDocument/2006/customXml" ds:itemID="{F84B0042-565C-4671-9CC3-42429DCD810D}">
  <ds:schemaRefs>
    <ds:schemaRef ds:uri="3bc0ca30-829d-4778-91ac-ca791e547dcb"/>
    <ds:schemaRef ds:uri="5e37c726-839b-4ec6-be27-eddf700864db"/>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NCFE Engineering  Knowledge Organiser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737</cp:revision>
  <dcterms:created xsi:type="dcterms:W3CDTF">2023-08-06T17:12:46Z</dcterms:created>
  <dcterms:modified xsi:type="dcterms:W3CDTF">2024-03-05T22:16:15Z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0x0101004E96A3EB1DBE34439D118F26258A15FD</vt:lpwstr>
  </property>
  <property fmtid="{D5CDD505-2E9C-101B-9397-08002B2CF9AE}" pid="3" name="MediaServiceImageTags">
    <vt:lpwstr/>
  </property>
</Properties>
</file>