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>
        <p:scale>
          <a:sx n="98" d="100"/>
          <a:sy n="98" d="100"/>
        </p:scale>
        <p:origin x="78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851A7-F0D9-4959-B60A-C98A316FB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996F4-A851-4DED-816B-1BE02A66C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1BF8D-ED13-4B86-B8C9-8FCEE1FB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A7975-14BF-493C-8BD8-B6AF36F0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AB0D1-512E-4962-A365-5D6E6CCC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1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63066-B420-4640-9878-A1BF6288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8FB25-3671-4097-8C0A-8AB1F1286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46888-B74B-469E-A7C5-FCCAAB8C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1734B-7FFC-477B-A5C2-50A0F049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420D-DE1B-45AA-8665-232FA4B7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34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55C48F-AFA2-42B1-B176-6D7C6CDC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F8EEF-0BD3-408A-9BB5-38B5E2396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5D192-89A5-449D-ABAF-A869D3022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06CE6-E7B3-46F7-B0EE-D4AA870C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058BE-B2A0-4C51-BFFB-D57861F8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04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F4A8D-BD3E-4B98-A9D5-CCA39965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6DDEE-50FF-4B85-AED9-899F48430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B557E-22CC-4597-AF25-3B851915B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BB7D7-DDAA-415C-853E-D2F2E941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38899-6667-4934-9D0E-C720A22B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12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D11F-37EE-4A44-8051-A631D908D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22981-F41C-4D30-AFF5-7BEA1A193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E8556-5C9D-426B-8D07-FD4EAA568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3CDCD-445E-4BD8-82F6-75A792ED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B5ED2-AA2F-4178-80AA-93DA3EEE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94573-7DBC-4CC6-83A1-A169653B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3E76D-673F-4EEE-B945-BDFB7AF89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9B701-86E5-4FD6-86A6-18EBF5CE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49733-FEF8-4FFD-8AD2-6529C93A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73A8E-0188-4C37-A63C-B8E25774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2FE13-FD41-414E-A089-55C3059A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48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C320-2F7A-40B7-BBC8-BAFAD31AC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C9443-829D-4F19-ACA7-B375308FD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D8FCD-FC94-40DF-9667-93090E0B0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506A1E-475C-4924-9C35-4CADB53A3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54A6E-EC26-45BD-8DD7-E850DCBED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38CF89-2472-4227-868E-3F0277E43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2395B1-5630-4AAB-A35B-1A68970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969DEB-D568-43E9-9476-E619C8E4A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89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211F3-B5B2-4165-B816-70D383D48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F040C-897F-473F-8264-541C07C6F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8792E-C5B7-46D0-A4FC-533EB535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389C5-DE97-42A6-BF27-93A99EF4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72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29395-8297-4393-BED7-2D3BCE95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4778B-5612-4AA0-942C-182B1E16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D2A1D-AB5D-4D86-929C-7C60B398B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34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8868B-8AD2-4B7C-A0BF-DC286F40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B7D85-6D4C-464B-BBBF-B349091C0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440C01-14A7-440D-A269-AA11701E1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A5C10-2BB0-4B21-B7B2-EBD7EC9EC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841BC-7992-4A1E-B424-FA02E840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39D915-BBD2-4CF8-A2C8-DD4F80012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19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3591-A692-4DB2-9670-662DF45A3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6F95CF-8162-4C9F-8BB0-89BAA2D33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AED18-FC84-497C-801A-1AC9D29E2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8BD79-BAFD-423A-864D-582CE4C7D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676B2-3494-420A-9C5D-A57F6280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BB818-96A8-43FB-8ECD-3A56B9BB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3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AD93B-7B8A-4665-9773-941652CBA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72E1F-A240-48E9-B7ED-73216E437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90020-5C17-4906-9032-0DB55F627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F38E-B5A2-4C93-8312-CE38870E6D0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69D6B-6B3E-4D95-9AC1-28CDB58BD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7FDE0-91F7-4E19-8152-BCB51DFF03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CBDA9-451A-4FD9-8A94-833A3CF07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345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E97CDA-D49E-4454-8922-C7F46E840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106893"/>
              </p:ext>
            </p:extLst>
          </p:nvPr>
        </p:nvGraphicFramePr>
        <p:xfrm>
          <a:off x="628152" y="567524"/>
          <a:ext cx="11106205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241">
                  <a:extLst>
                    <a:ext uri="{9D8B030D-6E8A-4147-A177-3AD203B41FA5}">
                      <a16:colId xmlns:a16="http://schemas.microsoft.com/office/drawing/2014/main" val="1685484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1565706915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898938958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44460431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63367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Adolescence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Divorce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Marriage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Principle of stratified diffusion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Socially defined behaviour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5825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Agency of socialisation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Domestic division of labour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Matriarch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Role conflict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430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Arranged marriage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Glass ceiling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Matriarchal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Secondary socialisation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Step parent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178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Bigamy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Immigration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Monogamy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Secularisation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Stereotype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2914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Blended (or reconstituted)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Income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Nuclear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Segregated conjugal roles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Symmetrical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452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Instrumental role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Particularistic 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Separate spheres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Trend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04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Child rearing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Integrated conjugal roles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Patriarchy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Serial monogamy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Theoretical perspective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815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Childhood</a:t>
                      </a: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Intergenerational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Patriarchal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Socio-economic class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Traditional family roles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173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Cohabitation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Kibbutz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Pluralism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cohesion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Universal 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872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Kinship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Polyandry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construct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Urban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4614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Conjugal relationships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Life chances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Polygamy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control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Value consensus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1632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Conventional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Life expectancy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Polygyny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mobility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Welfare state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2461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Crisis of masculinity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Lone parent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Primary socialisation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stigma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Youth 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10406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C5A8EC2-D3F9-4A6B-BAD2-0E66D22EDBA4}"/>
              </a:ext>
            </a:extLst>
          </p:cNvPr>
          <p:cNvSpPr txBox="1"/>
          <p:nvPr/>
        </p:nvSpPr>
        <p:spPr>
          <a:xfrm>
            <a:off x="628152" y="88646"/>
            <a:ext cx="11106205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Families and Households Key Words</a:t>
            </a:r>
          </a:p>
        </p:txBody>
      </p:sp>
    </p:spTree>
    <p:extLst>
      <p:ext uri="{BB962C8B-B14F-4D97-AF65-F5344CB8AC3E}">
        <p14:creationId xmlns:p14="http://schemas.microsoft.com/office/powerpoint/2010/main" val="153787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3B47-23F1-4473-B127-E5172DD3B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66573C-C9D6-42A0-83A7-973FCBC41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738714"/>
              </p:ext>
            </p:extLst>
          </p:nvPr>
        </p:nvGraphicFramePr>
        <p:xfrm>
          <a:off x="628152" y="567524"/>
          <a:ext cx="11106205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241">
                  <a:extLst>
                    <a:ext uri="{9D8B030D-6E8A-4147-A177-3AD203B41FA5}">
                      <a16:colId xmlns:a16="http://schemas.microsoft.com/office/drawing/2014/main" val="1685484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1565706915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898938958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44460431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63367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Academy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Egalitarian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Sanctions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5825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Achievement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Eleven Plus Exam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Informal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Subculture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430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Anti school subculture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Ethnocentric curriculum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Institutional racism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Selective schools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Teacher expectations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178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Comprehensive school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Ethos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Labelling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Selective use of data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Technological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2914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Compulsory state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Exclusion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League tables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Self-fulfilling prophecy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Theoretical perspective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452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Conformity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Fee paying school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Life chances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Setting in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Tripartite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04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Correspondence principal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Formal curriculum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Marketisation of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cohesion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Universal 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815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Counter school subculture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Formal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Master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control (formal and informal)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Urban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173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Cultural capital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Free school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Mixed 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convention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Value consensus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872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Cultural deprivation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Gendered curriculum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OFSTED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exclusion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Vocationalism in education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4614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Cultural values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Glass ceiling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Particularistic standards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inequality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Welfare state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1632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Curriculum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Hidden curriculum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Racial discrimination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Socially defined behaviour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World view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2461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De-schooling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Home tuition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Respondent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Specialist school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Youth 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1040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8F7B95-8C34-4CF2-AA16-8D24DE4E356B}"/>
              </a:ext>
            </a:extLst>
          </p:cNvPr>
          <p:cNvSpPr txBox="1"/>
          <p:nvPr/>
        </p:nvSpPr>
        <p:spPr>
          <a:xfrm>
            <a:off x="628152" y="88646"/>
            <a:ext cx="11106205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Education Key Words</a:t>
            </a:r>
          </a:p>
        </p:txBody>
      </p:sp>
    </p:spTree>
    <p:extLst>
      <p:ext uri="{BB962C8B-B14F-4D97-AF65-F5344CB8AC3E}">
        <p14:creationId xmlns:p14="http://schemas.microsoft.com/office/powerpoint/2010/main" val="234349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3B47-23F1-4473-B127-E5172DD3B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66573C-C9D6-42A0-83A7-973FCBC41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070654"/>
              </p:ext>
            </p:extLst>
          </p:nvPr>
        </p:nvGraphicFramePr>
        <p:xfrm>
          <a:off x="628152" y="567524"/>
          <a:ext cx="11106205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241">
                  <a:extLst>
                    <a:ext uri="{9D8B030D-6E8A-4147-A177-3AD203B41FA5}">
                      <a16:colId xmlns:a16="http://schemas.microsoft.com/office/drawing/2014/main" val="1685484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1565706915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898938958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44460431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63367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Agenda setting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Crime 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Identity theft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Media amplification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Scapegoat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5825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Agent of social control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Criminal justice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Indictable offence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Miscarriage of justice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Social stigma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430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Alienation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Dark figure of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Injustice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Moral panic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Surveillance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178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Anomie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Data protection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Institutional racism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News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2914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Anti-social behaviour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Delinquency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Intelligence quotient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Official crime 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Technological change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452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Attitude survey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Deviancy amplification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Judiciary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Pluralism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Terrorism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04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Deviant career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Labelling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Popular press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Unwritten rules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815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Chivalry thesis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Discrimination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Law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Prison 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Urban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173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Community service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Ethnic diversity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Legislation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Racial discrimination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Value consensus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872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Conformity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Ethnic minority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Legislative process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Recorded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Victim survey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4614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Content analysis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Ethnography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Magistrate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Reported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Welfare scrounger/benefit cheat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1632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Control theory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Folk devils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Mass media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Right of appeal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White collar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2461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Corporate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Gender deal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Master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Role conflict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Youth crime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1040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8F7B95-8C34-4CF2-AA16-8D24DE4E356B}"/>
              </a:ext>
            </a:extLst>
          </p:cNvPr>
          <p:cNvSpPr txBox="1"/>
          <p:nvPr/>
        </p:nvSpPr>
        <p:spPr>
          <a:xfrm>
            <a:off x="628152" y="88646"/>
            <a:ext cx="11106205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Crime and Deviance Key Words</a:t>
            </a:r>
          </a:p>
        </p:txBody>
      </p:sp>
    </p:spTree>
    <p:extLst>
      <p:ext uri="{BB962C8B-B14F-4D97-AF65-F5344CB8AC3E}">
        <p14:creationId xmlns:p14="http://schemas.microsoft.com/office/powerpoint/2010/main" val="169903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3B47-23F1-4473-B127-E5172DD3B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66573C-C9D6-42A0-83A7-973FCBC41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451624"/>
              </p:ext>
            </p:extLst>
          </p:nvPr>
        </p:nvGraphicFramePr>
        <p:xfrm>
          <a:off x="628152" y="567524"/>
          <a:ext cx="11106205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1241">
                  <a:extLst>
                    <a:ext uri="{9D8B030D-6E8A-4147-A177-3AD203B41FA5}">
                      <a16:colId xmlns:a16="http://schemas.microsoft.com/office/drawing/2014/main" val="1685484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1565706915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898938958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44460431"/>
                    </a:ext>
                  </a:extLst>
                </a:gridCol>
                <a:gridCol w="2221241">
                  <a:extLst>
                    <a:ext uri="{9D8B030D-6E8A-4147-A177-3AD203B41FA5}">
                      <a16:colId xmlns:a16="http://schemas.microsoft.com/office/drawing/2014/main" val="63367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Absolute poverty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Censorship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Economy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5825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Achieved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Census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Egalitarian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430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Affluence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Charismatic authority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Elite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178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Ageism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 alignment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Embourgeoisement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2914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Aristocracy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Class struggle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Emigration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74522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Ascribed status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Communism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Environmental poverty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04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Assimilation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Conformity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815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Asylum seeker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Constituency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173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Attitude survey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Culture of dependency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872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Bourgeoisie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Cycle of deprivation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44614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Bureaucracy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Dictatorship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16326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Capitalism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Discrimination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24613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Caste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Distribution (of power and of wealth)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1040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8F7B95-8C34-4CF2-AA16-8D24DE4E356B}"/>
              </a:ext>
            </a:extLst>
          </p:cNvPr>
          <p:cNvSpPr txBox="1"/>
          <p:nvPr/>
        </p:nvSpPr>
        <p:spPr>
          <a:xfrm>
            <a:off x="628152" y="88646"/>
            <a:ext cx="11106205" cy="3693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Social Stratification Key Words</a:t>
            </a:r>
          </a:p>
        </p:txBody>
      </p:sp>
    </p:spTree>
    <p:extLst>
      <p:ext uri="{BB962C8B-B14F-4D97-AF65-F5344CB8AC3E}">
        <p14:creationId xmlns:p14="http://schemas.microsoft.com/office/powerpoint/2010/main" val="2854482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11409</TotalTime>
  <Words>439</Words>
  <Application>Microsoft Office PowerPoint</Application>
  <PresentationFormat>Widescreen</PresentationFormat>
  <Paragraphs>231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Gordon</dc:creator>
  <cp:lastModifiedBy>Sophie Gordon</cp:lastModifiedBy>
  <cp:revision>21</cp:revision>
  <cp:lastPrinted>2023-03-29T07:01:33Z</cp:lastPrinted>
  <dcterms:created xsi:type="dcterms:W3CDTF">2023-03-06T16:52:53Z</dcterms:created>
  <dcterms:modified xsi:type="dcterms:W3CDTF">2023-03-29T13:06:41Z</dcterms:modified>
</cp:coreProperties>
</file>