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1" r:id="rId2"/>
    <p:sldId id="292" r:id="rId3"/>
    <p:sldId id="298" r:id="rId4"/>
    <p:sldId id="294" r:id="rId5"/>
    <p:sldId id="295" r:id="rId6"/>
    <p:sldId id="296" r:id="rId7"/>
    <p:sldId id="299" r:id="rId8"/>
    <p:sldId id="300" r:id="rId9"/>
    <p:sldId id="301" r:id="rId10"/>
    <p:sldId id="302" r:id="rId11"/>
    <p:sldId id="304" r:id="rId12"/>
    <p:sldId id="303" r:id="rId13"/>
    <p:sldId id="305" r:id="rId14"/>
    <p:sldId id="293" r:id="rId15"/>
    <p:sldId id="297" r:id="rId16"/>
    <p:sldId id="28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FFE7FF"/>
    <a:srgbClr val="FFCCFF"/>
    <a:srgbClr val="EBD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20" d="100"/>
          <a:sy n="120" d="100"/>
        </p:scale>
        <p:origin x="120"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54D9F-FAB6-42BB-8CAB-2FD4EC78011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81A585A-AF17-4E6F-8E8A-C87A818A1B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82D30A7-20C3-4762-B82D-8CD106EAB593}"/>
              </a:ext>
            </a:extLst>
          </p:cNvPr>
          <p:cNvSpPr>
            <a:spLocks noGrp="1"/>
          </p:cNvSpPr>
          <p:nvPr>
            <p:ph type="dt" sz="half" idx="10"/>
          </p:nvPr>
        </p:nvSpPr>
        <p:spPr/>
        <p:txBody>
          <a:bodyPr/>
          <a:lstStyle/>
          <a:p>
            <a:fld id="{5C27C9E4-F112-4766-AF38-158B8D666801}" type="datetimeFigureOut">
              <a:rPr lang="en-GB" smtClean="0"/>
              <a:t>15/09/2023</a:t>
            </a:fld>
            <a:endParaRPr lang="en-GB"/>
          </a:p>
        </p:txBody>
      </p:sp>
      <p:sp>
        <p:nvSpPr>
          <p:cNvPr id="5" name="Footer Placeholder 4">
            <a:extLst>
              <a:ext uri="{FF2B5EF4-FFF2-40B4-BE49-F238E27FC236}">
                <a16:creationId xmlns:a16="http://schemas.microsoft.com/office/drawing/2014/main" id="{8DFC7BA9-6983-4B59-B97E-9AB04D78DF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39078C-360F-44A0-B095-32616B4C213A}"/>
              </a:ext>
            </a:extLst>
          </p:cNvPr>
          <p:cNvSpPr>
            <a:spLocks noGrp="1"/>
          </p:cNvSpPr>
          <p:nvPr>
            <p:ph type="sldNum" sz="quarter" idx="12"/>
          </p:nvPr>
        </p:nvSpPr>
        <p:spPr/>
        <p:txBody>
          <a:bodyPr/>
          <a:lstStyle/>
          <a:p>
            <a:fld id="{D1F3EE1F-E9AF-4968-90D2-52AB73CBF383}" type="slidenum">
              <a:rPr lang="en-GB" smtClean="0"/>
              <a:t>‹#›</a:t>
            </a:fld>
            <a:endParaRPr lang="en-GB"/>
          </a:p>
        </p:txBody>
      </p:sp>
    </p:spTree>
    <p:extLst>
      <p:ext uri="{BB962C8B-B14F-4D97-AF65-F5344CB8AC3E}">
        <p14:creationId xmlns:p14="http://schemas.microsoft.com/office/powerpoint/2010/main" val="38929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4C781-63D1-4105-BC68-9A70BBE89E7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5C566C-59CC-4B2A-8306-1D1F17713A4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8134CBB-A71A-45C0-BD3A-8AC0248E654A}"/>
              </a:ext>
            </a:extLst>
          </p:cNvPr>
          <p:cNvSpPr>
            <a:spLocks noGrp="1"/>
          </p:cNvSpPr>
          <p:nvPr>
            <p:ph type="dt" sz="half" idx="10"/>
          </p:nvPr>
        </p:nvSpPr>
        <p:spPr/>
        <p:txBody>
          <a:bodyPr/>
          <a:lstStyle/>
          <a:p>
            <a:fld id="{5C27C9E4-F112-4766-AF38-158B8D666801}" type="datetimeFigureOut">
              <a:rPr lang="en-GB" smtClean="0"/>
              <a:t>15/09/2023</a:t>
            </a:fld>
            <a:endParaRPr lang="en-GB"/>
          </a:p>
        </p:txBody>
      </p:sp>
      <p:sp>
        <p:nvSpPr>
          <p:cNvPr id="5" name="Footer Placeholder 4">
            <a:extLst>
              <a:ext uri="{FF2B5EF4-FFF2-40B4-BE49-F238E27FC236}">
                <a16:creationId xmlns:a16="http://schemas.microsoft.com/office/drawing/2014/main" id="{51751D4F-FBAD-4CF9-A622-985A010404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AEE896-C91B-4FDC-A7E3-9D658753C439}"/>
              </a:ext>
            </a:extLst>
          </p:cNvPr>
          <p:cNvSpPr>
            <a:spLocks noGrp="1"/>
          </p:cNvSpPr>
          <p:nvPr>
            <p:ph type="sldNum" sz="quarter" idx="12"/>
          </p:nvPr>
        </p:nvSpPr>
        <p:spPr/>
        <p:txBody>
          <a:bodyPr/>
          <a:lstStyle/>
          <a:p>
            <a:fld id="{D1F3EE1F-E9AF-4968-90D2-52AB73CBF383}" type="slidenum">
              <a:rPr lang="en-GB" smtClean="0"/>
              <a:t>‹#›</a:t>
            </a:fld>
            <a:endParaRPr lang="en-GB"/>
          </a:p>
        </p:txBody>
      </p:sp>
    </p:spTree>
    <p:extLst>
      <p:ext uri="{BB962C8B-B14F-4D97-AF65-F5344CB8AC3E}">
        <p14:creationId xmlns:p14="http://schemas.microsoft.com/office/powerpoint/2010/main" val="4203517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1E891C-4CC1-4096-8C3F-6778DEDF4E3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4E4BFD4-7B38-4670-A5D0-B74D14CA58C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3CD2E4-4EAD-48DD-9E8F-9B2D3496D768}"/>
              </a:ext>
            </a:extLst>
          </p:cNvPr>
          <p:cNvSpPr>
            <a:spLocks noGrp="1"/>
          </p:cNvSpPr>
          <p:nvPr>
            <p:ph type="dt" sz="half" idx="10"/>
          </p:nvPr>
        </p:nvSpPr>
        <p:spPr/>
        <p:txBody>
          <a:bodyPr/>
          <a:lstStyle/>
          <a:p>
            <a:fld id="{5C27C9E4-F112-4766-AF38-158B8D666801}" type="datetimeFigureOut">
              <a:rPr lang="en-GB" smtClean="0"/>
              <a:t>15/09/2023</a:t>
            </a:fld>
            <a:endParaRPr lang="en-GB"/>
          </a:p>
        </p:txBody>
      </p:sp>
      <p:sp>
        <p:nvSpPr>
          <p:cNvPr id="5" name="Footer Placeholder 4">
            <a:extLst>
              <a:ext uri="{FF2B5EF4-FFF2-40B4-BE49-F238E27FC236}">
                <a16:creationId xmlns:a16="http://schemas.microsoft.com/office/drawing/2014/main" id="{1504D7E6-06D6-4C85-A8FA-FFDB29814BC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CC4C2F-3F2D-4E06-BF6B-EE1F71836F8D}"/>
              </a:ext>
            </a:extLst>
          </p:cNvPr>
          <p:cNvSpPr>
            <a:spLocks noGrp="1"/>
          </p:cNvSpPr>
          <p:nvPr>
            <p:ph type="sldNum" sz="quarter" idx="12"/>
          </p:nvPr>
        </p:nvSpPr>
        <p:spPr/>
        <p:txBody>
          <a:bodyPr/>
          <a:lstStyle/>
          <a:p>
            <a:fld id="{D1F3EE1F-E9AF-4968-90D2-52AB73CBF383}" type="slidenum">
              <a:rPr lang="en-GB" smtClean="0"/>
              <a:t>‹#›</a:t>
            </a:fld>
            <a:endParaRPr lang="en-GB"/>
          </a:p>
        </p:txBody>
      </p:sp>
    </p:spTree>
    <p:extLst>
      <p:ext uri="{BB962C8B-B14F-4D97-AF65-F5344CB8AC3E}">
        <p14:creationId xmlns:p14="http://schemas.microsoft.com/office/powerpoint/2010/main" val="4238929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pic>
        <p:nvPicPr>
          <p:cNvPr id="4" name="Picture 3" descr="A picture containing shape&#10;&#10;Description automatically generated">
            <a:extLst>
              <a:ext uri="{FF2B5EF4-FFF2-40B4-BE49-F238E27FC236}">
                <a16:creationId xmlns:a16="http://schemas.microsoft.com/office/drawing/2014/main" id="{6B5D989F-FA38-1E41-BA72-6B0E6221DAB3}"/>
              </a:ext>
            </a:extLst>
          </p:cNvPr>
          <p:cNvPicPr>
            <a:picLocks noChangeAspect="1"/>
          </p:cNvPicPr>
          <p:nvPr userDrawn="1"/>
        </p:nvPicPr>
        <p:blipFill>
          <a:blip r:embed="rId2"/>
          <a:stretch>
            <a:fillRect/>
          </a:stretch>
        </p:blipFill>
        <p:spPr>
          <a:xfrm>
            <a:off x="2467" y="0"/>
            <a:ext cx="12187066" cy="6858000"/>
          </a:xfrm>
          <a:prstGeom prst="rect">
            <a:avLst/>
          </a:prstGeom>
        </p:spPr>
      </p:pic>
      <p:pic>
        <p:nvPicPr>
          <p:cNvPr id="10" name="Picture 9">
            <a:extLst>
              <a:ext uri="{FF2B5EF4-FFF2-40B4-BE49-F238E27FC236}">
                <a16:creationId xmlns:a16="http://schemas.microsoft.com/office/drawing/2014/main" id="{CE66246F-74CA-BC49-B140-2E014AF280C5}"/>
              </a:ext>
            </a:extLst>
          </p:cNvPr>
          <p:cNvPicPr>
            <a:picLocks noChangeAspect="1"/>
          </p:cNvPicPr>
          <p:nvPr userDrawn="1"/>
        </p:nvPicPr>
        <p:blipFill>
          <a:blip r:embed="rId3"/>
          <a:stretch>
            <a:fillRect/>
          </a:stretch>
        </p:blipFill>
        <p:spPr>
          <a:xfrm>
            <a:off x="-2467" y="5740400"/>
            <a:ext cx="12192000" cy="1117600"/>
          </a:xfrm>
          <a:prstGeom prst="rect">
            <a:avLst/>
          </a:prstGeom>
        </p:spPr>
      </p:pic>
      <p:sp>
        <p:nvSpPr>
          <p:cNvPr id="11" name="Title 10">
            <a:extLst>
              <a:ext uri="{FF2B5EF4-FFF2-40B4-BE49-F238E27FC236}">
                <a16:creationId xmlns:a16="http://schemas.microsoft.com/office/drawing/2014/main" id="{8712A983-3146-F546-A3D1-AF76EA493A84}"/>
              </a:ext>
            </a:extLst>
          </p:cNvPr>
          <p:cNvSpPr>
            <a:spLocks noGrp="1"/>
          </p:cNvSpPr>
          <p:nvPr>
            <p:ph type="title" hasCustomPrompt="1"/>
          </p:nvPr>
        </p:nvSpPr>
        <p:spPr>
          <a:xfrm>
            <a:off x="4213185" y="5872606"/>
            <a:ext cx="6991109" cy="398804"/>
          </a:xfrm>
          <a:prstGeom prst="rect">
            <a:avLst/>
          </a:prstGeom>
        </p:spPr>
        <p:txBody>
          <a:bodyPr/>
          <a:lstStyle>
            <a:lvl1pPr>
              <a:defRPr sz="3500" b="1" i="1">
                <a:solidFill>
                  <a:srgbClr val="FDDC00"/>
                </a:solidFill>
                <a:latin typeface="Arial" panose="020B0604020202020204" pitchFamily="34" charset="0"/>
                <a:cs typeface="Arial" panose="020B0604020202020204" pitchFamily="34" charset="0"/>
              </a:defRPr>
            </a:lvl1pPr>
          </a:lstStyle>
          <a:p>
            <a:r>
              <a:rPr lang="en-US" dirty="0"/>
              <a:t>Subject Name Here</a:t>
            </a:r>
          </a:p>
        </p:txBody>
      </p:sp>
      <p:sp>
        <p:nvSpPr>
          <p:cNvPr id="12" name="TextBox 11">
            <a:extLst>
              <a:ext uri="{FF2B5EF4-FFF2-40B4-BE49-F238E27FC236}">
                <a16:creationId xmlns:a16="http://schemas.microsoft.com/office/drawing/2014/main" id="{BC20A94E-E671-6A45-AA1D-F0E9F7847796}"/>
              </a:ext>
            </a:extLst>
          </p:cNvPr>
          <p:cNvSpPr txBox="1"/>
          <p:nvPr userDrawn="1"/>
        </p:nvSpPr>
        <p:spPr>
          <a:xfrm>
            <a:off x="4201610" y="6338528"/>
            <a:ext cx="5602146" cy="400110"/>
          </a:xfrm>
          <a:prstGeom prst="rect">
            <a:avLst/>
          </a:prstGeom>
          <a:noFill/>
        </p:spPr>
        <p:txBody>
          <a:bodyPr wrap="square" rtlCol="0">
            <a:spAutoFit/>
          </a:bodyPr>
          <a:lstStyle/>
          <a:p>
            <a:r>
              <a:rPr lang="en-US" sz="2000" b="1" i="1" dirty="0">
                <a:solidFill>
                  <a:schemeClr val="bg1"/>
                </a:solidFill>
                <a:latin typeface="Arial" panose="020B0604020202020204" pitchFamily="34" charset="0"/>
                <a:cs typeface="Arial" panose="020B0604020202020204" pitchFamily="34" charset="0"/>
              </a:rPr>
              <a:t>at </a:t>
            </a:r>
            <a:r>
              <a:rPr lang="en-US" sz="2000" b="1" i="1" dirty="0" err="1">
                <a:solidFill>
                  <a:schemeClr val="bg1"/>
                </a:solidFill>
                <a:latin typeface="Arial" panose="020B0604020202020204" pitchFamily="34" charset="0"/>
                <a:cs typeface="Arial" panose="020B0604020202020204" pitchFamily="34" charset="0"/>
              </a:rPr>
              <a:t>Southmoor</a:t>
            </a:r>
            <a:r>
              <a:rPr lang="en-US" sz="2000" b="1" i="1" dirty="0">
                <a:solidFill>
                  <a:schemeClr val="bg1"/>
                </a:solidFill>
                <a:latin typeface="Arial" panose="020B0604020202020204" pitchFamily="34" charset="0"/>
                <a:cs typeface="Arial" panose="020B0604020202020204" pitchFamily="34" charset="0"/>
              </a:rPr>
              <a:t> Academy</a:t>
            </a:r>
          </a:p>
        </p:txBody>
      </p:sp>
    </p:spTree>
    <p:extLst>
      <p:ext uri="{BB962C8B-B14F-4D97-AF65-F5344CB8AC3E}">
        <p14:creationId xmlns:p14="http://schemas.microsoft.com/office/powerpoint/2010/main" val="2607942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BAB58-1876-4498-B087-6479D9DD1D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B23787E-5938-4500-BEFE-60F4267A32E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F74286-0C9A-4930-9981-4BD004F396C8}"/>
              </a:ext>
            </a:extLst>
          </p:cNvPr>
          <p:cNvSpPr>
            <a:spLocks noGrp="1"/>
          </p:cNvSpPr>
          <p:nvPr>
            <p:ph type="dt" sz="half" idx="10"/>
          </p:nvPr>
        </p:nvSpPr>
        <p:spPr/>
        <p:txBody>
          <a:bodyPr/>
          <a:lstStyle/>
          <a:p>
            <a:fld id="{5C27C9E4-F112-4766-AF38-158B8D666801}" type="datetimeFigureOut">
              <a:rPr lang="en-GB" smtClean="0"/>
              <a:t>15/09/2023</a:t>
            </a:fld>
            <a:endParaRPr lang="en-GB"/>
          </a:p>
        </p:txBody>
      </p:sp>
      <p:sp>
        <p:nvSpPr>
          <p:cNvPr id="5" name="Footer Placeholder 4">
            <a:extLst>
              <a:ext uri="{FF2B5EF4-FFF2-40B4-BE49-F238E27FC236}">
                <a16:creationId xmlns:a16="http://schemas.microsoft.com/office/drawing/2014/main" id="{84023DF4-D8F2-4889-9D10-DA35DB5BAC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525B83-324C-495B-ABCC-79936BED5466}"/>
              </a:ext>
            </a:extLst>
          </p:cNvPr>
          <p:cNvSpPr>
            <a:spLocks noGrp="1"/>
          </p:cNvSpPr>
          <p:nvPr>
            <p:ph type="sldNum" sz="quarter" idx="12"/>
          </p:nvPr>
        </p:nvSpPr>
        <p:spPr/>
        <p:txBody>
          <a:bodyPr/>
          <a:lstStyle/>
          <a:p>
            <a:fld id="{D1F3EE1F-E9AF-4968-90D2-52AB73CBF383}" type="slidenum">
              <a:rPr lang="en-GB" smtClean="0"/>
              <a:t>‹#›</a:t>
            </a:fld>
            <a:endParaRPr lang="en-GB"/>
          </a:p>
        </p:txBody>
      </p:sp>
    </p:spTree>
    <p:extLst>
      <p:ext uri="{BB962C8B-B14F-4D97-AF65-F5344CB8AC3E}">
        <p14:creationId xmlns:p14="http://schemas.microsoft.com/office/powerpoint/2010/main" val="831496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B83D9-50C4-4F28-A443-04DFD07871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167EE85-C070-496F-8AE0-915A20E7D77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3B488E5-4970-46B1-9AFC-4B1876FD0963}"/>
              </a:ext>
            </a:extLst>
          </p:cNvPr>
          <p:cNvSpPr>
            <a:spLocks noGrp="1"/>
          </p:cNvSpPr>
          <p:nvPr>
            <p:ph type="dt" sz="half" idx="10"/>
          </p:nvPr>
        </p:nvSpPr>
        <p:spPr/>
        <p:txBody>
          <a:bodyPr/>
          <a:lstStyle/>
          <a:p>
            <a:fld id="{5C27C9E4-F112-4766-AF38-158B8D666801}" type="datetimeFigureOut">
              <a:rPr lang="en-GB" smtClean="0"/>
              <a:t>15/09/2023</a:t>
            </a:fld>
            <a:endParaRPr lang="en-GB"/>
          </a:p>
        </p:txBody>
      </p:sp>
      <p:sp>
        <p:nvSpPr>
          <p:cNvPr id="5" name="Footer Placeholder 4">
            <a:extLst>
              <a:ext uri="{FF2B5EF4-FFF2-40B4-BE49-F238E27FC236}">
                <a16:creationId xmlns:a16="http://schemas.microsoft.com/office/drawing/2014/main" id="{02023004-C23C-4AC0-A894-4C0B8D434C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A66FE6-7542-485A-8B68-7BB685D90D70}"/>
              </a:ext>
            </a:extLst>
          </p:cNvPr>
          <p:cNvSpPr>
            <a:spLocks noGrp="1"/>
          </p:cNvSpPr>
          <p:nvPr>
            <p:ph type="sldNum" sz="quarter" idx="12"/>
          </p:nvPr>
        </p:nvSpPr>
        <p:spPr/>
        <p:txBody>
          <a:bodyPr/>
          <a:lstStyle/>
          <a:p>
            <a:fld id="{D1F3EE1F-E9AF-4968-90D2-52AB73CBF383}" type="slidenum">
              <a:rPr lang="en-GB" smtClean="0"/>
              <a:t>‹#›</a:t>
            </a:fld>
            <a:endParaRPr lang="en-GB"/>
          </a:p>
        </p:txBody>
      </p:sp>
    </p:spTree>
    <p:extLst>
      <p:ext uri="{BB962C8B-B14F-4D97-AF65-F5344CB8AC3E}">
        <p14:creationId xmlns:p14="http://schemas.microsoft.com/office/powerpoint/2010/main" val="1532172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0320F-03DA-48F0-BC11-2840DF841C5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EB40B55-74B6-40C2-91D1-C356FE0DE64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337A183-0A18-452A-B0D6-DBB46F6B009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47AFEB8-A30F-4676-9C89-87AB37148F5E}"/>
              </a:ext>
            </a:extLst>
          </p:cNvPr>
          <p:cNvSpPr>
            <a:spLocks noGrp="1"/>
          </p:cNvSpPr>
          <p:nvPr>
            <p:ph type="dt" sz="half" idx="10"/>
          </p:nvPr>
        </p:nvSpPr>
        <p:spPr/>
        <p:txBody>
          <a:bodyPr/>
          <a:lstStyle/>
          <a:p>
            <a:fld id="{5C27C9E4-F112-4766-AF38-158B8D666801}" type="datetimeFigureOut">
              <a:rPr lang="en-GB" smtClean="0"/>
              <a:t>15/09/2023</a:t>
            </a:fld>
            <a:endParaRPr lang="en-GB"/>
          </a:p>
        </p:txBody>
      </p:sp>
      <p:sp>
        <p:nvSpPr>
          <p:cNvPr id="6" name="Footer Placeholder 5">
            <a:extLst>
              <a:ext uri="{FF2B5EF4-FFF2-40B4-BE49-F238E27FC236}">
                <a16:creationId xmlns:a16="http://schemas.microsoft.com/office/drawing/2014/main" id="{6F0C8990-4B7D-4292-BBFD-77576EEA34C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31BF38A-603F-4E57-ACEF-F55663721FDC}"/>
              </a:ext>
            </a:extLst>
          </p:cNvPr>
          <p:cNvSpPr>
            <a:spLocks noGrp="1"/>
          </p:cNvSpPr>
          <p:nvPr>
            <p:ph type="sldNum" sz="quarter" idx="12"/>
          </p:nvPr>
        </p:nvSpPr>
        <p:spPr/>
        <p:txBody>
          <a:bodyPr/>
          <a:lstStyle/>
          <a:p>
            <a:fld id="{D1F3EE1F-E9AF-4968-90D2-52AB73CBF383}" type="slidenum">
              <a:rPr lang="en-GB" smtClean="0"/>
              <a:t>‹#›</a:t>
            </a:fld>
            <a:endParaRPr lang="en-GB"/>
          </a:p>
        </p:txBody>
      </p:sp>
    </p:spTree>
    <p:extLst>
      <p:ext uri="{BB962C8B-B14F-4D97-AF65-F5344CB8AC3E}">
        <p14:creationId xmlns:p14="http://schemas.microsoft.com/office/powerpoint/2010/main" val="2728781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EF9CF-3A84-4DA4-83F2-F342E5AFBB5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095B4EF-23B9-4C63-BEAF-16EAB751BC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45309C9-9B11-422E-B299-9E13BD1A710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EEDA32C-A9F6-4887-AC82-ECA56FA5F9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EC5FA02-6D3C-47C0-A6FC-361EE8ECD4C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327AB1E-9C10-4629-A888-BAF7B7640DF0}"/>
              </a:ext>
            </a:extLst>
          </p:cNvPr>
          <p:cNvSpPr>
            <a:spLocks noGrp="1"/>
          </p:cNvSpPr>
          <p:nvPr>
            <p:ph type="dt" sz="half" idx="10"/>
          </p:nvPr>
        </p:nvSpPr>
        <p:spPr/>
        <p:txBody>
          <a:bodyPr/>
          <a:lstStyle/>
          <a:p>
            <a:fld id="{5C27C9E4-F112-4766-AF38-158B8D666801}" type="datetimeFigureOut">
              <a:rPr lang="en-GB" smtClean="0"/>
              <a:t>15/09/2023</a:t>
            </a:fld>
            <a:endParaRPr lang="en-GB"/>
          </a:p>
        </p:txBody>
      </p:sp>
      <p:sp>
        <p:nvSpPr>
          <p:cNvPr id="8" name="Footer Placeholder 7">
            <a:extLst>
              <a:ext uri="{FF2B5EF4-FFF2-40B4-BE49-F238E27FC236}">
                <a16:creationId xmlns:a16="http://schemas.microsoft.com/office/drawing/2014/main" id="{03B00CF9-BE4A-4DB9-B0F4-9D81CE83298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2E0B9FF-0CBD-459D-B244-0ED62DCE09AD}"/>
              </a:ext>
            </a:extLst>
          </p:cNvPr>
          <p:cNvSpPr>
            <a:spLocks noGrp="1"/>
          </p:cNvSpPr>
          <p:nvPr>
            <p:ph type="sldNum" sz="quarter" idx="12"/>
          </p:nvPr>
        </p:nvSpPr>
        <p:spPr/>
        <p:txBody>
          <a:bodyPr/>
          <a:lstStyle/>
          <a:p>
            <a:fld id="{D1F3EE1F-E9AF-4968-90D2-52AB73CBF383}" type="slidenum">
              <a:rPr lang="en-GB" smtClean="0"/>
              <a:t>‹#›</a:t>
            </a:fld>
            <a:endParaRPr lang="en-GB"/>
          </a:p>
        </p:txBody>
      </p:sp>
    </p:spTree>
    <p:extLst>
      <p:ext uri="{BB962C8B-B14F-4D97-AF65-F5344CB8AC3E}">
        <p14:creationId xmlns:p14="http://schemas.microsoft.com/office/powerpoint/2010/main" val="4276277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8BFE2-0C69-4067-887E-603FEF70A92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9D3DAB1-0A64-46B1-BA89-86CC15C6B01D}"/>
              </a:ext>
            </a:extLst>
          </p:cNvPr>
          <p:cNvSpPr>
            <a:spLocks noGrp="1"/>
          </p:cNvSpPr>
          <p:nvPr>
            <p:ph type="dt" sz="half" idx="10"/>
          </p:nvPr>
        </p:nvSpPr>
        <p:spPr/>
        <p:txBody>
          <a:bodyPr/>
          <a:lstStyle/>
          <a:p>
            <a:fld id="{5C27C9E4-F112-4766-AF38-158B8D666801}" type="datetimeFigureOut">
              <a:rPr lang="en-GB" smtClean="0"/>
              <a:t>15/09/2023</a:t>
            </a:fld>
            <a:endParaRPr lang="en-GB"/>
          </a:p>
        </p:txBody>
      </p:sp>
      <p:sp>
        <p:nvSpPr>
          <p:cNvPr id="4" name="Footer Placeholder 3">
            <a:extLst>
              <a:ext uri="{FF2B5EF4-FFF2-40B4-BE49-F238E27FC236}">
                <a16:creationId xmlns:a16="http://schemas.microsoft.com/office/drawing/2014/main" id="{AA688541-E7A7-48CF-81A6-6FA30C89C68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18D0DC6-5DCD-4E04-8533-DD16F60ACFED}"/>
              </a:ext>
            </a:extLst>
          </p:cNvPr>
          <p:cNvSpPr>
            <a:spLocks noGrp="1"/>
          </p:cNvSpPr>
          <p:nvPr>
            <p:ph type="sldNum" sz="quarter" idx="12"/>
          </p:nvPr>
        </p:nvSpPr>
        <p:spPr/>
        <p:txBody>
          <a:bodyPr/>
          <a:lstStyle/>
          <a:p>
            <a:fld id="{D1F3EE1F-E9AF-4968-90D2-52AB73CBF383}" type="slidenum">
              <a:rPr lang="en-GB" smtClean="0"/>
              <a:t>‹#›</a:t>
            </a:fld>
            <a:endParaRPr lang="en-GB"/>
          </a:p>
        </p:txBody>
      </p:sp>
    </p:spTree>
    <p:extLst>
      <p:ext uri="{BB962C8B-B14F-4D97-AF65-F5344CB8AC3E}">
        <p14:creationId xmlns:p14="http://schemas.microsoft.com/office/powerpoint/2010/main" val="3112620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0A46F0-374E-496E-8367-C4104D376F7A}"/>
              </a:ext>
            </a:extLst>
          </p:cNvPr>
          <p:cNvSpPr>
            <a:spLocks noGrp="1"/>
          </p:cNvSpPr>
          <p:nvPr>
            <p:ph type="dt" sz="half" idx="10"/>
          </p:nvPr>
        </p:nvSpPr>
        <p:spPr/>
        <p:txBody>
          <a:bodyPr/>
          <a:lstStyle/>
          <a:p>
            <a:fld id="{5C27C9E4-F112-4766-AF38-158B8D666801}" type="datetimeFigureOut">
              <a:rPr lang="en-GB" smtClean="0"/>
              <a:t>15/09/2023</a:t>
            </a:fld>
            <a:endParaRPr lang="en-GB"/>
          </a:p>
        </p:txBody>
      </p:sp>
      <p:sp>
        <p:nvSpPr>
          <p:cNvPr id="3" name="Footer Placeholder 2">
            <a:extLst>
              <a:ext uri="{FF2B5EF4-FFF2-40B4-BE49-F238E27FC236}">
                <a16:creationId xmlns:a16="http://schemas.microsoft.com/office/drawing/2014/main" id="{A2EE2D36-3582-41CA-AB36-AD911351A9E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40FF69D-46A6-4816-B004-3FAA136087ED}"/>
              </a:ext>
            </a:extLst>
          </p:cNvPr>
          <p:cNvSpPr>
            <a:spLocks noGrp="1"/>
          </p:cNvSpPr>
          <p:nvPr>
            <p:ph type="sldNum" sz="quarter" idx="12"/>
          </p:nvPr>
        </p:nvSpPr>
        <p:spPr/>
        <p:txBody>
          <a:bodyPr/>
          <a:lstStyle/>
          <a:p>
            <a:fld id="{D1F3EE1F-E9AF-4968-90D2-52AB73CBF383}" type="slidenum">
              <a:rPr lang="en-GB" smtClean="0"/>
              <a:t>‹#›</a:t>
            </a:fld>
            <a:endParaRPr lang="en-GB"/>
          </a:p>
        </p:txBody>
      </p:sp>
    </p:spTree>
    <p:extLst>
      <p:ext uri="{BB962C8B-B14F-4D97-AF65-F5344CB8AC3E}">
        <p14:creationId xmlns:p14="http://schemas.microsoft.com/office/powerpoint/2010/main" val="1236689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43342-4E64-4478-A12E-9C65AEAE8F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4500B9B-CA43-4A33-969D-4E7D90EE36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19B0C1F-1C8A-4C46-8AB5-E0A76666F1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F778BE2-0522-4D5E-A243-EF918E7924F2}"/>
              </a:ext>
            </a:extLst>
          </p:cNvPr>
          <p:cNvSpPr>
            <a:spLocks noGrp="1"/>
          </p:cNvSpPr>
          <p:nvPr>
            <p:ph type="dt" sz="half" idx="10"/>
          </p:nvPr>
        </p:nvSpPr>
        <p:spPr/>
        <p:txBody>
          <a:bodyPr/>
          <a:lstStyle/>
          <a:p>
            <a:fld id="{5C27C9E4-F112-4766-AF38-158B8D666801}" type="datetimeFigureOut">
              <a:rPr lang="en-GB" smtClean="0"/>
              <a:t>15/09/2023</a:t>
            </a:fld>
            <a:endParaRPr lang="en-GB"/>
          </a:p>
        </p:txBody>
      </p:sp>
      <p:sp>
        <p:nvSpPr>
          <p:cNvPr id="6" name="Footer Placeholder 5">
            <a:extLst>
              <a:ext uri="{FF2B5EF4-FFF2-40B4-BE49-F238E27FC236}">
                <a16:creationId xmlns:a16="http://schemas.microsoft.com/office/drawing/2014/main" id="{6CCA14A1-DC2E-4B9A-8EF9-5E62171451A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C63A739-6782-406D-8A55-A16D0F259992}"/>
              </a:ext>
            </a:extLst>
          </p:cNvPr>
          <p:cNvSpPr>
            <a:spLocks noGrp="1"/>
          </p:cNvSpPr>
          <p:nvPr>
            <p:ph type="sldNum" sz="quarter" idx="12"/>
          </p:nvPr>
        </p:nvSpPr>
        <p:spPr/>
        <p:txBody>
          <a:bodyPr/>
          <a:lstStyle/>
          <a:p>
            <a:fld id="{D1F3EE1F-E9AF-4968-90D2-52AB73CBF383}" type="slidenum">
              <a:rPr lang="en-GB" smtClean="0"/>
              <a:t>‹#›</a:t>
            </a:fld>
            <a:endParaRPr lang="en-GB"/>
          </a:p>
        </p:txBody>
      </p:sp>
    </p:spTree>
    <p:extLst>
      <p:ext uri="{BB962C8B-B14F-4D97-AF65-F5344CB8AC3E}">
        <p14:creationId xmlns:p14="http://schemas.microsoft.com/office/powerpoint/2010/main" val="3798280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5F31E-0F4F-459B-92CB-29523855AD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C4B6E05-CB62-4943-B100-7A06665889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9951077-8436-42A0-95B5-AB9CF18FB5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715905B-7842-4A69-8D43-86F49186E82C}"/>
              </a:ext>
            </a:extLst>
          </p:cNvPr>
          <p:cNvSpPr>
            <a:spLocks noGrp="1"/>
          </p:cNvSpPr>
          <p:nvPr>
            <p:ph type="dt" sz="half" idx="10"/>
          </p:nvPr>
        </p:nvSpPr>
        <p:spPr/>
        <p:txBody>
          <a:bodyPr/>
          <a:lstStyle/>
          <a:p>
            <a:fld id="{5C27C9E4-F112-4766-AF38-158B8D666801}" type="datetimeFigureOut">
              <a:rPr lang="en-GB" smtClean="0"/>
              <a:t>15/09/2023</a:t>
            </a:fld>
            <a:endParaRPr lang="en-GB"/>
          </a:p>
        </p:txBody>
      </p:sp>
      <p:sp>
        <p:nvSpPr>
          <p:cNvPr id="6" name="Footer Placeholder 5">
            <a:extLst>
              <a:ext uri="{FF2B5EF4-FFF2-40B4-BE49-F238E27FC236}">
                <a16:creationId xmlns:a16="http://schemas.microsoft.com/office/drawing/2014/main" id="{23271DAA-29EE-446B-A4DF-362E852AA76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65BAE22-3F7F-4C02-A1C8-15AE47F03D0E}"/>
              </a:ext>
            </a:extLst>
          </p:cNvPr>
          <p:cNvSpPr>
            <a:spLocks noGrp="1"/>
          </p:cNvSpPr>
          <p:nvPr>
            <p:ph type="sldNum" sz="quarter" idx="12"/>
          </p:nvPr>
        </p:nvSpPr>
        <p:spPr/>
        <p:txBody>
          <a:bodyPr/>
          <a:lstStyle/>
          <a:p>
            <a:fld id="{D1F3EE1F-E9AF-4968-90D2-52AB73CBF383}" type="slidenum">
              <a:rPr lang="en-GB" smtClean="0"/>
              <a:t>‹#›</a:t>
            </a:fld>
            <a:endParaRPr lang="en-GB"/>
          </a:p>
        </p:txBody>
      </p:sp>
    </p:spTree>
    <p:extLst>
      <p:ext uri="{BB962C8B-B14F-4D97-AF65-F5344CB8AC3E}">
        <p14:creationId xmlns:p14="http://schemas.microsoft.com/office/powerpoint/2010/main" val="2951988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89B03E-DD05-411C-A140-EF59753646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6C4F82C-F1FE-47EF-A09E-E12AB605B1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BDD27C5-9205-4F4C-A75E-52C1F483F3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27C9E4-F112-4766-AF38-158B8D666801}" type="datetimeFigureOut">
              <a:rPr lang="en-GB" smtClean="0"/>
              <a:t>15/09/2023</a:t>
            </a:fld>
            <a:endParaRPr lang="en-GB"/>
          </a:p>
        </p:txBody>
      </p:sp>
      <p:sp>
        <p:nvSpPr>
          <p:cNvPr id="5" name="Footer Placeholder 4">
            <a:extLst>
              <a:ext uri="{FF2B5EF4-FFF2-40B4-BE49-F238E27FC236}">
                <a16:creationId xmlns:a16="http://schemas.microsoft.com/office/drawing/2014/main" id="{FB590431-6D3E-47A7-8C22-5F441A3285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49B302E-6C91-45FC-86A6-224AA8E5CD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F3EE1F-E9AF-4968-90D2-52AB73CBF383}" type="slidenum">
              <a:rPr lang="en-GB" smtClean="0"/>
              <a:t>‹#›</a:t>
            </a:fld>
            <a:endParaRPr lang="en-GB"/>
          </a:p>
        </p:txBody>
      </p:sp>
    </p:spTree>
    <p:extLst>
      <p:ext uri="{BB962C8B-B14F-4D97-AF65-F5344CB8AC3E}">
        <p14:creationId xmlns:p14="http://schemas.microsoft.com/office/powerpoint/2010/main" val="2841226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45315-7F8D-4B1E-9013-E7B0C9D325EA}"/>
              </a:ext>
            </a:extLst>
          </p:cNvPr>
          <p:cNvSpPr>
            <a:spLocks noGrp="1"/>
          </p:cNvSpPr>
          <p:nvPr>
            <p:ph type="title"/>
          </p:nvPr>
        </p:nvSpPr>
        <p:spPr/>
        <p:txBody>
          <a:bodyPr>
            <a:normAutofit fontScale="90000"/>
          </a:bodyPr>
          <a:lstStyle/>
          <a:p>
            <a:r>
              <a:rPr lang="en-US" dirty="0"/>
              <a:t>Sociology</a:t>
            </a:r>
            <a:endParaRPr lang="en-GB" dirty="0"/>
          </a:p>
        </p:txBody>
      </p:sp>
      <p:graphicFrame>
        <p:nvGraphicFramePr>
          <p:cNvPr id="3" name="Table 2">
            <a:extLst>
              <a:ext uri="{FF2B5EF4-FFF2-40B4-BE49-F238E27FC236}">
                <a16:creationId xmlns:a16="http://schemas.microsoft.com/office/drawing/2014/main" id="{6709FD57-A64B-4F94-84A8-6EEE01CF6BC2}"/>
              </a:ext>
            </a:extLst>
          </p:cNvPr>
          <p:cNvGraphicFramePr>
            <a:graphicFrameLocks noGrp="1"/>
          </p:cNvGraphicFramePr>
          <p:nvPr>
            <p:extLst>
              <p:ext uri="{D42A27DB-BD31-4B8C-83A1-F6EECF244321}">
                <p14:modId xmlns:p14="http://schemas.microsoft.com/office/powerpoint/2010/main" val="1473815947"/>
              </p:ext>
            </p:extLst>
          </p:nvPr>
        </p:nvGraphicFramePr>
        <p:xfrm>
          <a:off x="222194" y="966526"/>
          <a:ext cx="11747612" cy="4246824"/>
        </p:xfrm>
        <a:graphic>
          <a:graphicData uri="http://schemas.openxmlformats.org/drawingml/2006/table">
            <a:tbl>
              <a:tblPr firstRow="1" bandRow="1">
                <a:tableStyleId>{5C22544A-7EE6-4342-B048-85BDC9FD1C3A}</a:tableStyleId>
              </a:tblPr>
              <a:tblGrid>
                <a:gridCol w="2936903">
                  <a:extLst>
                    <a:ext uri="{9D8B030D-6E8A-4147-A177-3AD203B41FA5}">
                      <a16:colId xmlns:a16="http://schemas.microsoft.com/office/drawing/2014/main" val="1688610370"/>
                    </a:ext>
                  </a:extLst>
                </a:gridCol>
                <a:gridCol w="2936903">
                  <a:extLst>
                    <a:ext uri="{9D8B030D-6E8A-4147-A177-3AD203B41FA5}">
                      <a16:colId xmlns:a16="http://schemas.microsoft.com/office/drawing/2014/main" val="3604243381"/>
                    </a:ext>
                  </a:extLst>
                </a:gridCol>
                <a:gridCol w="2936903">
                  <a:extLst>
                    <a:ext uri="{9D8B030D-6E8A-4147-A177-3AD203B41FA5}">
                      <a16:colId xmlns:a16="http://schemas.microsoft.com/office/drawing/2014/main" val="2053022597"/>
                    </a:ext>
                  </a:extLst>
                </a:gridCol>
                <a:gridCol w="2936903">
                  <a:extLst>
                    <a:ext uri="{9D8B030D-6E8A-4147-A177-3AD203B41FA5}">
                      <a16:colId xmlns:a16="http://schemas.microsoft.com/office/drawing/2014/main" val="3345134349"/>
                    </a:ext>
                  </a:extLst>
                </a:gridCol>
              </a:tblGrid>
              <a:tr h="701168">
                <a:tc>
                  <a:txBody>
                    <a:bodyPr/>
                    <a:lstStyle/>
                    <a:p>
                      <a:pPr algn="ctr"/>
                      <a:r>
                        <a:rPr lang="en-GB" dirty="0">
                          <a:solidFill>
                            <a:schemeClr val="tx1"/>
                          </a:solidFill>
                        </a:rPr>
                        <a:t>Question type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GB" dirty="0">
                          <a:solidFill>
                            <a:schemeClr val="tx1"/>
                          </a:solidFill>
                        </a:rPr>
                        <a:t>Worth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GB" dirty="0">
                          <a:solidFill>
                            <a:schemeClr val="tx1"/>
                          </a:solidFill>
                        </a:rPr>
                        <a:t>How many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GB" dirty="0">
                          <a:solidFill>
                            <a:schemeClr val="tx1"/>
                          </a:solidFill>
                        </a:rPr>
                        <a:t>Total across the paper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13853795"/>
                  </a:ext>
                </a:extLst>
              </a:tr>
              <a:tr h="701168">
                <a:tc>
                  <a:txBody>
                    <a:bodyPr/>
                    <a:lstStyle/>
                    <a:p>
                      <a:pPr algn="ctr"/>
                      <a:r>
                        <a:rPr lang="en-GB" dirty="0"/>
                        <a:t>Multiple choice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GB" dirty="0"/>
                        <a:t>1 mark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t>4 marks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0454164"/>
                  </a:ext>
                </a:extLst>
              </a:tr>
              <a:tr h="628780">
                <a:tc>
                  <a:txBody>
                    <a:bodyPr/>
                    <a:lstStyle/>
                    <a:p>
                      <a:pPr algn="ctr"/>
                      <a:r>
                        <a:rPr lang="en-GB" dirty="0"/>
                        <a:t>Describe (usually a key word or a trend)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GB" dirty="0"/>
                        <a:t>3 marks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t>12 marks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9213142"/>
                  </a:ext>
                </a:extLst>
              </a:tr>
              <a:tr h="802072">
                <a:tc>
                  <a:txBody>
                    <a:bodyPr/>
                    <a:lstStyle/>
                    <a:p>
                      <a:pPr algn="ctr"/>
                      <a:r>
                        <a:rPr lang="en-GB" dirty="0"/>
                        <a:t>Item Question (describe a strength/weakness)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GB" dirty="0"/>
                        <a:t>2 marks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t>4 marks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8569228"/>
                  </a:ext>
                </a:extLst>
              </a:tr>
              <a:tr h="701168">
                <a:tc>
                  <a:txBody>
                    <a:bodyPr/>
                    <a:lstStyle/>
                    <a:p>
                      <a:pPr algn="ctr"/>
                      <a:r>
                        <a:rPr lang="en-GB" dirty="0"/>
                        <a:t>Identify and explain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GB" dirty="0"/>
                        <a:t>4 marks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t>32 marks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2869128"/>
                  </a:ext>
                </a:extLst>
              </a:tr>
              <a:tr h="701168">
                <a:tc>
                  <a:txBody>
                    <a:bodyPr/>
                    <a:lstStyle/>
                    <a:p>
                      <a:pPr algn="ctr"/>
                      <a:r>
                        <a:rPr lang="en-GB" dirty="0"/>
                        <a:t>Evaluate/discuss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GB" dirty="0"/>
                        <a:t>12 marks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t>48 marks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06997796"/>
                  </a:ext>
                </a:extLst>
              </a:tr>
            </a:tbl>
          </a:graphicData>
        </a:graphic>
      </p:graphicFrame>
      <p:sp>
        <p:nvSpPr>
          <p:cNvPr id="5" name="TextBox 4">
            <a:extLst>
              <a:ext uri="{FF2B5EF4-FFF2-40B4-BE49-F238E27FC236}">
                <a16:creationId xmlns:a16="http://schemas.microsoft.com/office/drawing/2014/main" id="{4F81E45E-59D7-4020-BF43-EA93B900B53F}"/>
              </a:ext>
            </a:extLst>
          </p:cNvPr>
          <p:cNvSpPr txBox="1"/>
          <p:nvPr/>
        </p:nvSpPr>
        <p:spPr>
          <a:xfrm>
            <a:off x="1828801" y="230587"/>
            <a:ext cx="10141006" cy="553998"/>
          </a:xfrm>
          <a:prstGeom prst="rect">
            <a:avLst/>
          </a:prstGeom>
          <a:solidFill>
            <a:schemeClr val="bg1"/>
          </a:solidFill>
          <a:ln w="76200">
            <a:solidFill>
              <a:srgbClr val="FF0000"/>
            </a:solidFill>
          </a:ln>
        </p:spPr>
        <p:txBody>
          <a:bodyPr wrap="square" rtlCol="0">
            <a:spAutoFit/>
          </a:bodyPr>
          <a:lstStyle/>
          <a:p>
            <a:pPr algn="ctr"/>
            <a:r>
              <a:rPr lang="en-GB" sz="3000" dirty="0"/>
              <a:t>What to expect on each paper…</a:t>
            </a:r>
          </a:p>
        </p:txBody>
      </p:sp>
    </p:spTree>
    <p:extLst>
      <p:ext uri="{BB962C8B-B14F-4D97-AF65-F5344CB8AC3E}">
        <p14:creationId xmlns:p14="http://schemas.microsoft.com/office/powerpoint/2010/main" val="1671633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D1B70-F18B-4A53-918B-993B5BE5421F}"/>
              </a:ext>
            </a:extLst>
          </p:cNvPr>
          <p:cNvSpPr>
            <a:spLocks noGrp="1"/>
          </p:cNvSpPr>
          <p:nvPr>
            <p:ph type="title"/>
          </p:nvPr>
        </p:nvSpPr>
        <p:spPr/>
        <p:txBody>
          <a:bodyPr>
            <a:normAutofit fontScale="90000"/>
          </a:bodyPr>
          <a:lstStyle/>
          <a:p>
            <a:r>
              <a:rPr lang="en-GB" dirty="0"/>
              <a:t>Sociology</a:t>
            </a:r>
          </a:p>
        </p:txBody>
      </p:sp>
      <p:sp>
        <p:nvSpPr>
          <p:cNvPr id="4" name="Rectangle 3">
            <a:extLst>
              <a:ext uri="{FF2B5EF4-FFF2-40B4-BE49-F238E27FC236}">
                <a16:creationId xmlns:a16="http://schemas.microsoft.com/office/drawing/2014/main" id="{AA3143F6-F2D1-496A-9664-58E47913E7A0}"/>
              </a:ext>
            </a:extLst>
          </p:cNvPr>
          <p:cNvSpPr/>
          <p:nvPr/>
        </p:nvSpPr>
        <p:spPr>
          <a:xfrm>
            <a:off x="169628" y="1125227"/>
            <a:ext cx="11614205" cy="4462760"/>
          </a:xfrm>
          <a:prstGeom prst="rect">
            <a:avLst/>
          </a:prstGeom>
          <a:solidFill>
            <a:schemeClr val="accent5">
              <a:lumMod val="20000"/>
              <a:lumOff val="80000"/>
            </a:schemeClr>
          </a:solidFill>
          <a:ln w="76200">
            <a:solidFill>
              <a:srgbClr val="00B0F0"/>
            </a:solidFill>
          </a:ln>
        </p:spPr>
        <p:txBody>
          <a:bodyPr wrap="square">
            <a:spAutoFit/>
          </a:bodyPr>
          <a:lstStyle/>
          <a:p>
            <a:pPr algn="ctr"/>
            <a:r>
              <a:rPr lang="en-GB" sz="1400" b="1" dirty="0"/>
              <a:t>Families 4 mark questions examples</a:t>
            </a:r>
          </a:p>
          <a:p>
            <a:pPr algn="ctr"/>
            <a:endParaRPr lang="en-GB" sz="1400" b="1" dirty="0"/>
          </a:p>
          <a:p>
            <a:r>
              <a:rPr lang="en-GB" sz="1400" dirty="0"/>
              <a:t>Identify and explain one factor that may have led to an increase in the number of children raised in single-parent families referred to as a concern in Item A.</a:t>
            </a:r>
          </a:p>
          <a:p>
            <a:endParaRPr lang="en-GB" sz="1400" dirty="0"/>
          </a:p>
          <a:p>
            <a:r>
              <a:rPr lang="en-GB" sz="1400" dirty="0"/>
              <a:t>Identify and explain how one turning point in an individual’s life might lead to change in their family or household situation. </a:t>
            </a:r>
          </a:p>
          <a:p>
            <a:endParaRPr lang="en-GB" sz="1400" dirty="0"/>
          </a:p>
          <a:p>
            <a:r>
              <a:rPr lang="en-GB" sz="1400" dirty="0"/>
              <a:t>Identify and explain one function of the nuclear family from a Marxist perspective.</a:t>
            </a:r>
          </a:p>
          <a:p>
            <a:endParaRPr lang="en-GB" sz="1400" dirty="0"/>
          </a:p>
          <a:p>
            <a:r>
              <a:rPr lang="en-GB" sz="1400" dirty="0"/>
              <a:t>Identify and explain one factor that may have led to an increase in the number of symmetrical families.</a:t>
            </a:r>
          </a:p>
          <a:p>
            <a:endParaRPr lang="en-GB" sz="1400" dirty="0"/>
          </a:p>
          <a:p>
            <a:r>
              <a:rPr lang="en-GB" sz="1400" dirty="0"/>
              <a:t>Identify and explain one factors that may have led to changes in the relationships between parents and children over the last 100 years. </a:t>
            </a:r>
          </a:p>
          <a:p>
            <a:endParaRPr lang="en-GB" sz="1400" dirty="0"/>
          </a:p>
          <a:p>
            <a:r>
              <a:rPr lang="en-GB" sz="1400" dirty="0"/>
              <a:t>Identify and explain one factor that may have led to the increase in the number of lone-parent families since the 1970s.</a:t>
            </a:r>
          </a:p>
          <a:p>
            <a:endParaRPr lang="en-GB" sz="1400" dirty="0"/>
          </a:p>
          <a:p>
            <a:r>
              <a:rPr lang="en-GB" sz="1400" dirty="0"/>
              <a:t>Identify and explain one factor that may have led to changes in the patterns of fertility in the UK over the last 30 years. </a:t>
            </a:r>
          </a:p>
          <a:p>
            <a:endParaRPr lang="en-GB" sz="1400" dirty="0"/>
          </a:p>
          <a:p>
            <a:r>
              <a:rPr lang="en-GB" sz="1400" dirty="0"/>
              <a:t>Identify and explain one reason why the average age at which people get married in Britain has increased during the last 30 years .</a:t>
            </a:r>
          </a:p>
          <a:p>
            <a:endParaRPr lang="en-GB" sz="1400" dirty="0"/>
          </a:p>
          <a:p>
            <a:r>
              <a:rPr lang="en-GB" sz="1400" dirty="0"/>
              <a:t>Identify and explain one factor that may have led to the increase in cohabitation during the last 20 years.</a:t>
            </a:r>
            <a:endParaRPr lang="en-GB" dirty="0"/>
          </a:p>
          <a:p>
            <a:endParaRPr lang="en-GB" dirty="0"/>
          </a:p>
        </p:txBody>
      </p:sp>
      <p:sp>
        <p:nvSpPr>
          <p:cNvPr id="6" name="TextBox 5">
            <a:extLst>
              <a:ext uri="{FF2B5EF4-FFF2-40B4-BE49-F238E27FC236}">
                <a16:creationId xmlns:a16="http://schemas.microsoft.com/office/drawing/2014/main" id="{6E2EF421-E5EC-43DA-9410-6044DC5D8BF9}"/>
              </a:ext>
            </a:extLst>
          </p:cNvPr>
          <p:cNvSpPr txBox="1"/>
          <p:nvPr/>
        </p:nvSpPr>
        <p:spPr>
          <a:xfrm>
            <a:off x="1820849" y="119270"/>
            <a:ext cx="10315492" cy="646331"/>
          </a:xfrm>
          <a:prstGeom prst="rect">
            <a:avLst/>
          </a:prstGeom>
          <a:solidFill>
            <a:schemeClr val="bg1"/>
          </a:solidFill>
        </p:spPr>
        <p:txBody>
          <a:bodyPr wrap="square" rtlCol="0">
            <a:spAutoFit/>
          </a:bodyPr>
          <a:lstStyle/>
          <a:p>
            <a:r>
              <a:rPr lang="en-GB" sz="3600" dirty="0"/>
              <a:t>TASK: Have a go at answering the following questions</a:t>
            </a:r>
          </a:p>
        </p:txBody>
      </p:sp>
    </p:spTree>
    <p:extLst>
      <p:ext uri="{BB962C8B-B14F-4D97-AF65-F5344CB8AC3E}">
        <p14:creationId xmlns:p14="http://schemas.microsoft.com/office/powerpoint/2010/main" val="909343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D1B70-F18B-4A53-918B-993B5BE5421F}"/>
              </a:ext>
            </a:extLst>
          </p:cNvPr>
          <p:cNvSpPr>
            <a:spLocks noGrp="1"/>
          </p:cNvSpPr>
          <p:nvPr>
            <p:ph type="title"/>
          </p:nvPr>
        </p:nvSpPr>
        <p:spPr/>
        <p:txBody>
          <a:bodyPr>
            <a:normAutofit fontScale="90000"/>
          </a:bodyPr>
          <a:lstStyle/>
          <a:p>
            <a:r>
              <a:rPr lang="en-GB" dirty="0"/>
              <a:t>Sociology</a:t>
            </a:r>
          </a:p>
        </p:txBody>
      </p:sp>
      <p:sp>
        <p:nvSpPr>
          <p:cNvPr id="5" name="Rectangle 4">
            <a:extLst>
              <a:ext uri="{FF2B5EF4-FFF2-40B4-BE49-F238E27FC236}">
                <a16:creationId xmlns:a16="http://schemas.microsoft.com/office/drawing/2014/main" id="{01F79557-1167-4188-BC0B-288C4F47ABFB}"/>
              </a:ext>
            </a:extLst>
          </p:cNvPr>
          <p:cNvSpPr/>
          <p:nvPr/>
        </p:nvSpPr>
        <p:spPr>
          <a:xfrm>
            <a:off x="166978" y="948690"/>
            <a:ext cx="11879248" cy="5262979"/>
          </a:xfrm>
          <a:prstGeom prst="rect">
            <a:avLst/>
          </a:prstGeom>
          <a:solidFill>
            <a:schemeClr val="accent6">
              <a:lumMod val="20000"/>
              <a:lumOff val="80000"/>
            </a:schemeClr>
          </a:solidFill>
          <a:ln w="76200">
            <a:solidFill>
              <a:srgbClr val="00B050"/>
            </a:solidFill>
          </a:ln>
        </p:spPr>
        <p:txBody>
          <a:bodyPr wrap="square">
            <a:spAutoFit/>
          </a:bodyPr>
          <a:lstStyle/>
          <a:p>
            <a:pPr algn="ctr"/>
            <a:r>
              <a:rPr lang="en-GB" sz="1400" b="1" dirty="0"/>
              <a:t>Education 4 mark questions examples</a:t>
            </a:r>
          </a:p>
          <a:p>
            <a:pPr algn="ctr"/>
            <a:endParaRPr lang="en-GB" sz="1400" b="1" dirty="0"/>
          </a:p>
          <a:p>
            <a:r>
              <a:rPr lang="en-GB" sz="1400" dirty="0"/>
              <a:t>Identify and explain one function of education.</a:t>
            </a:r>
          </a:p>
          <a:p>
            <a:endParaRPr lang="en-GB" sz="1400" dirty="0"/>
          </a:p>
          <a:p>
            <a:r>
              <a:rPr lang="en-GB" sz="1400" dirty="0"/>
              <a:t>Identify and explain one way in which schools teach children to become part of our society. </a:t>
            </a:r>
          </a:p>
          <a:p>
            <a:endParaRPr lang="en-GB" sz="1400" dirty="0"/>
          </a:p>
          <a:p>
            <a:r>
              <a:rPr lang="en-GB" sz="1400" dirty="0"/>
              <a:t>Identify and explain one disadvantage of the comprehensive system.</a:t>
            </a:r>
          </a:p>
          <a:p>
            <a:endParaRPr lang="en-GB" sz="1400" dirty="0"/>
          </a:p>
          <a:p>
            <a:r>
              <a:rPr lang="en-GB" sz="1400" dirty="0"/>
              <a:t>Identify and explain one reason why male and female students often choose different subjects in higher education.</a:t>
            </a:r>
          </a:p>
          <a:p>
            <a:endParaRPr lang="en-GB" sz="1400" dirty="0"/>
          </a:p>
          <a:p>
            <a:r>
              <a:rPr lang="en-GB" sz="1400" dirty="0"/>
              <a:t>Identify and explain one reason why male students often achieve lower grades than female students Identify and explain one home factor that may affect attainment levels for some ethnic groups.</a:t>
            </a:r>
          </a:p>
          <a:p>
            <a:endParaRPr lang="en-GB" sz="1400" dirty="0"/>
          </a:p>
          <a:p>
            <a:r>
              <a:rPr lang="en-GB" sz="1400" dirty="0"/>
              <a:t>Identify and explain one way in which teachers might influence the educational achievement of ethnic minority students.</a:t>
            </a:r>
          </a:p>
          <a:p>
            <a:endParaRPr lang="en-GB" sz="1400" dirty="0"/>
          </a:p>
          <a:p>
            <a:r>
              <a:rPr lang="en-GB" sz="1400" dirty="0"/>
              <a:t>Identify and explain one factor that may have led to the relatively poor performance of working class pupils.</a:t>
            </a:r>
          </a:p>
          <a:p>
            <a:endParaRPr lang="en-GB" sz="1400" dirty="0"/>
          </a:p>
          <a:p>
            <a:r>
              <a:rPr lang="en-GB" sz="1400" dirty="0"/>
              <a:t>Identify one possible label that might be attached to students who fail to conform and explain the possible impact that label might have on their school career. </a:t>
            </a:r>
          </a:p>
          <a:p>
            <a:endParaRPr lang="en-GB" sz="1400" dirty="0"/>
          </a:p>
          <a:p>
            <a:r>
              <a:rPr lang="en-GB" sz="1400" dirty="0"/>
              <a:t>Identify and explain one effect of Marketisation on education in Britain. </a:t>
            </a:r>
          </a:p>
          <a:p>
            <a:endParaRPr lang="en-GB" sz="1400" dirty="0"/>
          </a:p>
          <a:p>
            <a:r>
              <a:rPr lang="en-GB" sz="1400" dirty="0"/>
              <a:t>Identify and explain one criticism of the introduction of greater choice in educational provision.</a:t>
            </a:r>
          </a:p>
          <a:p>
            <a:endParaRPr lang="en-GB" sz="1400" dirty="0"/>
          </a:p>
          <a:p>
            <a:r>
              <a:rPr lang="en-GB" sz="1400" dirty="0"/>
              <a:t>Identify and explain one example of material deprivation that could influence educational achievement.</a:t>
            </a:r>
            <a:endParaRPr lang="en-GB" sz="1400" b="1" dirty="0"/>
          </a:p>
        </p:txBody>
      </p:sp>
      <p:sp>
        <p:nvSpPr>
          <p:cNvPr id="6" name="TextBox 5">
            <a:extLst>
              <a:ext uri="{FF2B5EF4-FFF2-40B4-BE49-F238E27FC236}">
                <a16:creationId xmlns:a16="http://schemas.microsoft.com/office/drawing/2014/main" id="{6E2EF421-E5EC-43DA-9410-6044DC5D8BF9}"/>
              </a:ext>
            </a:extLst>
          </p:cNvPr>
          <p:cNvSpPr txBox="1"/>
          <p:nvPr/>
        </p:nvSpPr>
        <p:spPr>
          <a:xfrm>
            <a:off x="1820849" y="119270"/>
            <a:ext cx="10315492" cy="646331"/>
          </a:xfrm>
          <a:prstGeom prst="rect">
            <a:avLst/>
          </a:prstGeom>
          <a:solidFill>
            <a:schemeClr val="bg1"/>
          </a:solidFill>
        </p:spPr>
        <p:txBody>
          <a:bodyPr wrap="square" rtlCol="0">
            <a:spAutoFit/>
          </a:bodyPr>
          <a:lstStyle/>
          <a:p>
            <a:r>
              <a:rPr lang="en-GB" sz="3600" dirty="0"/>
              <a:t>TASK: Have a go at answering the following questions</a:t>
            </a:r>
          </a:p>
        </p:txBody>
      </p:sp>
    </p:spTree>
    <p:extLst>
      <p:ext uri="{BB962C8B-B14F-4D97-AF65-F5344CB8AC3E}">
        <p14:creationId xmlns:p14="http://schemas.microsoft.com/office/powerpoint/2010/main" val="935370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998CA-9D95-4D86-9037-9CBBD983DF7E}"/>
              </a:ext>
            </a:extLst>
          </p:cNvPr>
          <p:cNvSpPr>
            <a:spLocks noGrp="1"/>
          </p:cNvSpPr>
          <p:nvPr>
            <p:ph type="title"/>
          </p:nvPr>
        </p:nvSpPr>
        <p:spPr/>
        <p:txBody>
          <a:bodyPr>
            <a:normAutofit fontScale="90000"/>
          </a:bodyPr>
          <a:lstStyle/>
          <a:p>
            <a:r>
              <a:rPr lang="en-GB" dirty="0"/>
              <a:t>Sociology</a:t>
            </a:r>
          </a:p>
        </p:txBody>
      </p:sp>
      <p:sp>
        <p:nvSpPr>
          <p:cNvPr id="3" name="Rectangle 2">
            <a:extLst>
              <a:ext uri="{FF2B5EF4-FFF2-40B4-BE49-F238E27FC236}">
                <a16:creationId xmlns:a16="http://schemas.microsoft.com/office/drawing/2014/main" id="{9886F585-A968-4A8D-96DF-B707450F2BEB}"/>
              </a:ext>
            </a:extLst>
          </p:cNvPr>
          <p:cNvSpPr/>
          <p:nvPr/>
        </p:nvSpPr>
        <p:spPr>
          <a:xfrm>
            <a:off x="169628" y="1125227"/>
            <a:ext cx="11709621" cy="3877985"/>
          </a:xfrm>
          <a:prstGeom prst="rect">
            <a:avLst/>
          </a:prstGeom>
          <a:solidFill>
            <a:schemeClr val="accent4">
              <a:lumMod val="20000"/>
              <a:lumOff val="80000"/>
            </a:schemeClr>
          </a:solidFill>
          <a:ln w="76200">
            <a:solidFill>
              <a:srgbClr val="FFFF00"/>
            </a:solidFill>
          </a:ln>
        </p:spPr>
        <p:txBody>
          <a:bodyPr wrap="square">
            <a:spAutoFit/>
          </a:bodyPr>
          <a:lstStyle/>
          <a:p>
            <a:pPr algn="ctr"/>
            <a:r>
              <a:rPr lang="en-GB" sz="1400" b="1" dirty="0"/>
              <a:t>Crime 4 mark research questions examples</a:t>
            </a:r>
          </a:p>
          <a:p>
            <a:pPr algn="ctr"/>
            <a:endParaRPr lang="en-GB" sz="1400" b="1" dirty="0"/>
          </a:p>
          <a:p>
            <a:r>
              <a:rPr lang="en-GB" sz="1400" dirty="0"/>
              <a:t>Identify and explain one difference between crime and deviance</a:t>
            </a:r>
          </a:p>
          <a:p>
            <a:endParaRPr lang="en-GB" sz="1400" dirty="0"/>
          </a:p>
          <a:p>
            <a:r>
              <a:rPr lang="en-GB" sz="1400" dirty="0"/>
              <a:t>Identify and explain one way in which peer groups may encourage members to conform to their rules</a:t>
            </a:r>
          </a:p>
          <a:p>
            <a:endParaRPr lang="en-GB" sz="1400" dirty="0"/>
          </a:p>
          <a:p>
            <a:r>
              <a:rPr lang="en-GB" sz="1400" dirty="0"/>
              <a:t>Identify and explain one difference between formal and informal social rules </a:t>
            </a:r>
          </a:p>
          <a:p>
            <a:endParaRPr lang="en-GB" sz="1400" dirty="0"/>
          </a:p>
          <a:p>
            <a:r>
              <a:rPr lang="en-GB" sz="1400" dirty="0"/>
              <a:t>Identify and explain one function of crime that Durkheim identified</a:t>
            </a:r>
          </a:p>
          <a:p>
            <a:endParaRPr lang="en-GB" sz="1400" dirty="0"/>
          </a:p>
          <a:p>
            <a:r>
              <a:rPr lang="en-GB" sz="1400" dirty="0"/>
              <a:t>Identify and explain one way in which women may be controlled in public </a:t>
            </a:r>
          </a:p>
          <a:p>
            <a:endParaRPr lang="en-GB" sz="1400" dirty="0"/>
          </a:p>
          <a:p>
            <a:r>
              <a:rPr lang="en-GB" sz="1400" dirty="0"/>
              <a:t>Identify and explain one reason why the recorded rate of crime may not include all crimes recorded </a:t>
            </a:r>
          </a:p>
          <a:p>
            <a:endParaRPr lang="en-GB" sz="1400" dirty="0"/>
          </a:p>
          <a:p>
            <a:r>
              <a:rPr lang="en-GB" sz="1400" dirty="0"/>
              <a:t>Identify and explain one reason why corporate crime may be under represented in crime statistics</a:t>
            </a:r>
            <a:endParaRPr lang="en-GB" sz="1400" b="1" dirty="0"/>
          </a:p>
          <a:p>
            <a:pPr algn="ctr"/>
            <a:endParaRPr lang="en-GB" b="1" dirty="0"/>
          </a:p>
          <a:p>
            <a:pPr algn="ctr"/>
            <a:endParaRPr lang="en-GB" b="1" dirty="0"/>
          </a:p>
        </p:txBody>
      </p:sp>
      <p:sp>
        <p:nvSpPr>
          <p:cNvPr id="5" name="TextBox 4">
            <a:extLst>
              <a:ext uri="{FF2B5EF4-FFF2-40B4-BE49-F238E27FC236}">
                <a16:creationId xmlns:a16="http://schemas.microsoft.com/office/drawing/2014/main" id="{BA517980-BBA0-49D3-8906-87921F7DDC8E}"/>
              </a:ext>
            </a:extLst>
          </p:cNvPr>
          <p:cNvSpPr txBox="1"/>
          <p:nvPr/>
        </p:nvSpPr>
        <p:spPr>
          <a:xfrm>
            <a:off x="1820849" y="119270"/>
            <a:ext cx="10315492" cy="646331"/>
          </a:xfrm>
          <a:prstGeom prst="rect">
            <a:avLst/>
          </a:prstGeom>
          <a:solidFill>
            <a:schemeClr val="bg1"/>
          </a:solidFill>
        </p:spPr>
        <p:txBody>
          <a:bodyPr wrap="square" rtlCol="0">
            <a:spAutoFit/>
          </a:bodyPr>
          <a:lstStyle/>
          <a:p>
            <a:r>
              <a:rPr lang="en-GB" sz="3600" dirty="0"/>
              <a:t>TASK: Have a go at answering the following questions</a:t>
            </a:r>
          </a:p>
        </p:txBody>
      </p:sp>
    </p:spTree>
    <p:extLst>
      <p:ext uri="{BB962C8B-B14F-4D97-AF65-F5344CB8AC3E}">
        <p14:creationId xmlns:p14="http://schemas.microsoft.com/office/powerpoint/2010/main" val="423359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998CA-9D95-4D86-9037-9CBBD983DF7E}"/>
              </a:ext>
            </a:extLst>
          </p:cNvPr>
          <p:cNvSpPr>
            <a:spLocks noGrp="1"/>
          </p:cNvSpPr>
          <p:nvPr>
            <p:ph type="title"/>
          </p:nvPr>
        </p:nvSpPr>
        <p:spPr/>
        <p:txBody>
          <a:bodyPr>
            <a:normAutofit fontScale="90000"/>
          </a:bodyPr>
          <a:lstStyle/>
          <a:p>
            <a:r>
              <a:rPr lang="en-GB" dirty="0"/>
              <a:t>Sociology</a:t>
            </a:r>
          </a:p>
        </p:txBody>
      </p:sp>
      <p:sp>
        <p:nvSpPr>
          <p:cNvPr id="4" name="Rectangle 3">
            <a:extLst>
              <a:ext uri="{FF2B5EF4-FFF2-40B4-BE49-F238E27FC236}">
                <a16:creationId xmlns:a16="http://schemas.microsoft.com/office/drawing/2014/main" id="{9079AAF9-202D-46DC-8096-E519964710F6}"/>
              </a:ext>
            </a:extLst>
          </p:cNvPr>
          <p:cNvSpPr/>
          <p:nvPr/>
        </p:nvSpPr>
        <p:spPr>
          <a:xfrm>
            <a:off x="166977" y="902590"/>
            <a:ext cx="11847444" cy="5816977"/>
          </a:xfrm>
          <a:prstGeom prst="rect">
            <a:avLst/>
          </a:prstGeom>
          <a:solidFill>
            <a:srgbClr val="FFE7FF"/>
          </a:solidFill>
          <a:ln w="76200">
            <a:solidFill>
              <a:srgbClr val="FF00FF"/>
            </a:solidFill>
          </a:ln>
        </p:spPr>
        <p:txBody>
          <a:bodyPr wrap="square">
            <a:spAutoFit/>
          </a:bodyPr>
          <a:lstStyle/>
          <a:p>
            <a:pPr algn="ctr"/>
            <a:r>
              <a:rPr lang="en-GB" sz="1200" b="1" dirty="0"/>
              <a:t>Stratification 4 mark questions examples</a:t>
            </a:r>
          </a:p>
          <a:p>
            <a:endParaRPr lang="en-GB" sz="1200" b="1" dirty="0"/>
          </a:p>
          <a:p>
            <a:r>
              <a:rPr lang="en-GB" sz="1200" dirty="0"/>
              <a:t>Identify and explain what sociologists mean by functionally important roles </a:t>
            </a:r>
          </a:p>
          <a:p>
            <a:endParaRPr lang="en-GB" sz="1200" dirty="0"/>
          </a:p>
          <a:p>
            <a:r>
              <a:rPr lang="en-GB" sz="1200" dirty="0"/>
              <a:t>Identify and explain one advantage of using unstructured interviews when investigating attitudes and values of powerful groups in British society</a:t>
            </a:r>
          </a:p>
          <a:p>
            <a:endParaRPr lang="en-GB" sz="1200" dirty="0"/>
          </a:p>
          <a:p>
            <a:r>
              <a:rPr lang="en-GB" sz="1200" dirty="0"/>
              <a:t>Identify and explain what Weber meant by the term ‘social class’ </a:t>
            </a:r>
          </a:p>
          <a:p>
            <a:endParaRPr lang="en-GB" sz="1200" dirty="0"/>
          </a:p>
          <a:p>
            <a:r>
              <a:rPr lang="en-GB" sz="1200" dirty="0"/>
              <a:t>Identify one way of measuring social class and explain why this measure might be used</a:t>
            </a:r>
          </a:p>
          <a:p>
            <a:endParaRPr lang="en-GB" sz="1200" dirty="0"/>
          </a:p>
          <a:p>
            <a:r>
              <a:rPr lang="en-GB" sz="1200" dirty="0"/>
              <a:t>Identify and explain one reason why the importance of class may have declined over the last 50 years </a:t>
            </a:r>
          </a:p>
          <a:p>
            <a:endParaRPr lang="en-GB" sz="1200" dirty="0"/>
          </a:p>
          <a:p>
            <a:r>
              <a:rPr lang="en-GB" sz="1200" dirty="0"/>
              <a:t>Identify one way in which men have more power than women in society and explain why this situation continues today </a:t>
            </a:r>
          </a:p>
          <a:p>
            <a:endParaRPr lang="en-GB" sz="1200" dirty="0"/>
          </a:p>
          <a:p>
            <a:r>
              <a:rPr lang="en-GB" sz="1200" dirty="0"/>
              <a:t>Identify and explain one factor which might limit a young people’s opportunities to find secure long-term employment as experienced by many young people </a:t>
            </a:r>
          </a:p>
          <a:p>
            <a:endParaRPr lang="en-GB" sz="1200" dirty="0"/>
          </a:p>
          <a:p>
            <a:r>
              <a:rPr lang="en-GB" sz="1200" dirty="0"/>
              <a:t>Identify and explain one reason for the gender pay gap </a:t>
            </a:r>
          </a:p>
          <a:p>
            <a:endParaRPr lang="en-GB" sz="1200" dirty="0"/>
          </a:p>
          <a:p>
            <a:r>
              <a:rPr lang="en-GB" sz="1200" dirty="0"/>
              <a:t>Identify and explain one way in which British governments have tried to reduce social inequalities based on ethnicity over the last 40 years </a:t>
            </a:r>
          </a:p>
          <a:p>
            <a:endParaRPr lang="en-GB" sz="1200" dirty="0"/>
          </a:p>
          <a:p>
            <a:r>
              <a:rPr lang="en-GB" sz="1200" dirty="0"/>
              <a:t>Identify and explain one reason why people from some minority ethnic groups might experience unemployment </a:t>
            </a:r>
          </a:p>
          <a:p>
            <a:endParaRPr lang="en-GB" sz="1200" dirty="0"/>
          </a:p>
          <a:p>
            <a:r>
              <a:rPr lang="en-GB" sz="1200" dirty="0"/>
              <a:t>Identify and explain one way in which expectations surrounding childhood have changed in recent years </a:t>
            </a:r>
          </a:p>
          <a:p>
            <a:endParaRPr lang="en-GB" sz="1200" dirty="0"/>
          </a:p>
          <a:p>
            <a:r>
              <a:rPr lang="en-GB" sz="1200" dirty="0"/>
              <a:t>Identify and explain one factor that might affect young people’s life chances </a:t>
            </a:r>
          </a:p>
          <a:p>
            <a:endParaRPr lang="en-GB" sz="1200" dirty="0"/>
          </a:p>
          <a:p>
            <a:r>
              <a:rPr lang="en-GB" sz="1200" dirty="0"/>
              <a:t>Identify and explain one reason why young people have more power over their lives today than 50 years ago </a:t>
            </a:r>
          </a:p>
          <a:p>
            <a:endParaRPr lang="en-GB" sz="1200" dirty="0"/>
          </a:p>
          <a:p>
            <a:r>
              <a:rPr lang="en-GB" sz="1200" dirty="0"/>
              <a:t>Identify and explain one factor that might limit the opportunities of people with disabilities to find secure employment </a:t>
            </a:r>
          </a:p>
          <a:p>
            <a:endParaRPr lang="en-GB" sz="1200" dirty="0"/>
          </a:p>
          <a:p>
            <a:r>
              <a:rPr lang="en-GB" sz="1200" dirty="0"/>
              <a:t>Identify and explain one difference between wealth and income</a:t>
            </a:r>
            <a:endParaRPr lang="en-GB" b="1" dirty="0"/>
          </a:p>
        </p:txBody>
      </p:sp>
      <p:sp>
        <p:nvSpPr>
          <p:cNvPr id="5" name="TextBox 4">
            <a:extLst>
              <a:ext uri="{FF2B5EF4-FFF2-40B4-BE49-F238E27FC236}">
                <a16:creationId xmlns:a16="http://schemas.microsoft.com/office/drawing/2014/main" id="{BA517980-BBA0-49D3-8906-87921F7DDC8E}"/>
              </a:ext>
            </a:extLst>
          </p:cNvPr>
          <p:cNvSpPr txBox="1"/>
          <p:nvPr/>
        </p:nvSpPr>
        <p:spPr>
          <a:xfrm>
            <a:off x="1820849" y="119270"/>
            <a:ext cx="10315492" cy="646331"/>
          </a:xfrm>
          <a:prstGeom prst="rect">
            <a:avLst/>
          </a:prstGeom>
          <a:solidFill>
            <a:schemeClr val="bg1"/>
          </a:solidFill>
        </p:spPr>
        <p:txBody>
          <a:bodyPr wrap="square" rtlCol="0">
            <a:spAutoFit/>
          </a:bodyPr>
          <a:lstStyle/>
          <a:p>
            <a:r>
              <a:rPr lang="en-GB" sz="3600" dirty="0"/>
              <a:t>TASK: Have a go at answering the following questions</a:t>
            </a:r>
          </a:p>
        </p:txBody>
      </p:sp>
    </p:spTree>
    <p:extLst>
      <p:ext uri="{BB962C8B-B14F-4D97-AF65-F5344CB8AC3E}">
        <p14:creationId xmlns:p14="http://schemas.microsoft.com/office/powerpoint/2010/main" val="3608800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556DC-9A90-4E68-B294-18D66644A173}"/>
              </a:ext>
            </a:extLst>
          </p:cNvPr>
          <p:cNvSpPr>
            <a:spLocks noGrp="1"/>
          </p:cNvSpPr>
          <p:nvPr>
            <p:ph type="title"/>
          </p:nvPr>
        </p:nvSpPr>
        <p:spPr/>
        <p:txBody>
          <a:bodyPr>
            <a:normAutofit fontScale="90000"/>
          </a:bodyPr>
          <a:lstStyle/>
          <a:p>
            <a:r>
              <a:rPr lang="en-GB" dirty="0"/>
              <a:t>Sociology</a:t>
            </a:r>
          </a:p>
        </p:txBody>
      </p:sp>
      <p:sp>
        <p:nvSpPr>
          <p:cNvPr id="3" name="TextBox 2">
            <a:extLst>
              <a:ext uri="{FF2B5EF4-FFF2-40B4-BE49-F238E27FC236}">
                <a16:creationId xmlns:a16="http://schemas.microsoft.com/office/drawing/2014/main" id="{B0F4F55F-E0CB-402E-BA4A-0C513CF7D9BB}"/>
              </a:ext>
            </a:extLst>
          </p:cNvPr>
          <p:cNvSpPr txBox="1"/>
          <p:nvPr/>
        </p:nvSpPr>
        <p:spPr>
          <a:xfrm>
            <a:off x="1828801" y="230587"/>
            <a:ext cx="10141006" cy="553998"/>
          </a:xfrm>
          <a:prstGeom prst="rect">
            <a:avLst/>
          </a:prstGeom>
          <a:solidFill>
            <a:schemeClr val="bg1"/>
          </a:solidFill>
          <a:ln w="76200">
            <a:solidFill>
              <a:srgbClr val="FF0000"/>
            </a:solidFill>
          </a:ln>
        </p:spPr>
        <p:txBody>
          <a:bodyPr wrap="square" rtlCol="0">
            <a:spAutoFit/>
          </a:bodyPr>
          <a:lstStyle/>
          <a:p>
            <a:pPr algn="ctr"/>
            <a:r>
              <a:rPr lang="en-GB" sz="3000" dirty="0"/>
              <a:t>Evaluate Questions (12 marks)</a:t>
            </a:r>
          </a:p>
        </p:txBody>
      </p:sp>
      <p:graphicFrame>
        <p:nvGraphicFramePr>
          <p:cNvPr id="5" name="Table 4">
            <a:extLst>
              <a:ext uri="{FF2B5EF4-FFF2-40B4-BE49-F238E27FC236}">
                <a16:creationId xmlns:a16="http://schemas.microsoft.com/office/drawing/2014/main" id="{04C5DC19-7B94-4592-8965-1F652D2DB457}"/>
              </a:ext>
            </a:extLst>
          </p:cNvPr>
          <p:cNvGraphicFramePr>
            <a:graphicFrameLocks noGrp="1"/>
          </p:cNvGraphicFramePr>
          <p:nvPr>
            <p:extLst>
              <p:ext uri="{D42A27DB-BD31-4B8C-83A1-F6EECF244321}">
                <p14:modId xmlns:p14="http://schemas.microsoft.com/office/powerpoint/2010/main" val="3163607621"/>
              </p:ext>
            </p:extLst>
          </p:nvPr>
        </p:nvGraphicFramePr>
        <p:xfrm>
          <a:off x="198562" y="1018796"/>
          <a:ext cx="11794875" cy="2570480"/>
        </p:xfrm>
        <a:graphic>
          <a:graphicData uri="http://schemas.openxmlformats.org/drawingml/2006/table">
            <a:tbl>
              <a:tblPr firstRow="1" bandRow="1">
                <a:tableStyleId>{5C22544A-7EE6-4342-B048-85BDC9FD1C3A}</a:tableStyleId>
              </a:tblPr>
              <a:tblGrid>
                <a:gridCol w="2358975">
                  <a:extLst>
                    <a:ext uri="{9D8B030D-6E8A-4147-A177-3AD203B41FA5}">
                      <a16:colId xmlns:a16="http://schemas.microsoft.com/office/drawing/2014/main" val="2847806393"/>
                    </a:ext>
                  </a:extLst>
                </a:gridCol>
                <a:gridCol w="2358975">
                  <a:extLst>
                    <a:ext uri="{9D8B030D-6E8A-4147-A177-3AD203B41FA5}">
                      <a16:colId xmlns:a16="http://schemas.microsoft.com/office/drawing/2014/main" val="3952789679"/>
                    </a:ext>
                  </a:extLst>
                </a:gridCol>
                <a:gridCol w="2358975">
                  <a:extLst>
                    <a:ext uri="{9D8B030D-6E8A-4147-A177-3AD203B41FA5}">
                      <a16:colId xmlns:a16="http://schemas.microsoft.com/office/drawing/2014/main" val="1057388447"/>
                    </a:ext>
                  </a:extLst>
                </a:gridCol>
                <a:gridCol w="2358975">
                  <a:extLst>
                    <a:ext uri="{9D8B030D-6E8A-4147-A177-3AD203B41FA5}">
                      <a16:colId xmlns:a16="http://schemas.microsoft.com/office/drawing/2014/main" val="659432251"/>
                    </a:ext>
                  </a:extLst>
                </a:gridCol>
                <a:gridCol w="2358975">
                  <a:extLst>
                    <a:ext uri="{9D8B030D-6E8A-4147-A177-3AD203B41FA5}">
                      <a16:colId xmlns:a16="http://schemas.microsoft.com/office/drawing/2014/main" val="973124572"/>
                    </a:ext>
                  </a:extLst>
                </a:gridCol>
              </a:tblGrid>
              <a:tr h="370840">
                <a:tc gridSpan="5">
                  <a:txBody>
                    <a:bodyPr/>
                    <a:lstStyle/>
                    <a:p>
                      <a:pPr algn="ctr"/>
                      <a:r>
                        <a:rPr lang="en-GB" dirty="0">
                          <a:solidFill>
                            <a:schemeClr val="tx1"/>
                          </a:solidFill>
                        </a:rPr>
                        <a:t>Introduction (describe the key word or trend)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endParaRPr lang="en-GB" dirty="0"/>
                    </a:p>
                  </a:txBody>
                  <a:tcPr/>
                </a:tc>
                <a:tc hMerge="1">
                  <a:txBody>
                    <a:bodyPr/>
                    <a:lstStyle/>
                    <a:p>
                      <a:endParaRPr lang="en-GB"/>
                    </a:p>
                  </a:txBody>
                  <a:tcPr/>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2939204049"/>
                  </a:ext>
                </a:extLst>
              </a:tr>
              <a:tr h="370840">
                <a:tc>
                  <a:txBody>
                    <a:bodyPr/>
                    <a:lstStyle/>
                    <a:p>
                      <a:pPr algn="ctr"/>
                      <a:r>
                        <a:rPr lang="en-GB" dirty="0">
                          <a:solidFill>
                            <a:schemeClr val="tx1"/>
                          </a:solidFill>
                        </a:rPr>
                        <a:t>Point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GB" dirty="0">
                          <a:solidFill>
                            <a:schemeClr val="tx1"/>
                          </a:solidFill>
                        </a:rPr>
                        <a:t>Evidence (theory)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GB" dirty="0">
                          <a:solidFill>
                            <a:schemeClr val="tx1"/>
                          </a:solidFill>
                        </a:rPr>
                        <a:t>Explanation (give example)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GB" dirty="0">
                          <a:solidFill>
                            <a:schemeClr val="tx1"/>
                          </a:solidFill>
                        </a:rPr>
                        <a:t>Evaluation</a:t>
                      </a:r>
                    </a:p>
                    <a:p>
                      <a:pPr algn="ctr"/>
                      <a:r>
                        <a:rPr lang="en-GB" dirty="0">
                          <a:solidFill>
                            <a:schemeClr val="tx1"/>
                          </a:solidFill>
                        </a:rPr>
                        <a:t>(whether you agree or disagree)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GB" dirty="0">
                          <a:solidFill>
                            <a:schemeClr val="tx1"/>
                          </a:solidFill>
                        </a:rPr>
                        <a:t>Link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185939722"/>
                  </a:ext>
                </a:extLst>
              </a:tr>
              <a:tr h="370840">
                <a:tc>
                  <a:txBody>
                    <a:bodyPr/>
                    <a:lstStyle/>
                    <a:p>
                      <a:pPr algn="ctr"/>
                      <a:r>
                        <a:rPr lang="en-GB" dirty="0">
                          <a:solidFill>
                            <a:schemeClr val="tx1"/>
                          </a:solidFill>
                        </a:rPr>
                        <a:t>Point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Evidence (theory)</a:t>
                      </a:r>
                    </a:p>
                    <a:p>
                      <a:pPr algn="ct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Explanation (give example)</a:t>
                      </a:r>
                    </a:p>
                    <a:p>
                      <a:pPr algn="ct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GB" dirty="0">
                          <a:solidFill>
                            <a:schemeClr val="tx1"/>
                          </a:solidFill>
                        </a:rPr>
                        <a:t>Evaluation</a:t>
                      </a:r>
                    </a:p>
                    <a:p>
                      <a:pPr algn="ctr"/>
                      <a:r>
                        <a:rPr lang="en-GB" dirty="0">
                          <a:solidFill>
                            <a:schemeClr val="tx1"/>
                          </a:solidFill>
                        </a:rPr>
                        <a:t>(whether you agree or disagree)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GB" dirty="0">
                          <a:solidFill>
                            <a:schemeClr val="tx1"/>
                          </a:solidFill>
                        </a:rPr>
                        <a:t>Link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674495539"/>
                  </a:ext>
                </a:extLst>
              </a:tr>
              <a:tr h="370840">
                <a:tc gridSpan="5">
                  <a:txBody>
                    <a:bodyPr/>
                    <a:lstStyle/>
                    <a:p>
                      <a:pPr algn="ctr"/>
                      <a:r>
                        <a:rPr lang="en-GB" b="1" dirty="0">
                          <a:solidFill>
                            <a:schemeClr val="tx1"/>
                          </a:solidFill>
                        </a:rPr>
                        <a:t>Conclusion (restate your opinion and say why)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endParaRPr lang="en-GB"/>
                    </a:p>
                  </a:txBody>
                  <a:tcPr/>
                </a:tc>
                <a:tc hMerge="1">
                  <a:txBody>
                    <a:bodyPr/>
                    <a:lstStyle/>
                    <a:p>
                      <a:endParaRPr lang="en-GB" dirty="0"/>
                    </a:p>
                  </a:txBody>
                  <a:tcPr/>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4216407792"/>
                  </a:ext>
                </a:extLst>
              </a:tr>
            </a:tbl>
          </a:graphicData>
        </a:graphic>
      </p:graphicFrame>
      <p:sp>
        <p:nvSpPr>
          <p:cNvPr id="6" name="TextBox 5">
            <a:extLst>
              <a:ext uri="{FF2B5EF4-FFF2-40B4-BE49-F238E27FC236}">
                <a16:creationId xmlns:a16="http://schemas.microsoft.com/office/drawing/2014/main" id="{E6DE8446-4E6A-4441-9082-D41870341B64}"/>
              </a:ext>
            </a:extLst>
          </p:cNvPr>
          <p:cNvSpPr txBox="1"/>
          <p:nvPr/>
        </p:nvSpPr>
        <p:spPr>
          <a:xfrm>
            <a:off x="1126899" y="3811852"/>
            <a:ext cx="10141006" cy="553998"/>
          </a:xfrm>
          <a:prstGeom prst="rect">
            <a:avLst/>
          </a:prstGeom>
          <a:solidFill>
            <a:srgbClr val="FF0000"/>
          </a:solidFill>
          <a:ln w="76200">
            <a:solidFill>
              <a:srgbClr val="FF0000"/>
            </a:solidFill>
          </a:ln>
        </p:spPr>
        <p:txBody>
          <a:bodyPr wrap="square" rtlCol="0">
            <a:spAutoFit/>
          </a:bodyPr>
          <a:lstStyle/>
          <a:p>
            <a:pPr algn="ctr"/>
            <a:r>
              <a:rPr lang="en-GB" sz="3000" dirty="0"/>
              <a:t>You </a:t>
            </a:r>
            <a:r>
              <a:rPr lang="en-GB" sz="3000" b="1" u="sng" dirty="0"/>
              <a:t>MUST</a:t>
            </a:r>
            <a:r>
              <a:rPr lang="en-GB" sz="3000" dirty="0"/>
              <a:t> talk about the key thinkers from each section</a:t>
            </a:r>
          </a:p>
        </p:txBody>
      </p:sp>
    </p:spTree>
    <p:extLst>
      <p:ext uri="{BB962C8B-B14F-4D97-AF65-F5344CB8AC3E}">
        <p14:creationId xmlns:p14="http://schemas.microsoft.com/office/powerpoint/2010/main" val="24096369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3A428-99D4-4626-97A3-C35486D139F2}"/>
              </a:ext>
            </a:extLst>
          </p:cNvPr>
          <p:cNvSpPr>
            <a:spLocks noGrp="1"/>
          </p:cNvSpPr>
          <p:nvPr>
            <p:ph type="title"/>
          </p:nvPr>
        </p:nvSpPr>
        <p:spPr/>
        <p:txBody>
          <a:bodyPr>
            <a:normAutofit fontScale="90000"/>
          </a:bodyPr>
          <a:lstStyle/>
          <a:p>
            <a:r>
              <a:rPr lang="en-GB" dirty="0"/>
              <a:t>Sociology</a:t>
            </a:r>
          </a:p>
        </p:txBody>
      </p:sp>
      <p:graphicFrame>
        <p:nvGraphicFramePr>
          <p:cNvPr id="3" name="Table 2">
            <a:extLst>
              <a:ext uri="{FF2B5EF4-FFF2-40B4-BE49-F238E27FC236}">
                <a16:creationId xmlns:a16="http://schemas.microsoft.com/office/drawing/2014/main" id="{D27E1F2D-E7BF-4B1E-8F0A-133F51F03743}"/>
              </a:ext>
            </a:extLst>
          </p:cNvPr>
          <p:cNvGraphicFramePr>
            <a:graphicFrameLocks noGrp="1"/>
          </p:cNvGraphicFramePr>
          <p:nvPr>
            <p:extLst>
              <p:ext uri="{D42A27DB-BD31-4B8C-83A1-F6EECF244321}">
                <p14:modId xmlns:p14="http://schemas.microsoft.com/office/powerpoint/2010/main" val="3920407342"/>
              </p:ext>
            </p:extLst>
          </p:nvPr>
        </p:nvGraphicFramePr>
        <p:xfrm>
          <a:off x="258859" y="759421"/>
          <a:ext cx="11532924" cy="4776940"/>
        </p:xfrm>
        <a:graphic>
          <a:graphicData uri="http://schemas.openxmlformats.org/drawingml/2006/table">
            <a:tbl>
              <a:tblPr firstRow="1" bandRow="1">
                <a:tableStyleId>{5C22544A-7EE6-4342-B048-85BDC9FD1C3A}</a:tableStyleId>
              </a:tblPr>
              <a:tblGrid>
                <a:gridCol w="2883231">
                  <a:extLst>
                    <a:ext uri="{9D8B030D-6E8A-4147-A177-3AD203B41FA5}">
                      <a16:colId xmlns:a16="http://schemas.microsoft.com/office/drawing/2014/main" val="3288072581"/>
                    </a:ext>
                  </a:extLst>
                </a:gridCol>
                <a:gridCol w="2883231">
                  <a:extLst>
                    <a:ext uri="{9D8B030D-6E8A-4147-A177-3AD203B41FA5}">
                      <a16:colId xmlns:a16="http://schemas.microsoft.com/office/drawing/2014/main" val="714749282"/>
                    </a:ext>
                  </a:extLst>
                </a:gridCol>
                <a:gridCol w="2883231">
                  <a:extLst>
                    <a:ext uri="{9D8B030D-6E8A-4147-A177-3AD203B41FA5}">
                      <a16:colId xmlns:a16="http://schemas.microsoft.com/office/drawing/2014/main" val="4081117040"/>
                    </a:ext>
                  </a:extLst>
                </a:gridCol>
                <a:gridCol w="2883231">
                  <a:extLst>
                    <a:ext uri="{9D8B030D-6E8A-4147-A177-3AD203B41FA5}">
                      <a16:colId xmlns:a16="http://schemas.microsoft.com/office/drawing/2014/main" val="676256608"/>
                    </a:ext>
                  </a:extLst>
                </a:gridCol>
              </a:tblGrid>
              <a:tr h="544593">
                <a:tc>
                  <a:txBody>
                    <a:bodyPr/>
                    <a:lstStyle/>
                    <a:p>
                      <a:pPr algn="ctr"/>
                      <a:r>
                        <a:rPr lang="en-GB" dirty="0">
                          <a:solidFill>
                            <a:schemeClr val="tx1"/>
                          </a:solidFill>
                        </a:rPr>
                        <a:t>Families Key Studies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en-GB" dirty="0">
                          <a:solidFill>
                            <a:schemeClr val="tx1"/>
                          </a:solidFill>
                        </a:rPr>
                        <a:t>Education Key Studies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GB" dirty="0">
                          <a:solidFill>
                            <a:schemeClr val="tx1"/>
                          </a:solidFill>
                        </a:rPr>
                        <a:t>Crime Key Studies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dirty="0">
                          <a:solidFill>
                            <a:schemeClr val="tx1"/>
                          </a:solidFill>
                        </a:rPr>
                        <a:t>Stratification Key Studies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FF"/>
                    </a:solidFill>
                  </a:tcPr>
                </a:tc>
                <a:extLst>
                  <a:ext uri="{0D108BD9-81ED-4DB2-BD59-A6C34878D82A}">
                    <a16:rowId xmlns:a16="http://schemas.microsoft.com/office/drawing/2014/main" val="233393998"/>
                  </a:ext>
                </a:extLst>
              </a:tr>
              <a:tr h="604621">
                <a:tc>
                  <a:txBody>
                    <a:bodyPr/>
                    <a:lstStyle/>
                    <a:p>
                      <a:pPr algn="ctr"/>
                      <a:r>
                        <a:rPr lang="en-GB" sz="1400" dirty="0">
                          <a:solidFill>
                            <a:schemeClr val="tx1"/>
                          </a:solidFill>
                        </a:rPr>
                        <a:t>Parsons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dirty="0">
                          <a:solidFill>
                            <a:schemeClr val="tx1"/>
                          </a:solidFill>
                        </a:rPr>
                        <a:t>Parsons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dirty="0">
                          <a:solidFill>
                            <a:schemeClr val="tx1"/>
                          </a:solidFill>
                        </a:rPr>
                        <a:t>Merton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dirty="0">
                          <a:solidFill>
                            <a:schemeClr val="tx1"/>
                          </a:solidFill>
                        </a:rPr>
                        <a:t>Davis and Moore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6213665"/>
                  </a:ext>
                </a:extLst>
              </a:tr>
              <a:tr h="604621">
                <a:tc>
                  <a:txBody>
                    <a:bodyPr/>
                    <a:lstStyle/>
                    <a:p>
                      <a:pPr algn="ctr"/>
                      <a:r>
                        <a:rPr lang="en-GB" sz="1400" dirty="0" err="1">
                          <a:solidFill>
                            <a:schemeClr val="tx1"/>
                          </a:solidFill>
                        </a:rPr>
                        <a:t>Zaretsky</a:t>
                      </a: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dirty="0">
                          <a:solidFill>
                            <a:schemeClr val="tx1"/>
                          </a:solidFill>
                        </a:rPr>
                        <a:t>Durkheim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dirty="0">
                          <a:solidFill>
                            <a:schemeClr val="tx1"/>
                          </a:solidFill>
                        </a:rPr>
                        <a:t>Becker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dirty="0">
                          <a:solidFill>
                            <a:schemeClr val="tx1"/>
                          </a:solidFill>
                        </a:rPr>
                        <a:t>Marx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0182608"/>
                  </a:ext>
                </a:extLst>
              </a:tr>
              <a:tr h="604621">
                <a:tc>
                  <a:txBody>
                    <a:bodyPr/>
                    <a:lstStyle/>
                    <a:p>
                      <a:pPr algn="ctr"/>
                      <a:r>
                        <a:rPr lang="en-GB" sz="1400" dirty="0">
                          <a:solidFill>
                            <a:schemeClr val="tx1"/>
                          </a:solidFill>
                        </a:rPr>
                        <a:t>Rapoport and Rapoport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dirty="0">
                          <a:solidFill>
                            <a:schemeClr val="tx1"/>
                          </a:solidFill>
                        </a:rPr>
                        <a:t>Bowles and Gintis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dirty="0">
                          <a:solidFill>
                            <a:schemeClr val="tx1"/>
                          </a:solidFill>
                        </a:rPr>
                        <a:t>Cohen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dirty="0">
                          <a:solidFill>
                            <a:schemeClr val="tx1"/>
                          </a:solidFill>
                        </a:rPr>
                        <a:t>Weber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34727885"/>
                  </a:ext>
                </a:extLst>
              </a:tr>
              <a:tr h="604621">
                <a:tc>
                  <a:txBody>
                    <a:bodyPr/>
                    <a:lstStyle/>
                    <a:p>
                      <a:pPr algn="ctr"/>
                      <a:r>
                        <a:rPr lang="en-GB" sz="1400" dirty="0">
                          <a:solidFill>
                            <a:schemeClr val="tx1"/>
                          </a:solidFill>
                        </a:rPr>
                        <a:t>Oakley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dirty="0">
                          <a:solidFill>
                            <a:schemeClr val="tx1"/>
                          </a:solidFill>
                        </a:rPr>
                        <a:t>Willis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dirty="0">
                          <a:solidFill>
                            <a:schemeClr val="tx1"/>
                          </a:solidFill>
                        </a:rPr>
                        <a:t>Carlen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dirty="0">
                          <a:solidFill>
                            <a:schemeClr val="tx1"/>
                          </a:solidFill>
                        </a:rPr>
                        <a:t>Townsend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16508716"/>
                  </a:ext>
                </a:extLst>
              </a:tr>
              <a:tr h="604621">
                <a:tc>
                  <a:txBody>
                    <a:bodyPr/>
                    <a:lstStyle/>
                    <a:p>
                      <a:pPr algn="ctr"/>
                      <a:r>
                        <a:rPr lang="en-GB" sz="1400" dirty="0" err="1">
                          <a:solidFill>
                            <a:schemeClr val="tx1"/>
                          </a:solidFill>
                        </a:rPr>
                        <a:t>Delphy</a:t>
                      </a:r>
                      <a:r>
                        <a:rPr lang="en-GB" sz="1400" dirty="0">
                          <a:solidFill>
                            <a:schemeClr val="tx1"/>
                          </a:solidFill>
                        </a:rPr>
                        <a:t> and Leonard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dirty="0">
                          <a:solidFill>
                            <a:schemeClr val="tx1"/>
                          </a:solidFill>
                        </a:rPr>
                        <a:t>Ball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dirty="0">
                          <a:solidFill>
                            <a:schemeClr val="tx1"/>
                          </a:solidFill>
                        </a:rPr>
                        <a:t>Heidensohn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dirty="0" err="1">
                          <a:solidFill>
                            <a:schemeClr val="tx1"/>
                          </a:solidFill>
                        </a:rPr>
                        <a:t>Walby</a:t>
                      </a: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70837937"/>
                  </a:ext>
                </a:extLst>
              </a:tr>
              <a:tr h="604621">
                <a:tc>
                  <a:txBody>
                    <a:bodyPr/>
                    <a:lstStyle/>
                    <a:p>
                      <a:pPr algn="ctr"/>
                      <a:r>
                        <a:rPr lang="en-GB" sz="1400" dirty="0">
                          <a:solidFill>
                            <a:schemeClr val="tx1"/>
                          </a:solidFill>
                        </a:rPr>
                        <a:t>Willmott and Young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dirty="0">
                          <a:solidFill>
                            <a:schemeClr val="tx1"/>
                          </a:solidFill>
                        </a:rPr>
                        <a:t>Ball, Bowes and </a:t>
                      </a:r>
                      <a:r>
                        <a:rPr lang="en-GB" sz="1400" dirty="0" err="1">
                          <a:solidFill>
                            <a:schemeClr val="tx1"/>
                          </a:solidFill>
                        </a:rPr>
                        <a:t>Gerwitz</a:t>
                      </a: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lang="en-GB" sz="1400" dirty="0">
                          <a:solidFill>
                            <a:schemeClr val="tx1"/>
                          </a:solidFill>
                        </a:rPr>
                        <a:t>Devine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42201198"/>
                  </a:ext>
                </a:extLst>
              </a:tr>
              <a:tr h="604621">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lang="en-GB" sz="1400" dirty="0">
                          <a:solidFill>
                            <a:schemeClr val="tx1"/>
                          </a:solidFill>
                        </a:rPr>
                        <a:t>Halsey, Heath and Ridge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lang="en-GB" sz="1400" dirty="0">
                          <a:solidFill>
                            <a:schemeClr val="tx1"/>
                          </a:solidFill>
                        </a:rPr>
                        <a:t>Murray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47452627"/>
                  </a:ext>
                </a:extLst>
              </a:tr>
            </a:tbl>
          </a:graphicData>
        </a:graphic>
      </p:graphicFrame>
    </p:spTree>
    <p:extLst>
      <p:ext uri="{BB962C8B-B14F-4D97-AF65-F5344CB8AC3E}">
        <p14:creationId xmlns:p14="http://schemas.microsoft.com/office/powerpoint/2010/main" val="37445812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AD77A-EA64-47D8-83EE-F2B26B55F590}"/>
              </a:ext>
            </a:extLst>
          </p:cNvPr>
          <p:cNvSpPr>
            <a:spLocks noGrp="1"/>
          </p:cNvSpPr>
          <p:nvPr>
            <p:ph type="title"/>
          </p:nvPr>
        </p:nvSpPr>
        <p:spPr/>
        <p:txBody>
          <a:bodyPr/>
          <a:lstStyle/>
          <a:p>
            <a:endParaRPr lang="en-GB"/>
          </a:p>
        </p:txBody>
      </p:sp>
      <p:graphicFrame>
        <p:nvGraphicFramePr>
          <p:cNvPr id="4" name="Content Placeholder 3">
            <a:extLst>
              <a:ext uri="{FF2B5EF4-FFF2-40B4-BE49-F238E27FC236}">
                <a16:creationId xmlns:a16="http://schemas.microsoft.com/office/drawing/2014/main" id="{5D60D008-5A9B-4984-BADF-96365FF46739}"/>
              </a:ext>
            </a:extLst>
          </p:cNvPr>
          <p:cNvGraphicFramePr>
            <a:graphicFrameLocks/>
          </p:cNvGraphicFramePr>
          <p:nvPr/>
        </p:nvGraphicFramePr>
        <p:xfrm>
          <a:off x="150083" y="83342"/>
          <a:ext cx="11891834" cy="6740863"/>
        </p:xfrm>
        <a:graphic>
          <a:graphicData uri="http://schemas.openxmlformats.org/drawingml/2006/table">
            <a:tbl>
              <a:tblPr firstRow="1" bandRow="1">
                <a:tableStyleId>{5C22544A-7EE6-4342-B048-85BDC9FD1C3A}</a:tableStyleId>
              </a:tblPr>
              <a:tblGrid>
                <a:gridCol w="716692">
                  <a:extLst>
                    <a:ext uri="{9D8B030D-6E8A-4147-A177-3AD203B41FA5}">
                      <a16:colId xmlns:a16="http://schemas.microsoft.com/office/drawing/2014/main" val="790628810"/>
                    </a:ext>
                  </a:extLst>
                </a:gridCol>
                <a:gridCol w="2042984">
                  <a:extLst>
                    <a:ext uri="{9D8B030D-6E8A-4147-A177-3AD203B41FA5}">
                      <a16:colId xmlns:a16="http://schemas.microsoft.com/office/drawing/2014/main" val="1909967997"/>
                    </a:ext>
                  </a:extLst>
                </a:gridCol>
                <a:gridCol w="3954162">
                  <a:extLst>
                    <a:ext uri="{9D8B030D-6E8A-4147-A177-3AD203B41FA5}">
                      <a16:colId xmlns:a16="http://schemas.microsoft.com/office/drawing/2014/main" val="1433302514"/>
                    </a:ext>
                  </a:extLst>
                </a:gridCol>
                <a:gridCol w="5177996">
                  <a:extLst>
                    <a:ext uri="{9D8B030D-6E8A-4147-A177-3AD203B41FA5}">
                      <a16:colId xmlns:a16="http://schemas.microsoft.com/office/drawing/2014/main" val="249520525"/>
                    </a:ext>
                  </a:extLst>
                </a:gridCol>
              </a:tblGrid>
              <a:tr h="343573">
                <a:tc>
                  <a:txBody>
                    <a:bodyPr/>
                    <a:lstStyle/>
                    <a:p>
                      <a:pPr algn="ctr"/>
                      <a:r>
                        <a:rPr lang="en-GB" sz="1000" b="1" dirty="0">
                          <a:solidFill>
                            <a:schemeClr val="tx1"/>
                          </a:solidFill>
                          <a:latin typeface="+mn-lt"/>
                        </a:rPr>
                        <a:t>General Topic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r>
                        <a:rPr lang="en-GB" sz="1000" b="1" dirty="0">
                          <a:solidFill>
                            <a:schemeClr val="tx1"/>
                          </a:solidFill>
                          <a:latin typeface="+mn-lt"/>
                        </a:rPr>
                        <a:t>Question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r>
                        <a:rPr lang="en-GB" sz="1000" b="1" dirty="0">
                          <a:solidFill>
                            <a:schemeClr val="tx1"/>
                          </a:solidFill>
                          <a:latin typeface="+mn-lt"/>
                        </a:rPr>
                        <a:t>For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algn="ctr"/>
                      <a:r>
                        <a:rPr lang="en-GB" sz="1000" b="1" dirty="0">
                          <a:solidFill>
                            <a:schemeClr val="tx1"/>
                          </a:solidFill>
                          <a:latin typeface="+mn-lt"/>
                        </a:rPr>
                        <a:t>Against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2057796828"/>
                  </a:ext>
                </a:extLst>
              </a:tr>
              <a:tr h="479207">
                <a:tc rowSpan="2">
                  <a:txBody>
                    <a:bodyPr/>
                    <a:lstStyle/>
                    <a:p>
                      <a:pPr algn="ctr"/>
                      <a:r>
                        <a:rPr lang="en-GB" sz="1000" b="1" dirty="0">
                          <a:solidFill>
                            <a:schemeClr val="tx1"/>
                          </a:solidFill>
                          <a:latin typeface="+mn-lt"/>
                        </a:rPr>
                        <a:t>Gender roles</a:t>
                      </a:r>
                    </a:p>
                    <a:p>
                      <a:pPr algn="ctr"/>
                      <a:endParaRPr lang="en-GB" sz="10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rowSpan="2">
                  <a:txBody>
                    <a:bodyPr/>
                    <a:lstStyle/>
                    <a:p>
                      <a:pPr algn="ctr"/>
                      <a:r>
                        <a:rPr lang="en-GB" sz="1000" b="1" dirty="0"/>
                        <a:t>Discuss how far sociologists agree that feminism has led to a change in gender roles within the family</a:t>
                      </a:r>
                      <a:endParaRPr lang="en-GB" sz="10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 Feminist perspectives on the symmetrical family, </a:t>
                      </a:r>
                      <a:r>
                        <a:rPr lang="en-GB" sz="1000" dirty="0" err="1"/>
                        <a:t>eg</a:t>
                      </a:r>
                      <a:r>
                        <a:rPr lang="en-GB" sz="1000" dirty="0"/>
                        <a:t> the work of Oakley on families and conjugal role relationships.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 Women’s changed legal status and employment opportunities, giving them more rights and career prospects, the feminist movement changing attitudes towards gender relations and roles in the family.</a:t>
                      </a:r>
                      <a:endParaRPr lang="en-GB" sz="1000" b="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GB" sz="1000" dirty="0"/>
                        <a:t>• Functionalist perspectives on the symmetrical family. </a:t>
                      </a:r>
                    </a:p>
                    <a:p>
                      <a:pPr algn="l"/>
                      <a:r>
                        <a:rPr lang="en-GB" sz="1000" dirty="0"/>
                        <a:t>• The theory of the symmetrical family as developed by Willmott and Young, </a:t>
                      </a:r>
                      <a:r>
                        <a:rPr lang="en-GB" sz="1000" dirty="0" err="1"/>
                        <a:t>eg</a:t>
                      </a:r>
                      <a:r>
                        <a:rPr lang="en-GB" sz="1000" dirty="0"/>
                        <a:t> the principle of stratified diffusion. </a:t>
                      </a:r>
                    </a:p>
                    <a:p>
                      <a:pPr algn="l"/>
                      <a:r>
                        <a:rPr lang="en-GB" sz="1000" dirty="0"/>
                        <a:t>• The persistence of traditional role relationships, </a:t>
                      </a:r>
                      <a:r>
                        <a:rPr lang="en-GB" sz="1000" dirty="0" err="1"/>
                        <a:t>eg</a:t>
                      </a:r>
                      <a:r>
                        <a:rPr lang="en-GB" sz="1000" dirty="0"/>
                        <a:t> segregated conjugal roles. </a:t>
                      </a:r>
                    </a:p>
                    <a:p>
                      <a:pPr algn="l"/>
                      <a:r>
                        <a:rPr lang="en-GB" sz="1000" dirty="0"/>
                        <a:t>• New Man and dual career families.</a:t>
                      </a:r>
                      <a:endParaRPr lang="en-GB" sz="1000" b="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22904333"/>
                  </a:ext>
                </a:extLst>
              </a:tr>
              <a:tr h="269916">
                <a:tc vMerge="1">
                  <a:txBody>
                    <a:bodyPr/>
                    <a:lstStyle/>
                    <a:p>
                      <a:pPr algn="ctr"/>
                      <a:endParaRPr lang="en-GB" sz="10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vMerge="1">
                  <a:txBody>
                    <a:bodyPr/>
                    <a:lstStyle/>
                    <a:p>
                      <a:pPr algn="ctr"/>
                      <a:endParaRPr lang="en-GB" sz="10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a:solidFill>
                            <a:schemeClr val="tx1"/>
                          </a:solidFill>
                          <a:latin typeface="+mn-lt"/>
                        </a:rPr>
                        <a:t>Oakley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r>
                        <a:rPr lang="en-GB" sz="1000" b="1" dirty="0">
                          <a:solidFill>
                            <a:schemeClr val="tx1"/>
                          </a:solidFill>
                          <a:latin typeface="+mn-lt"/>
                        </a:rPr>
                        <a:t>Willmott and Young; Parsons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extLst>
                  <a:ext uri="{0D108BD9-81ED-4DB2-BD59-A6C34878D82A}">
                    <a16:rowId xmlns:a16="http://schemas.microsoft.com/office/drawing/2014/main" val="1909106526"/>
                  </a:ext>
                </a:extLst>
              </a:tr>
              <a:tr h="0">
                <a:tc rowSpan="2">
                  <a:txBody>
                    <a:bodyPr/>
                    <a:lstStyle/>
                    <a:p>
                      <a:pPr algn="ctr"/>
                      <a:r>
                        <a:rPr lang="en-GB" sz="1000" b="1" dirty="0">
                          <a:solidFill>
                            <a:schemeClr val="tx1"/>
                          </a:solidFill>
                          <a:latin typeface="+mn-lt"/>
                        </a:rPr>
                        <a:t>Gender roles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rowSpan="2">
                  <a:txBody>
                    <a:bodyPr/>
                    <a:lstStyle/>
                    <a:p>
                      <a:pPr algn="ctr"/>
                      <a:r>
                        <a:rPr lang="en-GB" sz="1000" b="1" dirty="0"/>
                        <a:t>Discuss how far sociologists agree that the roles of men and women in the family have changed significantly in the past 50 years</a:t>
                      </a:r>
                      <a:endParaRPr lang="en-GB" sz="10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l"/>
                      <a:r>
                        <a:rPr lang="en-GB" sz="1000" dirty="0"/>
                        <a:t>• The theory of the symmetrical family as developed by Willmott and Young</a:t>
                      </a:r>
                    </a:p>
                    <a:p>
                      <a:pPr algn="l"/>
                      <a:r>
                        <a:rPr lang="en-GB" sz="1000" dirty="0"/>
                        <a:t>• New Man and dual career families.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 Feminist perspectives on the symmetrical family, </a:t>
                      </a:r>
                      <a:r>
                        <a:rPr lang="en-GB" sz="1000" dirty="0" err="1"/>
                        <a:t>eg</a:t>
                      </a:r>
                      <a:r>
                        <a:rPr lang="en-GB" sz="1000" dirty="0"/>
                        <a:t> the work of Oakley on families and conjugal role relationships.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 Women’s changed legal status and employment opportunities, giving them more rights and career prospects, the feminist movement changing attitudes towards gender relations and roles in the family.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 </a:t>
                      </a:r>
                      <a:r>
                        <a:rPr lang="en-GB" sz="1000" b="0" dirty="0" err="1">
                          <a:solidFill>
                            <a:schemeClr val="tx1"/>
                          </a:solidFill>
                          <a:latin typeface="+mn-lt"/>
                        </a:rPr>
                        <a:t>Gatrell</a:t>
                      </a:r>
                      <a:r>
                        <a:rPr lang="en-GB" sz="1000" b="0" dirty="0">
                          <a:solidFill>
                            <a:schemeClr val="tx1"/>
                          </a:solidFill>
                          <a:latin typeface="+mn-lt"/>
                        </a:rPr>
                        <a:t> – (2008) men play a greater role in their children’s lives than the past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dirty="0">
                          <a:solidFill>
                            <a:schemeClr val="tx1"/>
                          </a:solidFill>
                          <a:latin typeface="+mn-lt"/>
                        </a:rPr>
                        <a:t>• Feminist perspective – nuclear families viewed as patriarchal, based on male power and dominance over women.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 Feminist perspective, </a:t>
                      </a:r>
                      <a:r>
                        <a:rPr lang="en-GB" sz="1000" dirty="0" err="1"/>
                        <a:t>eg</a:t>
                      </a:r>
                      <a:r>
                        <a:rPr lang="en-GB" sz="1000" dirty="0"/>
                        <a:t> demands placed on women, in providing child care and looking after elderly parents.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 </a:t>
                      </a:r>
                      <a:r>
                        <a:rPr lang="en-GB" sz="1000" dirty="0" err="1"/>
                        <a:t>Delphy</a:t>
                      </a:r>
                      <a:r>
                        <a:rPr lang="en-GB" sz="1000" dirty="0"/>
                        <a:t> and Leonard – ownership of women through marriage. Women still do most of the domestic work. Dual Burden.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 Duncombe and Marsden – Triple Shift women are more oppressed than ever.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Scott and </a:t>
                      </a:r>
                      <a:r>
                        <a:rPr lang="en-GB" sz="1000" dirty="0" err="1"/>
                        <a:t>Clery</a:t>
                      </a:r>
                      <a:r>
                        <a:rPr lang="en-GB" sz="1000" dirty="0"/>
                        <a:t> – women still do most of the domestic work</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 Charter (2007) – the new man is no where to be seen when cleaning needs done.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b="0" dirty="0">
                        <a:solidFill>
                          <a:schemeClr val="tx1"/>
                        </a:solidFill>
                        <a:latin typeface="+mn-lt"/>
                      </a:endParaRPr>
                    </a:p>
                    <a:p>
                      <a:pPr algn="l"/>
                      <a:endParaRPr lang="en-GB" sz="1000" b="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43346912"/>
                  </a:ext>
                </a:extLst>
              </a:tr>
              <a:tr h="0">
                <a:tc vMerge="1">
                  <a:txBody>
                    <a:bodyPr/>
                    <a:lstStyle/>
                    <a:p>
                      <a:pPr algn="ctr"/>
                      <a:endParaRPr lang="en-GB" sz="10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vMerge="1">
                  <a:txBody>
                    <a:bodyPr/>
                    <a:lstStyle/>
                    <a:p>
                      <a:pPr algn="ctr"/>
                      <a:endParaRPr lang="en-GB" sz="10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a:solidFill>
                            <a:schemeClr val="tx1"/>
                          </a:solidFill>
                          <a:latin typeface="+mn-lt"/>
                        </a:rPr>
                        <a:t>Willmott and Young; Oakley; </a:t>
                      </a:r>
                      <a:r>
                        <a:rPr lang="en-GB" sz="1000" b="1" dirty="0" err="1">
                          <a:solidFill>
                            <a:schemeClr val="tx1"/>
                          </a:solidFill>
                          <a:latin typeface="+mn-lt"/>
                        </a:rPr>
                        <a:t>Gatrell</a:t>
                      </a:r>
                      <a:endParaRPr lang="en-GB" sz="10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r>
                        <a:rPr lang="en-GB" sz="1000" b="1" dirty="0" err="1">
                          <a:solidFill>
                            <a:schemeClr val="tx1"/>
                          </a:solidFill>
                          <a:latin typeface="+mn-lt"/>
                        </a:rPr>
                        <a:t>Delphy</a:t>
                      </a:r>
                      <a:r>
                        <a:rPr lang="en-GB" sz="1000" b="1" dirty="0">
                          <a:solidFill>
                            <a:schemeClr val="tx1"/>
                          </a:solidFill>
                          <a:latin typeface="+mn-lt"/>
                        </a:rPr>
                        <a:t> and Leonard; Duncombe and Marsden, Scott and </a:t>
                      </a:r>
                      <a:r>
                        <a:rPr lang="en-GB" sz="1000" b="1" dirty="0" err="1">
                          <a:solidFill>
                            <a:schemeClr val="tx1"/>
                          </a:solidFill>
                          <a:latin typeface="+mn-lt"/>
                        </a:rPr>
                        <a:t>Clery</a:t>
                      </a:r>
                      <a:r>
                        <a:rPr lang="en-GB" sz="1000" b="1" dirty="0">
                          <a:solidFill>
                            <a:schemeClr val="tx1"/>
                          </a:solidFill>
                          <a:latin typeface="+mn-lt"/>
                        </a:rPr>
                        <a:t>, Charter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extLst>
                  <a:ext uri="{0D108BD9-81ED-4DB2-BD59-A6C34878D82A}">
                    <a16:rowId xmlns:a16="http://schemas.microsoft.com/office/drawing/2014/main" val="2565070924"/>
                  </a:ext>
                </a:extLst>
              </a:tr>
              <a:tr h="446645">
                <a:tc rowSpan="2">
                  <a:txBody>
                    <a:bodyPr/>
                    <a:lstStyle/>
                    <a:p>
                      <a:pPr algn="ctr"/>
                      <a:endParaRPr lang="en-GB" sz="1000" b="1" dirty="0">
                        <a:solidFill>
                          <a:schemeClr val="tx1"/>
                        </a:solidFill>
                        <a:latin typeface="+mn-lt"/>
                      </a:endParaRPr>
                    </a:p>
                    <a:p>
                      <a:pPr algn="ctr"/>
                      <a:r>
                        <a:rPr lang="en-GB" sz="1000" b="1" dirty="0">
                          <a:solidFill>
                            <a:schemeClr val="tx1"/>
                          </a:solidFill>
                          <a:latin typeface="+mn-lt"/>
                        </a:rPr>
                        <a:t>Divorce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rowSpan="2">
                  <a:txBody>
                    <a:bodyPr/>
                    <a:lstStyle/>
                    <a:p>
                      <a:pPr algn="l"/>
                      <a:r>
                        <a:rPr lang="en-GB" sz="1000" b="1" dirty="0"/>
                        <a:t>Discuss how far sociologists agree that the changing gender roles in society are responsible for the increase in divorce since the 1960s</a:t>
                      </a:r>
                      <a:endParaRPr lang="en-GB" sz="10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dirty="0">
                          <a:solidFill>
                            <a:schemeClr val="tx1"/>
                          </a:solidFill>
                          <a:latin typeface="+mn-lt"/>
                        </a:rPr>
                        <a:t>• Feminist perspectives of divorce </a:t>
                      </a:r>
                      <a:r>
                        <a:rPr lang="en-GB" sz="1000" b="0" dirty="0" err="1">
                          <a:solidFill>
                            <a:schemeClr val="tx1"/>
                          </a:solidFill>
                          <a:latin typeface="+mn-lt"/>
                        </a:rPr>
                        <a:t>eg</a:t>
                      </a:r>
                      <a:r>
                        <a:rPr lang="en-GB" sz="1000" b="0" dirty="0">
                          <a:solidFill>
                            <a:schemeClr val="tx1"/>
                          </a:solidFill>
                          <a:latin typeface="+mn-lt"/>
                        </a:rPr>
                        <a:t> Kate Millett's view and the fact that most divorce petitions are initiated by women.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dirty="0">
                          <a:solidFill>
                            <a:schemeClr val="tx1"/>
                          </a:solidFill>
                          <a:latin typeface="+mn-lt"/>
                        </a:rPr>
                        <a:t>• The status of women: </a:t>
                      </a:r>
                      <a:r>
                        <a:rPr lang="en-GB" sz="1000" b="0" dirty="0" err="1">
                          <a:solidFill>
                            <a:schemeClr val="tx1"/>
                          </a:solidFill>
                          <a:latin typeface="+mn-lt"/>
                        </a:rPr>
                        <a:t>eg</a:t>
                      </a:r>
                      <a:r>
                        <a:rPr lang="en-GB" sz="1000" b="0" dirty="0">
                          <a:solidFill>
                            <a:schemeClr val="tx1"/>
                          </a:solidFill>
                          <a:latin typeface="+mn-lt"/>
                        </a:rPr>
                        <a:t> improved opportunities may mean they no longer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b="0" dirty="0">
                        <a:solidFill>
                          <a:schemeClr val="tx1"/>
                        </a:solidFill>
                        <a:latin typeface="+mn-lt"/>
                      </a:endParaRPr>
                    </a:p>
                    <a:p>
                      <a:pPr algn="l"/>
                      <a:endParaRPr lang="en-GB" sz="1000" b="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GB" sz="1000" b="0" dirty="0">
                          <a:solidFill>
                            <a:schemeClr val="tx1"/>
                          </a:solidFill>
                          <a:latin typeface="+mn-lt"/>
                        </a:rPr>
                        <a:t>• Functionalist perspectives of divorce </a:t>
                      </a:r>
                      <a:r>
                        <a:rPr lang="en-GB" sz="1000" b="0" dirty="0" err="1">
                          <a:solidFill>
                            <a:schemeClr val="tx1"/>
                          </a:solidFill>
                          <a:latin typeface="+mn-lt"/>
                        </a:rPr>
                        <a:t>eg</a:t>
                      </a:r>
                      <a:r>
                        <a:rPr lang="en-GB" sz="1000" b="0" dirty="0">
                          <a:solidFill>
                            <a:schemeClr val="tx1"/>
                          </a:solidFill>
                          <a:latin typeface="+mn-lt"/>
                        </a:rPr>
                        <a:t> Ronald Fletcher's view and that of Parsons.</a:t>
                      </a:r>
                    </a:p>
                    <a:p>
                      <a:pPr algn="l"/>
                      <a:r>
                        <a:rPr lang="en-GB" sz="1000" b="0" dirty="0">
                          <a:solidFill>
                            <a:schemeClr val="tx1"/>
                          </a:solidFill>
                          <a:latin typeface="+mn-lt"/>
                        </a:rPr>
                        <a:t>• Marxist perspectives of divorce </a:t>
                      </a:r>
                      <a:r>
                        <a:rPr lang="en-GB" sz="1000" b="0" dirty="0" err="1">
                          <a:solidFill>
                            <a:schemeClr val="tx1"/>
                          </a:solidFill>
                          <a:latin typeface="+mn-lt"/>
                        </a:rPr>
                        <a:t>eg</a:t>
                      </a:r>
                      <a:r>
                        <a:rPr lang="en-GB" sz="1000" b="0" dirty="0">
                          <a:solidFill>
                            <a:schemeClr val="tx1"/>
                          </a:solidFill>
                          <a:latin typeface="+mn-lt"/>
                        </a:rPr>
                        <a:t> class-based differences in divorce.</a:t>
                      </a:r>
                    </a:p>
                    <a:p>
                      <a:pPr algn="l"/>
                      <a:r>
                        <a:rPr lang="en-GB" sz="1000" b="0" dirty="0">
                          <a:solidFill>
                            <a:schemeClr val="tx1"/>
                          </a:solidFill>
                          <a:latin typeface="+mn-lt"/>
                        </a:rPr>
                        <a:t>• Attitudinal changes: </a:t>
                      </a:r>
                      <a:r>
                        <a:rPr lang="en-GB" sz="1000" b="0" dirty="0" err="1">
                          <a:solidFill>
                            <a:schemeClr val="tx1"/>
                          </a:solidFill>
                          <a:latin typeface="+mn-lt"/>
                        </a:rPr>
                        <a:t>eg</a:t>
                      </a:r>
                      <a:r>
                        <a:rPr lang="en-GB" sz="1000" b="0" dirty="0">
                          <a:solidFill>
                            <a:schemeClr val="tx1"/>
                          </a:solidFill>
                          <a:latin typeface="+mn-lt"/>
                        </a:rPr>
                        <a:t> the extent to which divorce is no longer associated with stigma and is generally more acceptable within particular social groups.</a:t>
                      </a:r>
                    </a:p>
                    <a:p>
                      <a:pPr algn="l"/>
                      <a:r>
                        <a:rPr lang="en-GB" sz="1000" b="0" dirty="0">
                          <a:solidFill>
                            <a:schemeClr val="tx1"/>
                          </a:solidFill>
                          <a:latin typeface="+mn-lt"/>
                        </a:rPr>
                        <a:t>• The decline in religious beliefs (secularisation) among certain social groups which in the past made divorce morally unacceptable to some people.</a:t>
                      </a:r>
                    </a:p>
                    <a:p>
                      <a:pPr algn="l"/>
                      <a:r>
                        <a:rPr lang="en-GB" sz="1000" b="0" dirty="0">
                          <a:solidFill>
                            <a:schemeClr val="tx1"/>
                          </a:solidFill>
                          <a:latin typeface="+mn-lt"/>
                        </a:rPr>
                        <a:t>• Media coverage of issues relating to divorce </a:t>
                      </a:r>
                      <a:r>
                        <a:rPr lang="en-GB" sz="1000" b="0" dirty="0" err="1">
                          <a:solidFill>
                            <a:schemeClr val="tx1"/>
                          </a:solidFill>
                          <a:latin typeface="+mn-lt"/>
                        </a:rPr>
                        <a:t>eg</a:t>
                      </a:r>
                      <a:r>
                        <a:rPr lang="en-GB" sz="1000" b="0" dirty="0">
                          <a:solidFill>
                            <a:schemeClr val="tx1"/>
                          </a:solidFill>
                          <a:latin typeface="+mn-lt"/>
                        </a:rPr>
                        <a:t> more positive coverage of divorce reform.</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dirty="0">
                          <a:solidFill>
                            <a:schemeClr val="tx1"/>
                          </a:solidFill>
                          <a:latin typeface="+mn-lt"/>
                        </a:rPr>
                        <a:t>• </a:t>
                      </a:r>
                      <a:r>
                        <a:rPr lang="en-GB" sz="1000" b="0" dirty="0" err="1">
                          <a:solidFill>
                            <a:schemeClr val="tx1"/>
                          </a:solidFill>
                          <a:latin typeface="+mn-lt"/>
                        </a:rPr>
                        <a:t>Qurishi</a:t>
                      </a:r>
                      <a:r>
                        <a:rPr lang="en-GB" sz="1000" b="0" dirty="0">
                          <a:solidFill>
                            <a:schemeClr val="tx1"/>
                          </a:solidFill>
                          <a:latin typeface="+mn-lt"/>
                        </a:rPr>
                        <a:t> et al (2015) British Asians have low levels of divorce and committed to traditional old fashioned family life.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87159885"/>
                  </a:ext>
                </a:extLst>
              </a:tr>
              <a:tr h="298209">
                <a:tc vMerge="1">
                  <a:txBody>
                    <a:bodyPr/>
                    <a:lstStyle/>
                    <a:p>
                      <a:pPr algn="ctr"/>
                      <a:endParaRPr lang="en-GB" sz="10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vMerge="1">
                  <a:txBody>
                    <a:bodyPr/>
                    <a:lstStyle/>
                    <a:p>
                      <a:pPr algn="l"/>
                      <a:endParaRPr lang="en-GB" sz="10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r>
                        <a:rPr lang="en-GB" sz="1000" b="1" dirty="0">
                          <a:solidFill>
                            <a:schemeClr val="tx1"/>
                          </a:solidFill>
                          <a:latin typeface="+mn-lt"/>
                        </a:rPr>
                        <a:t>Millett; Oakley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a:r>
                        <a:rPr lang="en-GB" sz="1000" b="1" dirty="0">
                          <a:solidFill>
                            <a:schemeClr val="tx1"/>
                          </a:solidFill>
                          <a:latin typeface="+mn-lt"/>
                        </a:rPr>
                        <a:t>Parsons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extLst>
                  <a:ext uri="{0D108BD9-81ED-4DB2-BD59-A6C34878D82A}">
                    <a16:rowId xmlns:a16="http://schemas.microsoft.com/office/drawing/2014/main" val="2818079875"/>
                  </a:ext>
                </a:extLst>
              </a:tr>
              <a:tr h="491925">
                <a:tc>
                  <a:txBody>
                    <a:bodyPr/>
                    <a:lstStyle/>
                    <a:p>
                      <a:pPr algn="ctr"/>
                      <a:r>
                        <a:rPr lang="en-GB" sz="1000" b="1" dirty="0">
                          <a:solidFill>
                            <a:schemeClr val="tx1"/>
                          </a:solidFill>
                          <a:latin typeface="+mn-lt"/>
                        </a:rPr>
                        <a:t>Divorce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l"/>
                      <a:r>
                        <a:rPr lang="en-GB" sz="1000" b="1" dirty="0"/>
                        <a:t>Discuss how far sociologists agree that changing social attitudes are the main reason for changes in the divorce rate over the past 50 years</a:t>
                      </a:r>
                      <a:endParaRPr lang="en-GB" sz="10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dirty="0">
                          <a:solidFill>
                            <a:schemeClr val="tx1"/>
                          </a:solidFill>
                          <a:latin typeface="+mn-lt"/>
                        </a:rPr>
                        <a:t>• Attitudinal changes: </a:t>
                      </a:r>
                      <a:r>
                        <a:rPr lang="en-GB" sz="1000" b="0" dirty="0" err="1">
                          <a:solidFill>
                            <a:schemeClr val="tx1"/>
                          </a:solidFill>
                          <a:latin typeface="+mn-lt"/>
                        </a:rPr>
                        <a:t>eg</a:t>
                      </a:r>
                      <a:r>
                        <a:rPr lang="en-GB" sz="1000" b="0" dirty="0">
                          <a:solidFill>
                            <a:schemeClr val="tx1"/>
                          </a:solidFill>
                          <a:latin typeface="+mn-lt"/>
                        </a:rPr>
                        <a:t> the extent to which divorce is no longer associated with stigma and is generally more acceptable within particular social groups.</a:t>
                      </a:r>
                    </a:p>
                    <a:p>
                      <a:pPr algn="l"/>
                      <a:endParaRPr lang="en-GB" sz="1000" b="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dirty="0">
                          <a:solidFill>
                            <a:schemeClr val="tx1"/>
                          </a:solidFill>
                          <a:latin typeface="+mn-lt"/>
                        </a:rPr>
                        <a:t>• Feminist perspectives of divorce </a:t>
                      </a:r>
                      <a:r>
                        <a:rPr lang="en-GB" sz="1000" b="0" dirty="0" err="1">
                          <a:solidFill>
                            <a:schemeClr val="tx1"/>
                          </a:solidFill>
                          <a:latin typeface="+mn-lt"/>
                        </a:rPr>
                        <a:t>eg</a:t>
                      </a:r>
                      <a:r>
                        <a:rPr lang="en-GB" sz="1000" b="0" dirty="0">
                          <a:solidFill>
                            <a:schemeClr val="tx1"/>
                          </a:solidFill>
                          <a:latin typeface="+mn-lt"/>
                        </a:rPr>
                        <a:t> Kate Millett's view and the fact that most divorce petitions are initiated by women.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dirty="0">
                          <a:solidFill>
                            <a:schemeClr val="tx1"/>
                          </a:solidFill>
                          <a:latin typeface="+mn-lt"/>
                        </a:rPr>
                        <a:t>• The status of women: </a:t>
                      </a:r>
                      <a:r>
                        <a:rPr lang="en-GB" sz="1000" b="0" dirty="0" err="1">
                          <a:solidFill>
                            <a:schemeClr val="tx1"/>
                          </a:solidFill>
                          <a:latin typeface="+mn-lt"/>
                        </a:rPr>
                        <a:t>eg</a:t>
                      </a:r>
                      <a:r>
                        <a:rPr lang="en-GB" sz="1000" b="0" dirty="0">
                          <a:solidFill>
                            <a:schemeClr val="tx1"/>
                          </a:solidFill>
                          <a:latin typeface="+mn-lt"/>
                        </a:rPr>
                        <a:t> improved opportunities may mean they no longer</a:t>
                      </a:r>
                    </a:p>
                    <a:p>
                      <a:pPr algn="l"/>
                      <a:r>
                        <a:rPr lang="en-GB" sz="1000" b="0" dirty="0">
                          <a:solidFill>
                            <a:schemeClr val="tx1"/>
                          </a:solidFill>
                          <a:latin typeface="+mn-lt"/>
                        </a:rPr>
                        <a:t>• The decline in religious beliefs (secularisation) among certain social groups which in the past made divorce morally unacceptable to some people.</a:t>
                      </a:r>
                    </a:p>
                    <a:p>
                      <a:pPr algn="l"/>
                      <a:r>
                        <a:rPr lang="en-GB" sz="1000" b="0" dirty="0">
                          <a:solidFill>
                            <a:schemeClr val="tx1"/>
                          </a:solidFill>
                          <a:latin typeface="+mn-lt"/>
                        </a:rPr>
                        <a:t>• Media coverage of issues relating to divorce </a:t>
                      </a:r>
                      <a:r>
                        <a:rPr lang="en-GB" sz="1000" b="0" dirty="0" err="1">
                          <a:solidFill>
                            <a:schemeClr val="tx1"/>
                          </a:solidFill>
                          <a:latin typeface="+mn-lt"/>
                        </a:rPr>
                        <a:t>eg</a:t>
                      </a:r>
                      <a:r>
                        <a:rPr lang="en-GB" sz="1000" b="0" dirty="0">
                          <a:solidFill>
                            <a:schemeClr val="tx1"/>
                          </a:solidFill>
                          <a:latin typeface="+mn-lt"/>
                        </a:rPr>
                        <a:t> more positive coverage of divorce reform.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15130787"/>
                  </a:ext>
                </a:extLst>
              </a:tr>
              <a:tr h="290098">
                <a:tc>
                  <a:txBody>
                    <a:bodyPr/>
                    <a:lstStyle/>
                    <a:p>
                      <a:pPr algn="ctr"/>
                      <a:endParaRPr lang="en-GB" sz="10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l"/>
                      <a:endParaRPr lang="en-GB" sz="10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l"/>
                      <a:endParaRPr lang="en-GB" sz="1000" b="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a:solidFill>
                            <a:schemeClr val="tx1"/>
                          </a:solidFill>
                          <a:latin typeface="+mn-lt"/>
                        </a:rPr>
                        <a:t>Millett; Oakley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extLst>
                  <a:ext uri="{0D108BD9-81ED-4DB2-BD59-A6C34878D82A}">
                    <a16:rowId xmlns:a16="http://schemas.microsoft.com/office/drawing/2014/main" val="3345337110"/>
                  </a:ext>
                </a:extLst>
              </a:tr>
            </a:tbl>
          </a:graphicData>
        </a:graphic>
      </p:graphicFrame>
    </p:spTree>
    <p:extLst>
      <p:ext uri="{BB962C8B-B14F-4D97-AF65-F5344CB8AC3E}">
        <p14:creationId xmlns:p14="http://schemas.microsoft.com/office/powerpoint/2010/main" val="97483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45315-7F8D-4B1E-9013-E7B0C9D325EA}"/>
              </a:ext>
            </a:extLst>
          </p:cNvPr>
          <p:cNvSpPr>
            <a:spLocks noGrp="1"/>
          </p:cNvSpPr>
          <p:nvPr>
            <p:ph type="title"/>
          </p:nvPr>
        </p:nvSpPr>
        <p:spPr/>
        <p:txBody>
          <a:bodyPr>
            <a:normAutofit fontScale="90000"/>
          </a:bodyPr>
          <a:lstStyle/>
          <a:p>
            <a:r>
              <a:rPr lang="en-US" dirty="0"/>
              <a:t>Sociology</a:t>
            </a:r>
            <a:endParaRPr lang="en-GB" dirty="0"/>
          </a:p>
        </p:txBody>
      </p:sp>
      <p:sp>
        <p:nvSpPr>
          <p:cNvPr id="5" name="TextBox 4">
            <a:extLst>
              <a:ext uri="{FF2B5EF4-FFF2-40B4-BE49-F238E27FC236}">
                <a16:creationId xmlns:a16="http://schemas.microsoft.com/office/drawing/2014/main" id="{4F81E45E-59D7-4020-BF43-EA93B900B53F}"/>
              </a:ext>
            </a:extLst>
          </p:cNvPr>
          <p:cNvSpPr txBox="1"/>
          <p:nvPr/>
        </p:nvSpPr>
        <p:spPr>
          <a:xfrm>
            <a:off x="1828801" y="230587"/>
            <a:ext cx="10141006" cy="553998"/>
          </a:xfrm>
          <a:prstGeom prst="rect">
            <a:avLst/>
          </a:prstGeom>
          <a:solidFill>
            <a:schemeClr val="bg1"/>
          </a:solidFill>
          <a:ln w="76200">
            <a:solidFill>
              <a:srgbClr val="FF0000"/>
            </a:solidFill>
          </a:ln>
        </p:spPr>
        <p:txBody>
          <a:bodyPr wrap="square" rtlCol="0">
            <a:spAutoFit/>
          </a:bodyPr>
          <a:lstStyle/>
          <a:p>
            <a:pPr algn="ctr"/>
            <a:r>
              <a:rPr lang="en-GB" sz="3000" dirty="0"/>
              <a:t>Multiple choice (1 mark)</a:t>
            </a:r>
          </a:p>
        </p:txBody>
      </p:sp>
      <p:sp>
        <p:nvSpPr>
          <p:cNvPr id="8" name="TextBox 7">
            <a:extLst>
              <a:ext uri="{FF2B5EF4-FFF2-40B4-BE49-F238E27FC236}">
                <a16:creationId xmlns:a16="http://schemas.microsoft.com/office/drawing/2014/main" id="{EC887B04-EE54-4BE9-AD43-8A8256706CCF}"/>
              </a:ext>
            </a:extLst>
          </p:cNvPr>
          <p:cNvSpPr txBox="1"/>
          <p:nvPr/>
        </p:nvSpPr>
        <p:spPr>
          <a:xfrm>
            <a:off x="188623" y="2258169"/>
            <a:ext cx="5536315" cy="2531462"/>
          </a:xfrm>
          <a:prstGeom prst="rect">
            <a:avLst/>
          </a:prstGeom>
          <a:solidFill>
            <a:schemeClr val="accent5">
              <a:lumMod val="20000"/>
              <a:lumOff val="80000"/>
            </a:schemeClr>
          </a:solidFill>
          <a:ln w="57150">
            <a:solidFill>
              <a:srgbClr val="00B0F0"/>
            </a:solidFill>
          </a:ln>
        </p:spPr>
        <p:txBody>
          <a:bodyPr wrap="square" rtlCol="0">
            <a:spAutoFit/>
          </a:bodyPr>
          <a:lstStyle/>
          <a:p>
            <a:r>
              <a:rPr lang="en-GB" b="1" dirty="0"/>
              <a:t>MODEL EXAMPLE</a:t>
            </a:r>
          </a:p>
          <a:p>
            <a:endParaRPr lang="en-GB" dirty="0"/>
          </a:p>
          <a:p>
            <a:r>
              <a:rPr lang="en-GB" sz="1750" dirty="0"/>
              <a:t>Which term is commonly used by sociologists to describe a marriage where domestic roles are not shared? (1 mark)</a:t>
            </a:r>
          </a:p>
          <a:p>
            <a:endParaRPr lang="en-GB" sz="1750" dirty="0"/>
          </a:p>
          <a:p>
            <a:r>
              <a:rPr lang="en-GB" sz="1750" dirty="0"/>
              <a:t>Traditional conjugal roles</a:t>
            </a:r>
          </a:p>
          <a:p>
            <a:r>
              <a:rPr lang="en-GB" sz="1750" dirty="0"/>
              <a:t>Modern conjugal roles</a:t>
            </a:r>
          </a:p>
          <a:p>
            <a:r>
              <a:rPr lang="en-GB" sz="1750" dirty="0"/>
              <a:t>Joint conjugal roles</a:t>
            </a:r>
          </a:p>
          <a:p>
            <a:r>
              <a:rPr lang="en-GB" sz="1750" dirty="0"/>
              <a:t>Segregated conjugal roles</a:t>
            </a:r>
          </a:p>
        </p:txBody>
      </p:sp>
      <p:sp>
        <p:nvSpPr>
          <p:cNvPr id="9" name="Oval 8">
            <a:extLst>
              <a:ext uri="{FF2B5EF4-FFF2-40B4-BE49-F238E27FC236}">
                <a16:creationId xmlns:a16="http://schemas.microsoft.com/office/drawing/2014/main" id="{89A49E70-CF7E-4B42-A1D6-D9DF12DF25D2}"/>
              </a:ext>
            </a:extLst>
          </p:cNvPr>
          <p:cNvSpPr/>
          <p:nvPr/>
        </p:nvSpPr>
        <p:spPr>
          <a:xfrm>
            <a:off x="3419060" y="3760077"/>
            <a:ext cx="127221" cy="11728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6853D8B0-FD3D-4E75-8453-7D56CFE04331}"/>
              </a:ext>
            </a:extLst>
          </p:cNvPr>
          <p:cNvSpPr/>
          <p:nvPr/>
        </p:nvSpPr>
        <p:spPr>
          <a:xfrm>
            <a:off x="3428340" y="4031742"/>
            <a:ext cx="127221" cy="11728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1A90A855-85A2-4B9F-BAC9-316469D2588B}"/>
              </a:ext>
            </a:extLst>
          </p:cNvPr>
          <p:cNvSpPr/>
          <p:nvPr/>
        </p:nvSpPr>
        <p:spPr>
          <a:xfrm>
            <a:off x="3428339" y="4299712"/>
            <a:ext cx="127221" cy="11728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3707CDF3-74DE-4808-8BBD-DC2CEEF6A6C4}"/>
              </a:ext>
            </a:extLst>
          </p:cNvPr>
          <p:cNvSpPr/>
          <p:nvPr/>
        </p:nvSpPr>
        <p:spPr>
          <a:xfrm>
            <a:off x="3427011" y="4557146"/>
            <a:ext cx="127221" cy="11728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3DFCA6F0-873D-486C-8B12-B05493EE1E18}"/>
              </a:ext>
            </a:extLst>
          </p:cNvPr>
          <p:cNvSpPr txBox="1"/>
          <p:nvPr/>
        </p:nvSpPr>
        <p:spPr>
          <a:xfrm>
            <a:off x="186634" y="971216"/>
            <a:ext cx="11818732" cy="1200329"/>
          </a:xfrm>
          <a:prstGeom prst="rect">
            <a:avLst/>
          </a:prstGeom>
          <a:solidFill>
            <a:schemeClr val="bg1"/>
          </a:solidFill>
          <a:ln w="76200">
            <a:solidFill>
              <a:srgbClr val="FF0000"/>
            </a:solidFill>
          </a:ln>
        </p:spPr>
        <p:txBody>
          <a:bodyPr wrap="square" rtlCol="0">
            <a:spAutoFit/>
          </a:bodyPr>
          <a:lstStyle/>
          <a:p>
            <a:r>
              <a:rPr lang="en-GB" b="1" dirty="0"/>
              <a:t>HOW TO ANSWER</a:t>
            </a:r>
          </a:p>
          <a:p>
            <a:endParaRPr lang="en-GB" dirty="0"/>
          </a:p>
          <a:p>
            <a:r>
              <a:rPr lang="en-GB" dirty="0"/>
              <a:t>Colour in one box only – </a:t>
            </a:r>
            <a:r>
              <a:rPr lang="en-GB" b="1" dirty="0"/>
              <a:t>never tick the box</a:t>
            </a:r>
          </a:p>
          <a:p>
            <a:r>
              <a:rPr lang="en-GB" dirty="0"/>
              <a:t>Do not leave this blank you have 1 in 4 chance of getting it right</a:t>
            </a:r>
          </a:p>
        </p:txBody>
      </p:sp>
      <p:sp>
        <p:nvSpPr>
          <p:cNvPr id="15" name="TextBox 14">
            <a:extLst>
              <a:ext uri="{FF2B5EF4-FFF2-40B4-BE49-F238E27FC236}">
                <a16:creationId xmlns:a16="http://schemas.microsoft.com/office/drawing/2014/main" id="{05208529-5161-44A9-819D-14DAEA58BDF5}"/>
              </a:ext>
            </a:extLst>
          </p:cNvPr>
          <p:cNvSpPr txBox="1"/>
          <p:nvPr/>
        </p:nvSpPr>
        <p:spPr>
          <a:xfrm>
            <a:off x="5788550" y="2258019"/>
            <a:ext cx="6202461" cy="2531462"/>
          </a:xfrm>
          <a:prstGeom prst="rect">
            <a:avLst/>
          </a:prstGeom>
          <a:solidFill>
            <a:schemeClr val="accent6">
              <a:lumMod val="20000"/>
              <a:lumOff val="80000"/>
            </a:schemeClr>
          </a:solidFill>
          <a:ln w="57150">
            <a:solidFill>
              <a:srgbClr val="00B050"/>
            </a:solidFill>
          </a:ln>
        </p:spPr>
        <p:txBody>
          <a:bodyPr wrap="square" rtlCol="0">
            <a:spAutoFit/>
          </a:bodyPr>
          <a:lstStyle/>
          <a:p>
            <a:r>
              <a:rPr lang="en-GB" b="1" dirty="0"/>
              <a:t>MODEL EXAMPLE</a:t>
            </a:r>
          </a:p>
          <a:p>
            <a:endParaRPr lang="en-GB" dirty="0"/>
          </a:p>
          <a:p>
            <a:r>
              <a:rPr lang="en-GB" sz="1750" dirty="0"/>
              <a:t>Which of the following is a term commonly used by sociologists to describe schools that charge fees for pupils to attend? (1 mark)</a:t>
            </a:r>
          </a:p>
          <a:p>
            <a:endParaRPr lang="en-GB" sz="1750" dirty="0"/>
          </a:p>
          <a:p>
            <a:r>
              <a:rPr lang="en-GB" sz="1750" dirty="0"/>
              <a:t>Grammar school</a:t>
            </a:r>
          </a:p>
          <a:p>
            <a:r>
              <a:rPr lang="en-GB" sz="1750" dirty="0"/>
              <a:t>Academy</a:t>
            </a:r>
          </a:p>
          <a:p>
            <a:r>
              <a:rPr lang="en-GB" sz="1750" dirty="0"/>
              <a:t>Independent school</a:t>
            </a:r>
          </a:p>
          <a:p>
            <a:r>
              <a:rPr lang="en-GB" sz="1750" dirty="0"/>
              <a:t>Comprehensive school</a:t>
            </a:r>
          </a:p>
        </p:txBody>
      </p:sp>
      <p:sp>
        <p:nvSpPr>
          <p:cNvPr id="16" name="Oval 15">
            <a:extLst>
              <a:ext uri="{FF2B5EF4-FFF2-40B4-BE49-F238E27FC236}">
                <a16:creationId xmlns:a16="http://schemas.microsoft.com/office/drawing/2014/main" id="{6A347A1F-C522-431E-A21B-5959C5A481F0}"/>
              </a:ext>
            </a:extLst>
          </p:cNvPr>
          <p:cNvSpPr/>
          <p:nvPr/>
        </p:nvSpPr>
        <p:spPr>
          <a:xfrm>
            <a:off x="8731854" y="3753450"/>
            <a:ext cx="127221" cy="11728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FE8B633B-523A-459C-9478-B9FD03D6C082}"/>
              </a:ext>
            </a:extLst>
          </p:cNvPr>
          <p:cNvSpPr/>
          <p:nvPr/>
        </p:nvSpPr>
        <p:spPr>
          <a:xfrm>
            <a:off x="8741134" y="4025115"/>
            <a:ext cx="127221" cy="11728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872395EF-2796-4104-B0CA-2340C935E5BB}"/>
              </a:ext>
            </a:extLst>
          </p:cNvPr>
          <p:cNvSpPr/>
          <p:nvPr/>
        </p:nvSpPr>
        <p:spPr>
          <a:xfrm>
            <a:off x="8741133" y="4293085"/>
            <a:ext cx="127221" cy="11728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a:extLst>
              <a:ext uri="{FF2B5EF4-FFF2-40B4-BE49-F238E27FC236}">
                <a16:creationId xmlns:a16="http://schemas.microsoft.com/office/drawing/2014/main" id="{10EFAE63-F545-4232-BA75-2687AB12C08A}"/>
              </a:ext>
            </a:extLst>
          </p:cNvPr>
          <p:cNvSpPr/>
          <p:nvPr/>
        </p:nvSpPr>
        <p:spPr>
          <a:xfrm>
            <a:off x="8739805" y="4550519"/>
            <a:ext cx="127221" cy="11728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77798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8ED10-6C0F-4732-9E05-D96B36905416}"/>
              </a:ext>
            </a:extLst>
          </p:cNvPr>
          <p:cNvSpPr>
            <a:spLocks noGrp="1"/>
          </p:cNvSpPr>
          <p:nvPr>
            <p:ph type="title"/>
          </p:nvPr>
        </p:nvSpPr>
        <p:spPr/>
        <p:txBody>
          <a:bodyPr>
            <a:normAutofit fontScale="90000"/>
          </a:bodyPr>
          <a:lstStyle/>
          <a:p>
            <a:r>
              <a:rPr lang="en-GB" dirty="0"/>
              <a:t>Sociology</a:t>
            </a:r>
          </a:p>
        </p:txBody>
      </p:sp>
      <p:sp>
        <p:nvSpPr>
          <p:cNvPr id="3" name="TextBox 2">
            <a:extLst>
              <a:ext uri="{FF2B5EF4-FFF2-40B4-BE49-F238E27FC236}">
                <a16:creationId xmlns:a16="http://schemas.microsoft.com/office/drawing/2014/main" id="{7961C34D-977B-480B-917F-F4F587790F60}"/>
              </a:ext>
            </a:extLst>
          </p:cNvPr>
          <p:cNvSpPr txBox="1"/>
          <p:nvPr/>
        </p:nvSpPr>
        <p:spPr>
          <a:xfrm>
            <a:off x="1828801" y="230587"/>
            <a:ext cx="10141006" cy="553998"/>
          </a:xfrm>
          <a:prstGeom prst="rect">
            <a:avLst/>
          </a:prstGeom>
          <a:solidFill>
            <a:schemeClr val="bg1"/>
          </a:solidFill>
          <a:ln w="76200">
            <a:solidFill>
              <a:srgbClr val="FF0000"/>
            </a:solidFill>
          </a:ln>
        </p:spPr>
        <p:txBody>
          <a:bodyPr wrap="square" rtlCol="0">
            <a:spAutoFit/>
          </a:bodyPr>
          <a:lstStyle/>
          <a:p>
            <a:pPr algn="ctr"/>
            <a:r>
              <a:rPr lang="en-GB" sz="3000" dirty="0"/>
              <a:t>Identify and describe questions (3 marks)</a:t>
            </a:r>
          </a:p>
        </p:txBody>
      </p:sp>
      <p:sp>
        <p:nvSpPr>
          <p:cNvPr id="4" name="TextBox 3">
            <a:extLst>
              <a:ext uri="{FF2B5EF4-FFF2-40B4-BE49-F238E27FC236}">
                <a16:creationId xmlns:a16="http://schemas.microsoft.com/office/drawing/2014/main" id="{909D3D3B-CE83-4E15-8E90-82BDA75F4D02}"/>
              </a:ext>
            </a:extLst>
          </p:cNvPr>
          <p:cNvSpPr txBox="1"/>
          <p:nvPr/>
        </p:nvSpPr>
        <p:spPr>
          <a:xfrm>
            <a:off x="341461" y="946204"/>
            <a:ext cx="11684005" cy="2031325"/>
          </a:xfrm>
          <a:prstGeom prst="rect">
            <a:avLst/>
          </a:prstGeom>
          <a:solidFill>
            <a:schemeClr val="bg1"/>
          </a:solidFill>
          <a:ln w="76200">
            <a:solidFill>
              <a:srgbClr val="FF0000"/>
            </a:solidFill>
          </a:ln>
        </p:spPr>
        <p:txBody>
          <a:bodyPr wrap="square" rtlCol="0">
            <a:spAutoFit/>
          </a:bodyPr>
          <a:lstStyle/>
          <a:p>
            <a:r>
              <a:rPr lang="en-GB" b="1" dirty="0"/>
              <a:t>HOW TO ANSWER</a:t>
            </a:r>
          </a:p>
          <a:p>
            <a:endParaRPr lang="en-GB" dirty="0"/>
          </a:p>
          <a:p>
            <a:r>
              <a:rPr lang="en-GB" dirty="0"/>
              <a:t>Make a point then give an example of what that looks like.</a:t>
            </a:r>
          </a:p>
          <a:p>
            <a:endParaRPr lang="en-GB" dirty="0"/>
          </a:p>
          <a:p>
            <a:r>
              <a:rPr lang="en-GB" dirty="0"/>
              <a:t>Show good knowledge and understanding of relevant sociological theories, concepts, evidence and methods.</a:t>
            </a:r>
          </a:p>
          <a:p>
            <a:endParaRPr lang="en-GB" dirty="0"/>
          </a:p>
          <a:p>
            <a:r>
              <a:rPr lang="en-GB" b="1" dirty="0"/>
              <a:t>This is where you will need to understand the key words</a:t>
            </a:r>
          </a:p>
        </p:txBody>
      </p:sp>
      <p:sp>
        <p:nvSpPr>
          <p:cNvPr id="5" name="TextBox 4">
            <a:extLst>
              <a:ext uri="{FF2B5EF4-FFF2-40B4-BE49-F238E27FC236}">
                <a16:creationId xmlns:a16="http://schemas.microsoft.com/office/drawing/2014/main" id="{DE27ECE9-4C1E-46B8-8E87-0565761DC23E}"/>
              </a:ext>
            </a:extLst>
          </p:cNvPr>
          <p:cNvSpPr txBox="1"/>
          <p:nvPr/>
        </p:nvSpPr>
        <p:spPr>
          <a:xfrm>
            <a:off x="341461" y="3204892"/>
            <a:ext cx="11684005" cy="1992853"/>
          </a:xfrm>
          <a:prstGeom prst="rect">
            <a:avLst/>
          </a:prstGeom>
          <a:solidFill>
            <a:schemeClr val="accent6">
              <a:lumMod val="20000"/>
              <a:lumOff val="80000"/>
            </a:schemeClr>
          </a:solidFill>
          <a:ln w="57150">
            <a:solidFill>
              <a:srgbClr val="00B050"/>
            </a:solidFill>
          </a:ln>
        </p:spPr>
        <p:txBody>
          <a:bodyPr wrap="square" rtlCol="0">
            <a:spAutoFit/>
          </a:bodyPr>
          <a:lstStyle/>
          <a:p>
            <a:r>
              <a:rPr lang="en-GB" b="1" dirty="0"/>
              <a:t>MODEL EXAMPLE</a:t>
            </a:r>
          </a:p>
          <a:p>
            <a:endParaRPr lang="en-GB" dirty="0"/>
          </a:p>
          <a:p>
            <a:r>
              <a:rPr lang="en-GB" sz="1750" dirty="0"/>
              <a:t>Describe the hidden curriculum (3 marks)</a:t>
            </a:r>
          </a:p>
          <a:p>
            <a:endParaRPr lang="en-GB" sz="1750" dirty="0"/>
          </a:p>
          <a:p>
            <a:r>
              <a:rPr lang="en-GB" sz="1750" dirty="0"/>
              <a:t>The hidden curriculum refers to things students may be taught outside of their normal lessons in school. For example, students are taught to turn up to lessons on time and wear uniform and punishments may be given if students don’t do these things. This means that when students finish school they know the norms and values of society like turning up on time.</a:t>
            </a:r>
          </a:p>
        </p:txBody>
      </p:sp>
    </p:spTree>
    <p:extLst>
      <p:ext uri="{BB962C8B-B14F-4D97-AF65-F5344CB8AC3E}">
        <p14:creationId xmlns:p14="http://schemas.microsoft.com/office/powerpoint/2010/main" val="1740543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998CA-9D95-4D86-9037-9CBBD983DF7E}"/>
              </a:ext>
            </a:extLst>
          </p:cNvPr>
          <p:cNvSpPr>
            <a:spLocks noGrp="1"/>
          </p:cNvSpPr>
          <p:nvPr>
            <p:ph type="title"/>
          </p:nvPr>
        </p:nvSpPr>
        <p:spPr/>
        <p:txBody>
          <a:bodyPr>
            <a:normAutofit fontScale="90000"/>
          </a:bodyPr>
          <a:lstStyle/>
          <a:p>
            <a:r>
              <a:rPr lang="en-GB" dirty="0"/>
              <a:t>Sociology</a:t>
            </a:r>
          </a:p>
        </p:txBody>
      </p:sp>
      <p:sp>
        <p:nvSpPr>
          <p:cNvPr id="3" name="Rectangle 2">
            <a:extLst>
              <a:ext uri="{FF2B5EF4-FFF2-40B4-BE49-F238E27FC236}">
                <a16:creationId xmlns:a16="http://schemas.microsoft.com/office/drawing/2014/main" id="{9886F585-A968-4A8D-96DF-B707450F2BEB}"/>
              </a:ext>
            </a:extLst>
          </p:cNvPr>
          <p:cNvSpPr/>
          <p:nvPr/>
        </p:nvSpPr>
        <p:spPr>
          <a:xfrm>
            <a:off x="177580" y="1152970"/>
            <a:ext cx="5443993" cy="3693319"/>
          </a:xfrm>
          <a:prstGeom prst="rect">
            <a:avLst/>
          </a:prstGeom>
          <a:solidFill>
            <a:schemeClr val="accent5">
              <a:lumMod val="20000"/>
              <a:lumOff val="80000"/>
            </a:schemeClr>
          </a:solidFill>
          <a:ln w="76200">
            <a:solidFill>
              <a:srgbClr val="00B0F0"/>
            </a:solidFill>
          </a:ln>
        </p:spPr>
        <p:txBody>
          <a:bodyPr wrap="square">
            <a:spAutoFit/>
          </a:bodyPr>
          <a:lstStyle/>
          <a:p>
            <a:pPr algn="ctr"/>
            <a:r>
              <a:rPr lang="en-GB" b="1" dirty="0"/>
              <a:t>Families 3 mark questions examples</a:t>
            </a:r>
          </a:p>
          <a:p>
            <a:endParaRPr lang="en-GB" dirty="0"/>
          </a:p>
          <a:p>
            <a:r>
              <a:rPr lang="en-GB" dirty="0"/>
              <a:t>Identify and describe one example of how patriarchy can affect the power relationship within families. </a:t>
            </a:r>
          </a:p>
          <a:p>
            <a:endParaRPr lang="en-GB" dirty="0"/>
          </a:p>
          <a:p>
            <a:r>
              <a:rPr lang="en-GB" dirty="0"/>
              <a:t>Identify and describe one example of how patriarchy can affect the power relationship within families. </a:t>
            </a:r>
          </a:p>
          <a:p>
            <a:endParaRPr lang="en-GB" dirty="0"/>
          </a:p>
          <a:p>
            <a:r>
              <a:rPr lang="en-GB" dirty="0"/>
              <a:t>Describe how the domestic division of labour may be organised in families. </a:t>
            </a:r>
          </a:p>
          <a:p>
            <a:endParaRPr lang="en-GB" dirty="0"/>
          </a:p>
          <a:p>
            <a:r>
              <a:rPr lang="en-GB" dirty="0"/>
              <a:t>Identify and describe one type of family diversity identified by the </a:t>
            </a:r>
            <a:r>
              <a:rPr lang="en-GB" dirty="0" err="1"/>
              <a:t>Rapoports</a:t>
            </a:r>
            <a:r>
              <a:rPr lang="en-GB" dirty="0"/>
              <a:t>. </a:t>
            </a:r>
          </a:p>
        </p:txBody>
      </p:sp>
      <p:sp>
        <p:nvSpPr>
          <p:cNvPr id="4" name="Rectangle 3">
            <a:extLst>
              <a:ext uri="{FF2B5EF4-FFF2-40B4-BE49-F238E27FC236}">
                <a16:creationId xmlns:a16="http://schemas.microsoft.com/office/drawing/2014/main" id="{9079AAF9-202D-46DC-8096-E519964710F6}"/>
              </a:ext>
            </a:extLst>
          </p:cNvPr>
          <p:cNvSpPr/>
          <p:nvPr/>
        </p:nvSpPr>
        <p:spPr>
          <a:xfrm>
            <a:off x="5856136" y="1164865"/>
            <a:ext cx="6096000" cy="3693319"/>
          </a:xfrm>
          <a:prstGeom prst="rect">
            <a:avLst/>
          </a:prstGeom>
          <a:solidFill>
            <a:schemeClr val="accent6">
              <a:lumMod val="20000"/>
              <a:lumOff val="80000"/>
            </a:schemeClr>
          </a:solidFill>
          <a:ln w="76200">
            <a:solidFill>
              <a:srgbClr val="00B050"/>
            </a:solidFill>
          </a:ln>
        </p:spPr>
        <p:txBody>
          <a:bodyPr>
            <a:spAutoFit/>
          </a:bodyPr>
          <a:lstStyle/>
          <a:p>
            <a:pPr algn="ctr"/>
            <a:r>
              <a:rPr lang="en-GB" b="1" dirty="0"/>
              <a:t>Education 3 mark questions examples</a:t>
            </a:r>
          </a:p>
          <a:p>
            <a:pPr algn="ctr"/>
            <a:endParaRPr lang="en-GB" b="1" dirty="0"/>
          </a:p>
          <a:p>
            <a:r>
              <a:rPr lang="en-GB" dirty="0"/>
              <a:t>Describe the hidden curriculum in education. </a:t>
            </a:r>
          </a:p>
          <a:p>
            <a:endParaRPr lang="en-GB" dirty="0"/>
          </a:p>
          <a:p>
            <a:r>
              <a:rPr lang="en-GB" dirty="0"/>
              <a:t>Identify and describe one example of the cultural capital which middle class parents can use to give their children advantages at school. </a:t>
            </a:r>
          </a:p>
          <a:p>
            <a:endParaRPr lang="en-GB" dirty="0"/>
          </a:p>
          <a:p>
            <a:r>
              <a:rPr lang="en-GB" dirty="0"/>
              <a:t>Describe a home-based factor that could influence a student’s educational achievement. </a:t>
            </a:r>
          </a:p>
          <a:p>
            <a:endParaRPr lang="en-GB" dirty="0"/>
          </a:p>
          <a:p>
            <a:r>
              <a:rPr lang="en-GB" dirty="0"/>
              <a:t>Identify and describe one example of a type of secondary school in Britain today. </a:t>
            </a:r>
          </a:p>
        </p:txBody>
      </p:sp>
      <p:sp>
        <p:nvSpPr>
          <p:cNvPr id="5" name="TextBox 4">
            <a:extLst>
              <a:ext uri="{FF2B5EF4-FFF2-40B4-BE49-F238E27FC236}">
                <a16:creationId xmlns:a16="http://schemas.microsoft.com/office/drawing/2014/main" id="{1BCDE4F7-8C9D-4B6B-A1C0-C3116DCB7D99}"/>
              </a:ext>
            </a:extLst>
          </p:cNvPr>
          <p:cNvSpPr txBox="1"/>
          <p:nvPr/>
        </p:nvSpPr>
        <p:spPr>
          <a:xfrm>
            <a:off x="1820849" y="119270"/>
            <a:ext cx="10315492" cy="646331"/>
          </a:xfrm>
          <a:prstGeom prst="rect">
            <a:avLst/>
          </a:prstGeom>
          <a:solidFill>
            <a:schemeClr val="bg1"/>
          </a:solidFill>
        </p:spPr>
        <p:txBody>
          <a:bodyPr wrap="square" rtlCol="0">
            <a:spAutoFit/>
          </a:bodyPr>
          <a:lstStyle/>
          <a:p>
            <a:r>
              <a:rPr lang="en-GB" sz="3600" dirty="0"/>
              <a:t>TASK: Have a go at answering the following questions</a:t>
            </a:r>
          </a:p>
        </p:txBody>
      </p:sp>
    </p:spTree>
    <p:extLst>
      <p:ext uri="{BB962C8B-B14F-4D97-AF65-F5344CB8AC3E}">
        <p14:creationId xmlns:p14="http://schemas.microsoft.com/office/powerpoint/2010/main" val="2945313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998CA-9D95-4D86-9037-9CBBD983DF7E}"/>
              </a:ext>
            </a:extLst>
          </p:cNvPr>
          <p:cNvSpPr>
            <a:spLocks noGrp="1"/>
          </p:cNvSpPr>
          <p:nvPr>
            <p:ph type="title"/>
          </p:nvPr>
        </p:nvSpPr>
        <p:spPr/>
        <p:txBody>
          <a:bodyPr>
            <a:normAutofit fontScale="90000"/>
          </a:bodyPr>
          <a:lstStyle/>
          <a:p>
            <a:r>
              <a:rPr lang="en-GB" dirty="0"/>
              <a:t>Sociology</a:t>
            </a:r>
          </a:p>
        </p:txBody>
      </p:sp>
      <p:sp>
        <p:nvSpPr>
          <p:cNvPr id="3" name="Rectangle 2">
            <a:extLst>
              <a:ext uri="{FF2B5EF4-FFF2-40B4-BE49-F238E27FC236}">
                <a16:creationId xmlns:a16="http://schemas.microsoft.com/office/drawing/2014/main" id="{9886F585-A968-4A8D-96DF-B707450F2BEB}"/>
              </a:ext>
            </a:extLst>
          </p:cNvPr>
          <p:cNvSpPr/>
          <p:nvPr/>
        </p:nvSpPr>
        <p:spPr>
          <a:xfrm>
            <a:off x="169628" y="1125227"/>
            <a:ext cx="5443993" cy="3416320"/>
          </a:xfrm>
          <a:prstGeom prst="rect">
            <a:avLst/>
          </a:prstGeom>
          <a:solidFill>
            <a:schemeClr val="accent4">
              <a:lumMod val="20000"/>
              <a:lumOff val="80000"/>
            </a:schemeClr>
          </a:solidFill>
          <a:ln w="76200">
            <a:solidFill>
              <a:srgbClr val="FFFF00"/>
            </a:solidFill>
          </a:ln>
        </p:spPr>
        <p:txBody>
          <a:bodyPr wrap="square">
            <a:spAutoFit/>
          </a:bodyPr>
          <a:lstStyle/>
          <a:p>
            <a:pPr algn="ctr"/>
            <a:r>
              <a:rPr lang="en-GB" b="1" dirty="0"/>
              <a:t>Crime 3 mark questions examples</a:t>
            </a:r>
          </a:p>
          <a:p>
            <a:pPr algn="ctr"/>
            <a:endParaRPr lang="en-GB" b="1" dirty="0"/>
          </a:p>
          <a:p>
            <a:r>
              <a:rPr lang="en-GB" dirty="0"/>
              <a:t>Describe one example of a criminal subculture. </a:t>
            </a:r>
          </a:p>
          <a:p>
            <a:endParaRPr lang="en-GB" dirty="0"/>
          </a:p>
          <a:p>
            <a:r>
              <a:rPr lang="en-GB" dirty="0"/>
              <a:t>Identify and describe one informal agency of social control. </a:t>
            </a:r>
          </a:p>
          <a:p>
            <a:endParaRPr lang="en-GB" dirty="0"/>
          </a:p>
          <a:p>
            <a:r>
              <a:rPr lang="en-GB" dirty="0"/>
              <a:t>Describe one factor that determines whether an act is considered to be a crime. </a:t>
            </a:r>
          </a:p>
          <a:p>
            <a:endParaRPr lang="en-GB" dirty="0"/>
          </a:p>
          <a:p>
            <a:r>
              <a:rPr lang="en-GB" dirty="0"/>
              <a:t>Identify and describe one formal agency of social control. </a:t>
            </a:r>
          </a:p>
        </p:txBody>
      </p:sp>
      <p:sp>
        <p:nvSpPr>
          <p:cNvPr id="4" name="Rectangle 3">
            <a:extLst>
              <a:ext uri="{FF2B5EF4-FFF2-40B4-BE49-F238E27FC236}">
                <a16:creationId xmlns:a16="http://schemas.microsoft.com/office/drawing/2014/main" id="{9079AAF9-202D-46DC-8096-E519964710F6}"/>
              </a:ext>
            </a:extLst>
          </p:cNvPr>
          <p:cNvSpPr/>
          <p:nvPr/>
        </p:nvSpPr>
        <p:spPr>
          <a:xfrm>
            <a:off x="5800477" y="1125226"/>
            <a:ext cx="6096000" cy="3416320"/>
          </a:xfrm>
          <a:prstGeom prst="rect">
            <a:avLst/>
          </a:prstGeom>
          <a:solidFill>
            <a:srgbClr val="FFE7FF"/>
          </a:solidFill>
          <a:ln w="76200">
            <a:solidFill>
              <a:srgbClr val="FF00FF"/>
            </a:solidFill>
          </a:ln>
        </p:spPr>
        <p:txBody>
          <a:bodyPr>
            <a:spAutoFit/>
          </a:bodyPr>
          <a:lstStyle/>
          <a:p>
            <a:pPr algn="ctr"/>
            <a:r>
              <a:rPr lang="en-GB" b="1" dirty="0"/>
              <a:t>Stratification 3 mark questions examples</a:t>
            </a:r>
          </a:p>
          <a:p>
            <a:pPr algn="ctr"/>
            <a:endParaRPr lang="en-GB" b="1" dirty="0"/>
          </a:p>
          <a:p>
            <a:r>
              <a:rPr lang="en-GB" dirty="0"/>
              <a:t>Describe one example of ascribed status. </a:t>
            </a:r>
          </a:p>
          <a:p>
            <a:endParaRPr lang="en-GB" dirty="0"/>
          </a:p>
          <a:p>
            <a:r>
              <a:rPr lang="en-GB" dirty="0"/>
              <a:t>Identify and describe one example of how the traditional role of women in society may make them more likely to experience poverty. </a:t>
            </a:r>
          </a:p>
          <a:p>
            <a:endParaRPr lang="en-GB" dirty="0"/>
          </a:p>
          <a:p>
            <a:r>
              <a:rPr lang="en-GB" dirty="0"/>
              <a:t>Describe one example of achieved status. </a:t>
            </a:r>
          </a:p>
          <a:p>
            <a:endParaRPr lang="en-GB" dirty="0"/>
          </a:p>
          <a:p>
            <a:r>
              <a:rPr lang="en-GB" dirty="0"/>
              <a:t>Identify and describe one example of social mobility. </a:t>
            </a:r>
          </a:p>
          <a:p>
            <a:pPr algn="ctr"/>
            <a:endParaRPr lang="en-GB" b="1" dirty="0"/>
          </a:p>
        </p:txBody>
      </p:sp>
      <p:sp>
        <p:nvSpPr>
          <p:cNvPr id="5" name="TextBox 4">
            <a:extLst>
              <a:ext uri="{FF2B5EF4-FFF2-40B4-BE49-F238E27FC236}">
                <a16:creationId xmlns:a16="http://schemas.microsoft.com/office/drawing/2014/main" id="{BFB0F30B-7C81-4EB6-8D25-AB37D7FD85CA}"/>
              </a:ext>
            </a:extLst>
          </p:cNvPr>
          <p:cNvSpPr txBox="1"/>
          <p:nvPr/>
        </p:nvSpPr>
        <p:spPr>
          <a:xfrm>
            <a:off x="1820849" y="119270"/>
            <a:ext cx="10315492" cy="646331"/>
          </a:xfrm>
          <a:prstGeom prst="rect">
            <a:avLst/>
          </a:prstGeom>
          <a:solidFill>
            <a:schemeClr val="bg1"/>
          </a:solidFill>
        </p:spPr>
        <p:txBody>
          <a:bodyPr wrap="square" rtlCol="0">
            <a:spAutoFit/>
          </a:bodyPr>
          <a:lstStyle/>
          <a:p>
            <a:r>
              <a:rPr lang="en-GB" sz="3600" dirty="0"/>
              <a:t>TASK: Have a go at answering the following questions</a:t>
            </a:r>
          </a:p>
        </p:txBody>
      </p:sp>
    </p:spTree>
    <p:extLst>
      <p:ext uri="{BB962C8B-B14F-4D97-AF65-F5344CB8AC3E}">
        <p14:creationId xmlns:p14="http://schemas.microsoft.com/office/powerpoint/2010/main" val="2107033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45315-7F8D-4B1E-9013-E7B0C9D325EA}"/>
              </a:ext>
            </a:extLst>
          </p:cNvPr>
          <p:cNvSpPr>
            <a:spLocks noGrp="1"/>
          </p:cNvSpPr>
          <p:nvPr>
            <p:ph type="title"/>
          </p:nvPr>
        </p:nvSpPr>
        <p:spPr/>
        <p:txBody>
          <a:bodyPr>
            <a:normAutofit fontScale="90000"/>
          </a:bodyPr>
          <a:lstStyle/>
          <a:p>
            <a:r>
              <a:rPr lang="en-US" dirty="0"/>
              <a:t>Sociology</a:t>
            </a:r>
            <a:endParaRPr lang="en-GB" dirty="0"/>
          </a:p>
        </p:txBody>
      </p:sp>
      <p:sp>
        <p:nvSpPr>
          <p:cNvPr id="5" name="TextBox 4">
            <a:extLst>
              <a:ext uri="{FF2B5EF4-FFF2-40B4-BE49-F238E27FC236}">
                <a16:creationId xmlns:a16="http://schemas.microsoft.com/office/drawing/2014/main" id="{4F81E45E-59D7-4020-BF43-EA93B900B53F}"/>
              </a:ext>
            </a:extLst>
          </p:cNvPr>
          <p:cNvSpPr txBox="1"/>
          <p:nvPr/>
        </p:nvSpPr>
        <p:spPr>
          <a:xfrm>
            <a:off x="1765191" y="197112"/>
            <a:ext cx="10141006" cy="553998"/>
          </a:xfrm>
          <a:prstGeom prst="rect">
            <a:avLst/>
          </a:prstGeom>
          <a:solidFill>
            <a:schemeClr val="bg1"/>
          </a:solidFill>
          <a:ln w="76200">
            <a:solidFill>
              <a:srgbClr val="FF0000"/>
            </a:solidFill>
          </a:ln>
        </p:spPr>
        <p:txBody>
          <a:bodyPr wrap="square" rtlCol="0">
            <a:spAutoFit/>
          </a:bodyPr>
          <a:lstStyle/>
          <a:p>
            <a:pPr algn="ctr"/>
            <a:r>
              <a:rPr lang="en-GB" sz="3000" b="1" dirty="0"/>
              <a:t>Research methods </a:t>
            </a:r>
            <a:r>
              <a:rPr lang="en-GB" sz="3000" dirty="0"/>
              <a:t>- Identify and explain questions (4 marks)</a:t>
            </a:r>
          </a:p>
        </p:txBody>
      </p:sp>
      <p:sp>
        <p:nvSpPr>
          <p:cNvPr id="3" name="Rectangle 2">
            <a:extLst>
              <a:ext uri="{FF2B5EF4-FFF2-40B4-BE49-F238E27FC236}">
                <a16:creationId xmlns:a16="http://schemas.microsoft.com/office/drawing/2014/main" id="{EC5CE8F9-02B2-4D7B-B595-6B4E5292F92B}"/>
              </a:ext>
            </a:extLst>
          </p:cNvPr>
          <p:cNvSpPr/>
          <p:nvPr/>
        </p:nvSpPr>
        <p:spPr>
          <a:xfrm>
            <a:off x="376361" y="1160359"/>
            <a:ext cx="11593446" cy="1200329"/>
          </a:xfrm>
          <a:prstGeom prst="rect">
            <a:avLst/>
          </a:prstGeom>
          <a:ln w="76200">
            <a:solidFill>
              <a:srgbClr val="FF0000"/>
            </a:solidFill>
          </a:ln>
        </p:spPr>
        <p:txBody>
          <a:bodyPr wrap="square">
            <a:spAutoFit/>
          </a:bodyPr>
          <a:lstStyle/>
          <a:p>
            <a:r>
              <a:rPr lang="en-GB" b="1" dirty="0">
                <a:solidFill>
                  <a:srgbClr val="FF0000"/>
                </a:solidFill>
              </a:rPr>
              <a:t>HOW TO ANSWER</a:t>
            </a:r>
          </a:p>
          <a:p>
            <a:endParaRPr lang="en-GB" b="1" dirty="0">
              <a:solidFill>
                <a:srgbClr val="FF0000"/>
              </a:solidFill>
            </a:endParaRPr>
          </a:p>
          <a:p>
            <a:r>
              <a:rPr lang="en-GB" dirty="0"/>
              <a:t>You identify a strength/weakness </a:t>
            </a:r>
            <a:r>
              <a:rPr lang="en-GB" b="1" dirty="0">
                <a:solidFill>
                  <a:srgbClr val="FF0000"/>
                </a:solidFill>
              </a:rPr>
              <a:t>[1 mark]</a:t>
            </a:r>
            <a:r>
              <a:rPr lang="en-GB" dirty="0"/>
              <a:t> explain why it is a strength/weakness for the context it has given you. You must refer it to the context in your answer </a:t>
            </a:r>
            <a:r>
              <a:rPr lang="en-GB" b="1" dirty="0">
                <a:solidFill>
                  <a:srgbClr val="FF0000"/>
                </a:solidFill>
              </a:rPr>
              <a:t>[3 marks] </a:t>
            </a:r>
          </a:p>
        </p:txBody>
      </p:sp>
      <p:sp>
        <p:nvSpPr>
          <p:cNvPr id="6" name="TextBox 5">
            <a:extLst>
              <a:ext uri="{FF2B5EF4-FFF2-40B4-BE49-F238E27FC236}">
                <a16:creationId xmlns:a16="http://schemas.microsoft.com/office/drawing/2014/main" id="{9F8343A7-8ADC-41FE-832F-F42C9E78D10C}"/>
              </a:ext>
            </a:extLst>
          </p:cNvPr>
          <p:cNvSpPr txBox="1"/>
          <p:nvPr/>
        </p:nvSpPr>
        <p:spPr>
          <a:xfrm>
            <a:off x="331081" y="2536982"/>
            <a:ext cx="11684005" cy="2531462"/>
          </a:xfrm>
          <a:prstGeom prst="rect">
            <a:avLst/>
          </a:prstGeom>
          <a:solidFill>
            <a:schemeClr val="accent4">
              <a:lumMod val="20000"/>
              <a:lumOff val="80000"/>
            </a:schemeClr>
          </a:solidFill>
          <a:ln w="57150">
            <a:solidFill>
              <a:srgbClr val="FFFF00"/>
            </a:solidFill>
          </a:ln>
        </p:spPr>
        <p:txBody>
          <a:bodyPr wrap="square" rtlCol="0">
            <a:spAutoFit/>
          </a:bodyPr>
          <a:lstStyle/>
          <a:p>
            <a:r>
              <a:rPr lang="en-GB" b="1" dirty="0"/>
              <a:t>MODEL EXAMPLE</a:t>
            </a:r>
          </a:p>
          <a:p>
            <a:endParaRPr lang="en-GB" dirty="0"/>
          </a:p>
          <a:p>
            <a:r>
              <a:rPr lang="en-GB" sz="1750" dirty="0"/>
              <a:t>Identify and explain one disadvantage of using covert observation to investigate criminal behaviour (4 marks)</a:t>
            </a:r>
          </a:p>
          <a:p>
            <a:endParaRPr lang="en-GB" sz="1750" dirty="0"/>
          </a:p>
          <a:p>
            <a:r>
              <a:rPr lang="en-GB" sz="1750" dirty="0"/>
              <a:t>Covert observation is when you observe people without their knowledge. One disadvantage of using covert observation to investigate criminal behaviour would be that it could be dangerous for the researcher. The researcher would need to keep their identity a secret otherwise the research may not be valid, but this might mean they need to do things like lie or hide cameras. If the researcher was discovered, the criminals may hurt them; if the researcher used overt observation they would not be at risk as everyone would know who they are.</a:t>
            </a:r>
          </a:p>
        </p:txBody>
      </p:sp>
    </p:spTree>
    <p:extLst>
      <p:ext uri="{BB962C8B-B14F-4D97-AF65-F5344CB8AC3E}">
        <p14:creationId xmlns:p14="http://schemas.microsoft.com/office/powerpoint/2010/main" val="2534157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D1B70-F18B-4A53-918B-993B5BE5421F}"/>
              </a:ext>
            </a:extLst>
          </p:cNvPr>
          <p:cNvSpPr>
            <a:spLocks noGrp="1"/>
          </p:cNvSpPr>
          <p:nvPr>
            <p:ph type="title"/>
          </p:nvPr>
        </p:nvSpPr>
        <p:spPr/>
        <p:txBody>
          <a:bodyPr>
            <a:normAutofit fontScale="90000"/>
          </a:bodyPr>
          <a:lstStyle/>
          <a:p>
            <a:r>
              <a:rPr lang="en-GB" dirty="0"/>
              <a:t>Sociology</a:t>
            </a:r>
          </a:p>
        </p:txBody>
      </p:sp>
      <p:sp>
        <p:nvSpPr>
          <p:cNvPr id="4" name="Rectangle 3">
            <a:extLst>
              <a:ext uri="{FF2B5EF4-FFF2-40B4-BE49-F238E27FC236}">
                <a16:creationId xmlns:a16="http://schemas.microsoft.com/office/drawing/2014/main" id="{AA3143F6-F2D1-496A-9664-58E47913E7A0}"/>
              </a:ext>
            </a:extLst>
          </p:cNvPr>
          <p:cNvSpPr/>
          <p:nvPr/>
        </p:nvSpPr>
        <p:spPr>
          <a:xfrm>
            <a:off x="169628" y="1125227"/>
            <a:ext cx="5443993" cy="3416320"/>
          </a:xfrm>
          <a:prstGeom prst="rect">
            <a:avLst/>
          </a:prstGeom>
          <a:solidFill>
            <a:schemeClr val="accent5">
              <a:lumMod val="20000"/>
              <a:lumOff val="80000"/>
            </a:schemeClr>
          </a:solidFill>
          <a:ln w="76200">
            <a:solidFill>
              <a:srgbClr val="00B0F0"/>
            </a:solidFill>
          </a:ln>
        </p:spPr>
        <p:txBody>
          <a:bodyPr wrap="square">
            <a:spAutoFit/>
          </a:bodyPr>
          <a:lstStyle/>
          <a:p>
            <a:pPr algn="ctr"/>
            <a:r>
              <a:rPr lang="en-GB" b="1" dirty="0"/>
              <a:t>Families 4 mark research questions examples</a:t>
            </a:r>
          </a:p>
          <a:p>
            <a:endParaRPr lang="en-GB" b="1" dirty="0"/>
          </a:p>
          <a:p>
            <a:r>
              <a:rPr lang="en-GB" dirty="0"/>
              <a:t>Identify and explain one advantage of using postal questionnaires to investigate the domestic division of labour within families.</a:t>
            </a:r>
          </a:p>
          <a:p>
            <a:endParaRPr lang="en-GB" b="1" dirty="0"/>
          </a:p>
          <a:p>
            <a:r>
              <a:rPr lang="en-GB" dirty="0"/>
              <a:t>Identify one ethical issue that you would need to consider when investigating the domestic division of labour and explain how you would deal with this issue in your investigation.</a:t>
            </a:r>
            <a:endParaRPr lang="en-GB" b="1" dirty="0"/>
          </a:p>
          <a:p>
            <a:endParaRPr lang="en-GB" dirty="0"/>
          </a:p>
          <a:p>
            <a:endParaRPr lang="en-GB" dirty="0"/>
          </a:p>
        </p:txBody>
      </p:sp>
      <p:sp>
        <p:nvSpPr>
          <p:cNvPr id="5" name="Rectangle 4">
            <a:extLst>
              <a:ext uri="{FF2B5EF4-FFF2-40B4-BE49-F238E27FC236}">
                <a16:creationId xmlns:a16="http://schemas.microsoft.com/office/drawing/2014/main" id="{01F79557-1167-4188-BC0B-288C4F47ABFB}"/>
              </a:ext>
            </a:extLst>
          </p:cNvPr>
          <p:cNvSpPr/>
          <p:nvPr/>
        </p:nvSpPr>
        <p:spPr>
          <a:xfrm>
            <a:off x="5800477" y="1125226"/>
            <a:ext cx="6096000" cy="3416320"/>
          </a:xfrm>
          <a:prstGeom prst="rect">
            <a:avLst/>
          </a:prstGeom>
          <a:solidFill>
            <a:schemeClr val="accent6">
              <a:lumMod val="20000"/>
              <a:lumOff val="80000"/>
            </a:schemeClr>
          </a:solidFill>
          <a:ln w="76200">
            <a:solidFill>
              <a:srgbClr val="00B050"/>
            </a:solidFill>
          </a:ln>
        </p:spPr>
        <p:txBody>
          <a:bodyPr>
            <a:spAutoFit/>
          </a:bodyPr>
          <a:lstStyle/>
          <a:p>
            <a:pPr algn="ctr"/>
            <a:r>
              <a:rPr lang="en-GB" b="1" dirty="0"/>
              <a:t>Education 4 mark research questions examples</a:t>
            </a:r>
          </a:p>
          <a:p>
            <a:pPr algn="ctr"/>
            <a:endParaRPr lang="en-GB" b="1" dirty="0"/>
          </a:p>
          <a:p>
            <a:r>
              <a:rPr lang="en-GB" dirty="0"/>
              <a:t>Identify and explain one advantage of using group interviews to investigate school subcultures. </a:t>
            </a:r>
          </a:p>
          <a:p>
            <a:endParaRPr lang="en-GB" b="1" dirty="0"/>
          </a:p>
          <a:p>
            <a:r>
              <a:rPr lang="en-GB" dirty="0"/>
              <a:t>Identify and explain one disadvantage of using questionnaires to investigate the literacy skills of parents.</a:t>
            </a:r>
          </a:p>
          <a:p>
            <a:pPr algn="ctr"/>
            <a:endParaRPr lang="en-GB" b="1" dirty="0"/>
          </a:p>
          <a:p>
            <a:pPr algn="ctr"/>
            <a:endParaRPr lang="en-GB" b="1" dirty="0"/>
          </a:p>
          <a:p>
            <a:pPr algn="ctr"/>
            <a:endParaRPr lang="en-GB" b="1" dirty="0"/>
          </a:p>
          <a:p>
            <a:pPr algn="ctr"/>
            <a:endParaRPr lang="en-GB" b="1" dirty="0"/>
          </a:p>
          <a:p>
            <a:pPr algn="ctr"/>
            <a:endParaRPr lang="en-GB" b="1" dirty="0"/>
          </a:p>
        </p:txBody>
      </p:sp>
      <p:sp>
        <p:nvSpPr>
          <p:cNvPr id="6" name="TextBox 5">
            <a:extLst>
              <a:ext uri="{FF2B5EF4-FFF2-40B4-BE49-F238E27FC236}">
                <a16:creationId xmlns:a16="http://schemas.microsoft.com/office/drawing/2014/main" id="{6E2EF421-E5EC-43DA-9410-6044DC5D8BF9}"/>
              </a:ext>
            </a:extLst>
          </p:cNvPr>
          <p:cNvSpPr txBox="1"/>
          <p:nvPr/>
        </p:nvSpPr>
        <p:spPr>
          <a:xfrm>
            <a:off x="1820849" y="119270"/>
            <a:ext cx="10315492" cy="646331"/>
          </a:xfrm>
          <a:prstGeom prst="rect">
            <a:avLst/>
          </a:prstGeom>
          <a:solidFill>
            <a:schemeClr val="bg1"/>
          </a:solidFill>
        </p:spPr>
        <p:txBody>
          <a:bodyPr wrap="square" rtlCol="0">
            <a:spAutoFit/>
          </a:bodyPr>
          <a:lstStyle/>
          <a:p>
            <a:r>
              <a:rPr lang="en-GB" sz="3600" dirty="0"/>
              <a:t>TASK: Have a go at answering the following questions</a:t>
            </a:r>
          </a:p>
        </p:txBody>
      </p:sp>
    </p:spTree>
    <p:extLst>
      <p:ext uri="{BB962C8B-B14F-4D97-AF65-F5344CB8AC3E}">
        <p14:creationId xmlns:p14="http://schemas.microsoft.com/office/powerpoint/2010/main" val="1730968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998CA-9D95-4D86-9037-9CBBD983DF7E}"/>
              </a:ext>
            </a:extLst>
          </p:cNvPr>
          <p:cNvSpPr>
            <a:spLocks noGrp="1"/>
          </p:cNvSpPr>
          <p:nvPr>
            <p:ph type="title"/>
          </p:nvPr>
        </p:nvSpPr>
        <p:spPr/>
        <p:txBody>
          <a:bodyPr>
            <a:normAutofit fontScale="90000"/>
          </a:bodyPr>
          <a:lstStyle/>
          <a:p>
            <a:r>
              <a:rPr lang="en-GB" dirty="0"/>
              <a:t>Sociology</a:t>
            </a:r>
          </a:p>
        </p:txBody>
      </p:sp>
      <p:sp>
        <p:nvSpPr>
          <p:cNvPr id="3" name="Rectangle 2">
            <a:extLst>
              <a:ext uri="{FF2B5EF4-FFF2-40B4-BE49-F238E27FC236}">
                <a16:creationId xmlns:a16="http://schemas.microsoft.com/office/drawing/2014/main" id="{9886F585-A968-4A8D-96DF-B707450F2BEB}"/>
              </a:ext>
            </a:extLst>
          </p:cNvPr>
          <p:cNvSpPr/>
          <p:nvPr/>
        </p:nvSpPr>
        <p:spPr>
          <a:xfrm>
            <a:off x="169628" y="1125227"/>
            <a:ext cx="5443993" cy="3139321"/>
          </a:xfrm>
          <a:prstGeom prst="rect">
            <a:avLst/>
          </a:prstGeom>
          <a:solidFill>
            <a:schemeClr val="accent4">
              <a:lumMod val="20000"/>
              <a:lumOff val="80000"/>
            </a:schemeClr>
          </a:solidFill>
          <a:ln w="76200">
            <a:solidFill>
              <a:srgbClr val="FFFF00"/>
            </a:solidFill>
          </a:ln>
        </p:spPr>
        <p:txBody>
          <a:bodyPr wrap="square">
            <a:spAutoFit/>
          </a:bodyPr>
          <a:lstStyle/>
          <a:p>
            <a:pPr algn="ctr"/>
            <a:r>
              <a:rPr lang="en-GB" b="1" dirty="0"/>
              <a:t>Crime 4 mark research questions examples</a:t>
            </a:r>
          </a:p>
          <a:p>
            <a:pPr algn="ctr"/>
            <a:endParaRPr lang="en-GB" b="1" dirty="0"/>
          </a:p>
          <a:p>
            <a:r>
              <a:rPr lang="en-GB" dirty="0"/>
              <a:t>Identify and explain one advantage of using observation to investigate policing in urban areas. </a:t>
            </a:r>
          </a:p>
          <a:p>
            <a:endParaRPr lang="en-GB" b="1" dirty="0"/>
          </a:p>
          <a:p>
            <a:r>
              <a:rPr lang="en-GB" dirty="0"/>
              <a:t>Identify and explain one advantage of using victim surveys to research the level of crime in society.</a:t>
            </a:r>
          </a:p>
          <a:p>
            <a:endParaRPr lang="en-GB" b="1" dirty="0"/>
          </a:p>
          <a:p>
            <a:r>
              <a:rPr lang="en-GB" dirty="0"/>
              <a:t>Identify and explain one disadvantage of using self-report studies to investigate crime.</a:t>
            </a:r>
            <a:endParaRPr lang="en-GB" b="1" dirty="0"/>
          </a:p>
          <a:p>
            <a:pPr algn="ctr"/>
            <a:endParaRPr lang="en-GB" b="1" dirty="0"/>
          </a:p>
        </p:txBody>
      </p:sp>
      <p:sp>
        <p:nvSpPr>
          <p:cNvPr id="4" name="Rectangle 3">
            <a:extLst>
              <a:ext uri="{FF2B5EF4-FFF2-40B4-BE49-F238E27FC236}">
                <a16:creationId xmlns:a16="http://schemas.microsoft.com/office/drawing/2014/main" id="{9079AAF9-202D-46DC-8096-E519964710F6}"/>
              </a:ext>
            </a:extLst>
          </p:cNvPr>
          <p:cNvSpPr/>
          <p:nvPr/>
        </p:nvSpPr>
        <p:spPr>
          <a:xfrm>
            <a:off x="5800477" y="1125226"/>
            <a:ext cx="6096000" cy="3139321"/>
          </a:xfrm>
          <a:prstGeom prst="rect">
            <a:avLst/>
          </a:prstGeom>
          <a:solidFill>
            <a:srgbClr val="FFE7FF"/>
          </a:solidFill>
          <a:ln w="76200">
            <a:solidFill>
              <a:srgbClr val="FF00FF"/>
            </a:solidFill>
          </a:ln>
        </p:spPr>
        <p:txBody>
          <a:bodyPr>
            <a:spAutoFit/>
          </a:bodyPr>
          <a:lstStyle/>
          <a:p>
            <a:pPr algn="ctr"/>
            <a:r>
              <a:rPr lang="en-GB" b="1" dirty="0"/>
              <a:t>Stratification 4 mark research questions examples</a:t>
            </a:r>
          </a:p>
          <a:p>
            <a:pPr algn="ctr"/>
            <a:endParaRPr lang="en-GB" b="1" dirty="0"/>
          </a:p>
          <a:p>
            <a:r>
              <a:rPr lang="en-GB" dirty="0"/>
              <a:t>Identify and explain one disadvantage of using structured interviews to research young people’s experience of unemployment.</a:t>
            </a:r>
          </a:p>
          <a:p>
            <a:endParaRPr lang="en-GB" b="1" dirty="0"/>
          </a:p>
          <a:p>
            <a:r>
              <a:rPr lang="en-GB" dirty="0"/>
              <a:t>Identify and explain one disadvantage of using official statistics to measure social mobility.</a:t>
            </a:r>
          </a:p>
          <a:p>
            <a:endParaRPr lang="en-GB" b="1" dirty="0"/>
          </a:p>
          <a:p>
            <a:pPr algn="ctr"/>
            <a:endParaRPr lang="en-GB" b="1" dirty="0"/>
          </a:p>
          <a:p>
            <a:pPr algn="ctr"/>
            <a:endParaRPr lang="en-GB" b="1" dirty="0"/>
          </a:p>
        </p:txBody>
      </p:sp>
      <p:sp>
        <p:nvSpPr>
          <p:cNvPr id="5" name="TextBox 4">
            <a:extLst>
              <a:ext uri="{FF2B5EF4-FFF2-40B4-BE49-F238E27FC236}">
                <a16:creationId xmlns:a16="http://schemas.microsoft.com/office/drawing/2014/main" id="{BA517980-BBA0-49D3-8906-87921F7DDC8E}"/>
              </a:ext>
            </a:extLst>
          </p:cNvPr>
          <p:cNvSpPr txBox="1"/>
          <p:nvPr/>
        </p:nvSpPr>
        <p:spPr>
          <a:xfrm>
            <a:off x="1820849" y="119270"/>
            <a:ext cx="10315492" cy="646331"/>
          </a:xfrm>
          <a:prstGeom prst="rect">
            <a:avLst/>
          </a:prstGeom>
          <a:solidFill>
            <a:schemeClr val="bg1"/>
          </a:solidFill>
        </p:spPr>
        <p:txBody>
          <a:bodyPr wrap="square" rtlCol="0">
            <a:spAutoFit/>
          </a:bodyPr>
          <a:lstStyle/>
          <a:p>
            <a:r>
              <a:rPr lang="en-GB" sz="3600" dirty="0"/>
              <a:t>TASK: Have a go at answering the following questions</a:t>
            </a:r>
          </a:p>
        </p:txBody>
      </p:sp>
    </p:spTree>
    <p:extLst>
      <p:ext uri="{BB962C8B-B14F-4D97-AF65-F5344CB8AC3E}">
        <p14:creationId xmlns:p14="http://schemas.microsoft.com/office/powerpoint/2010/main" val="1661549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45315-7F8D-4B1E-9013-E7B0C9D325EA}"/>
              </a:ext>
            </a:extLst>
          </p:cNvPr>
          <p:cNvSpPr>
            <a:spLocks noGrp="1"/>
          </p:cNvSpPr>
          <p:nvPr>
            <p:ph type="title"/>
          </p:nvPr>
        </p:nvSpPr>
        <p:spPr/>
        <p:txBody>
          <a:bodyPr>
            <a:normAutofit fontScale="90000"/>
          </a:bodyPr>
          <a:lstStyle/>
          <a:p>
            <a:r>
              <a:rPr lang="en-US" dirty="0"/>
              <a:t>Sociology</a:t>
            </a:r>
            <a:endParaRPr lang="en-GB" dirty="0"/>
          </a:p>
        </p:txBody>
      </p:sp>
      <p:sp>
        <p:nvSpPr>
          <p:cNvPr id="5" name="TextBox 4">
            <a:extLst>
              <a:ext uri="{FF2B5EF4-FFF2-40B4-BE49-F238E27FC236}">
                <a16:creationId xmlns:a16="http://schemas.microsoft.com/office/drawing/2014/main" id="{4F81E45E-59D7-4020-BF43-EA93B900B53F}"/>
              </a:ext>
            </a:extLst>
          </p:cNvPr>
          <p:cNvSpPr txBox="1"/>
          <p:nvPr/>
        </p:nvSpPr>
        <p:spPr>
          <a:xfrm>
            <a:off x="1765191" y="197112"/>
            <a:ext cx="10141006" cy="553998"/>
          </a:xfrm>
          <a:prstGeom prst="rect">
            <a:avLst/>
          </a:prstGeom>
          <a:solidFill>
            <a:schemeClr val="bg1"/>
          </a:solidFill>
          <a:ln w="76200">
            <a:solidFill>
              <a:srgbClr val="FF0000"/>
            </a:solidFill>
          </a:ln>
        </p:spPr>
        <p:txBody>
          <a:bodyPr wrap="square" rtlCol="0">
            <a:spAutoFit/>
          </a:bodyPr>
          <a:lstStyle/>
          <a:p>
            <a:pPr algn="ctr"/>
            <a:r>
              <a:rPr lang="en-GB" sz="3000" dirty="0"/>
              <a:t>Identify and explain/describe questions (4 marks)</a:t>
            </a:r>
          </a:p>
        </p:txBody>
      </p:sp>
      <p:sp>
        <p:nvSpPr>
          <p:cNvPr id="3" name="Rectangle 2">
            <a:extLst>
              <a:ext uri="{FF2B5EF4-FFF2-40B4-BE49-F238E27FC236}">
                <a16:creationId xmlns:a16="http://schemas.microsoft.com/office/drawing/2014/main" id="{EC5CE8F9-02B2-4D7B-B595-6B4E5292F92B}"/>
              </a:ext>
            </a:extLst>
          </p:cNvPr>
          <p:cNvSpPr/>
          <p:nvPr/>
        </p:nvSpPr>
        <p:spPr>
          <a:xfrm>
            <a:off x="376361" y="1160359"/>
            <a:ext cx="11593446" cy="1477328"/>
          </a:xfrm>
          <a:prstGeom prst="rect">
            <a:avLst/>
          </a:prstGeom>
          <a:ln w="76200">
            <a:solidFill>
              <a:srgbClr val="FF0000"/>
            </a:solidFill>
          </a:ln>
        </p:spPr>
        <p:txBody>
          <a:bodyPr wrap="square">
            <a:spAutoFit/>
          </a:bodyPr>
          <a:lstStyle/>
          <a:p>
            <a:r>
              <a:rPr lang="en-GB" b="1" dirty="0">
                <a:solidFill>
                  <a:srgbClr val="FF0000"/>
                </a:solidFill>
              </a:rPr>
              <a:t>HOW TO ANSWER</a:t>
            </a:r>
          </a:p>
          <a:p>
            <a:endParaRPr lang="en-GB" b="1" dirty="0">
              <a:solidFill>
                <a:srgbClr val="FF0000"/>
              </a:solidFill>
            </a:endParaRPr>
          </a:p>
          <a:p>
            <a:r>
              <a:rPr lang="en-GB" dirty="0"/>
              <a:t>Write one paragraph in which you identify the point clearly </a:t>
            </a:r>
            <a:r>
              <a:rPr lang="en-GB" b="1" dirty="0">
                <a:solidFill>
                  <a:srgbClr val="FF0000"/>
                </a:solidFill>
              </a:rPr>
              <a:t>[1 mark] </a:t>
            </a:r>
            <a:r>
              <a:rPr lang="en-GB" dirty="0"/>
              <a:t>and then give a detailed and well developed explanation of relevant sociological theories, concepts, evidence and methods relevant to question. Make sure you apply this information by linking it to the context of the question/item given </a:t>
            </a:r>
            <a:r>
              <a:rPr lang="en-GB" b="1" dirty="0">
                <a:solidFill>
                  <a:srgbClr val="FF0000"/>
                </a:solidFill>
              </a:rPr>
              <a:t>[3 marks] </a:t>
            </a:r>
          </a:p>
        </p:txBody>
      </p:sp>
      <p:sp>
        <p:nvSpPr>
          <p:cNvPr id="6" name="TextBox 5">
            <a:extLst>
              <a:ext uri="{FF2B5EF4-FFF2-40B4-BE49-F238E27FC236}">
                <a16:creationId xmlns:a16="http://schemas.microsoft.com/office/drawing/2014/main" id="{9F8343A7-8ADC-41FE-832F-F42C9E78D10C}"/>
              </a:ext>
            </a:extLst>
          </p:cNvPr>
          <p:cNvSpPr txBox="1"/>
          <p:nvPr/>
        </p:nvSpPr>
        <p:spPr>
          <a:xfrm>
            <a:off x="285802" y="2954583"/>
            <a:ext cx="11684005" cy="2262158"/>
          </a:xfrm>
          <a:prstGeom prst="rect">
            <a:avLst/>
          </a:prstGeom>
          <a:solidFill>
            <a:schemeClr val="accent4">
              <a:lumMod val="20000"/>
              <a:lumOff val="80000"/>
            </a:schemeClr>
          </a:solidFill>
          <a:ln w="57150">
            <a:solidFill>
              <a:srgbClr val="FFFF00"/>
            </a:solidFill>
          </a:ln>
        </p:spPr>
        <p:txBody>
          <a:bodyPr wrap="square" rtlCol="0">
            <a:spAutoFit/>
          </a:bodyPr>
          <a:lstStyle/>
          <a:p>
            <a:r>
              <a:rPr lang="en-GB" b="1" dirty="0"/>
              <a:t>MODEL EXAMPLE</a:t>
            </a:r>
          </a:p>
          <a:p>
            <a:endParaRPr lang="en-GB" dirty="0"/>
          </a:p>
          <a:p>
            <a:r>
              <a:rPr lang="en-GB" sz="1750" dirty="0"/>
              <a:t>Identify and describe one way the government has tried to reduce anti social behaviour in recent years (4 marks)</a:t>
            </a:r>
          </a:p>
          <a:p>
            <a:endParaRPr lang="en-GB" sz="1750" dirty="0"/>
          </a:p>
          <a:p>
            <a:r>
              <a:rPr lang="en-GB" sz="1750" dirty="0"/>
              <a:t>The government introduced criminal behaviour orders in 2014; this meant that the police could put restrictions on what people convicted of anti social behaviour could do. The police can tell people with CBOs that they are not allowed to do certain things or meet certain people; they can also tell them to do rehab if needed. If people break their CBO they can go to prison (which is not the case if they break ASBOs) so these acts stop them from committing more anti social behaviour. </a:t>
            </a:r>
          </a:p>
        </p:txBody>
      </p:sp>
    </p:spTree>
    <p:extLst>
      <p:ext uri="{BB962C8B-B14F-4D97-AF65-F5344CB8AC3E}">
        <p14:creationId xmlns:p14="http://schemas.microsoft.com/office/powerpoint/2010/main" val="40717242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1302</TotalTime>
  <Words>2710</Words>
  <Application>Microsoft Office PowerPoint</Application>
  <PresentationFormat>Widescreen</PresentationFormat>
  <Paragraphs>346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Sociology</vt:lpstr>
      <vt:lpstr>Sociology</vt:lpstr>
      <vt:lpstr>Sociology</vt:lpstr>
      <vt:lpstr>Sociology</vt:lpstr>
      <vt:lpstr>Sociology</vt:lpstr>
      <vt:lpstr>Sociology</vt:lpstr>
      <vt:lpstr>Sociology</vt:lpstr>
      <vt:lpstr>Sociology</vt:lpstr>
      <vt:lpstr>Sociology</vt:lpstr>
      <vt:lpstr>Sociology</vt:lpstr>
      <vt:lpstr>Sociology</vt:lpstr>
      <vt:lpstr>Sociology</vt:lpstr>
      <vt:lpstr>Sociology</vt:lpstr>
      <vt:lpstr>Sociology</vt:lpstr>
      <vt:lpstr>Sociology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Sophie Gordon</dc:creator>
  <cp:lastModifiedBy>Sophie Gordon</cp:lastModifiedBy>
  <cp:revision>17</cp:revision>
  <dcterms:created xsi:type="dcterms:W3CDTF">2023-05-04T10:38:49Z</dcterms:created>
  <dcterms:modified xsi:type="dcterms:W3CDTF">2023-09-15T07:06:07Z</dcterms:modified>
</cp:coreProperties>
</file>