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  <p:sldId id="289" r:id="rId6"/>
    <p:sldId id="290" r:id="rId7"/>
    <p:sldId id="291" r:id="rId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>
        <p:scale>
          <a:sx n="100" d="100"/>
          <a:sy n="100" d="100"/>
        </p:scale>
        <p:origin x="7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C086B-B994-46E9-A0AB-0387289ED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94AD3-5DF9-41E7-AA9D-CD199A50E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DBF9E-99A7-4FED-8A20-D41BAE84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77784-0EC2-4A43-94F3-A4BEEC91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BBB49-F712-4D2B-AD70-4A51F65B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1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49053-42E9-450E-8A5E-96DB0260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456DB-8FC9-4900-AC9D-91C7C421A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7E4C3-69DC-4E6B-8AC9-CEF6FA82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0E97E-DED7-4D91-95C7-BC300142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C771D-0F46-4FD2-8BBC-11D82C7F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3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666A12-F7BC-4D35-A83E-C47D3587D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1DCB9-52B9-4DFD-9D90-08627EA43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68D41-ADC4-485E-8FA6-9B972A77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8387-9A0B-4902-98C5-696D9D72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9E8C7-C3E0-4596-A3A4-4A5B1589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033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6B5D989F-FA38-1E41-BA72-6B0E6221D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66246F-74CA-BC49-B140-2E014AF280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7" y="5740400"/>
            <a:ext cx="12192000" cy="111760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8712A983-3146-F546-A3D1-AF76EA493A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13185" y="5872606"/>
            <a:ext cx="6991109" cy="398804"/>
          </a:xfrm>
          <a:prstGeom prst="rect">
            <a:avLst/>
          </a:prstGeom>
        </p:spPr>
        <p:txBody>
          <a:bodyPr/>
          <a:lstStyle>
            <a:lvl1pPr>
              <a:defRPr sz="3500" b="1" i="1">
                <a:solidFill>
                  <a:srgbClr val="FDDC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Subject Name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20A94E-E671-6A45-AA1D-F0E9F7847796}"/>
              </a:ext>
            </a:extLst>
          </p:cNvPr>
          <p:cNvSpPr txBox="1"/>
          <p:nvPr userDrawn="1"/>
        </p:nvSpPr>
        <p:spPr>
          <a:xfrm>
            <a:off x="4201610" y="6338528"/>
            <a:ext cx="5602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0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Southmoor</a:t>
            </a:r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Academy</a:t>
            </a:r>
          </a:p>
        </p:txBody>
      </p:sp>
    </p:spTree>
    <p:extLst>
      <p:ext uri="{BB962C8B-B14F-4D97-AF65-F5344CB8AC3E}">
        <p14:creationId xmlns:p14="http://schemas.microsoft.com/office/powerpoint/2010/main" val="149834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2E27-DAC2-450C-839B-498FF28D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0278E-DD12-4769-9EB8-7D27ECE2B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2893F-2D86-44D7-9BD0-E35C1D1E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11480-A791-4175-99B8-8D6EA354C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4050-8681-48C1-8D99-9B931830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2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9969-6918-41DA-833B-C7438494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3C65D-8376-49DC-9C5A-4BBB3A467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1F24D-8882-4D30-AD0C-F2625A6CB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C1EDF-CE0C-4251-A1D9-75A63A71C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15D2B-7809-4EDF-90CA-D8B2C027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9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21857-2605-4596-B115-DB9B697F4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5FE8-553E-4320-9CDE-445AEF567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D2B45-8FE6-44CA-A0B7-C8AC3E3EB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1A910-0409-4801-A105-01A782A4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1CCE9-BC85-4A57-BDB8-98552600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6EDA9-1E58-4EAA-9720-952E90A0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9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0625-CAC8-42CD-B4F1-0BDF3DE1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AE4D-B04D-44AC-84D6-B16249376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127B8-B2D2-4C39-B2F0-EE90AB667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876F91-DC3A-4B8F-ACE4-E2741527C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4E55B6-6D1D-4D78-A667-46463C683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B1563-DC29-473F-B7DF-A027D3DA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2EB28-37B5-442E-8C77-F7A747B9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EB3FF-E67F-41BB-91B3-52CFC51D6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5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2F57-0735-43F8-9572-5434F30C6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B8207B-B6A2-41EE-B9C3-C7B9DE7F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AACA7-BEC3-4BED-A091-AD68A671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50833-08F7-4F18-AC02-38F79FB58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9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C4BB5-627E-40C2-AF29-CC364A4D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A09A2-C0EB-49FE-9832-D7A446F1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C7207-4BF3-4578-88C7-43CBD579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48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93CC3-F248-4542-8830-5C35C54EC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8DD43-081D-4124-AC5D-DAF10EF16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84DEE-6A1B-43CE-B578-C3D682935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1F7E3-E484-4BEA-A6B4-9AADD111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A7ECC-BE54-45C3-A46B-5A296F9B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CE9B3-4A43-4762-A40E-BBC18132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55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CFC5A-EC25-498D-A7FF-2C03DA272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00322-C233-4B60-B120-5CB4C3ADD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25BA8-06A0-4182-AE99-E5B2AA939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0FB3C-B9E7-4CD5-8DBC-01447DAB9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2E4EE-B06F-49B6-9B3F-A7C9739A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D5FA5-2417-4B69-A337-43FFBF23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0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45659-7E15-464A-AF04-3597AAD55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79276-DD5B-4176-8DAE-8BE7AF2D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09B27-4CA7-43E8-8387-D17BABD64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CF50E-D0A3-4AC9-9A84-6091FA0BCC8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C8C11-F1A9-4FA5-8F9A-9D9C7EBC5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90C29-D63D-4472-94FB-0955DC727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E001-AB90-4E2D-BE5A-04F1FCF82C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5315-7F8D-4B1E-9013-E7B0C9D32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Sociology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C5ECC1-BBF9-409B-84D8-4A334135C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02769"/>
              </p:ext>
            </p:extLst>
          </p:nvPr>
        </p:nvGraphicFramePr>
        <p:xfrm>
          <a:off x="197708" y="151254"/>
          <a:ext cx="11689492" cy="5713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510">
                  <a:extLst>
                    <a:ext uri="{9D8B030D-6E8A-4147-A177-3AD203B41FA5}">
                      <a16:colId xmlns:a16="http://schemas.microsoft.com/office/drawing/2014/main" val="3831157975"/>
                    </a:ext>
                  </a:extLst>
                </a:gridCol>
                <a:gridCol w="4278082">
                  <a:extLst>
                    <a:ext uri="{9D8B030D-6E8A-4147-A177-3AD203B41FA5}">
                      <a16:colId xmlns:a16="http://schemas.microsoft.com/office/drawing/2014/main" val="298868975"/>
                    </a:ext>
                  </a:extLst>
                </a:gridCol>
                <a:gridCol w="2917527">
                  <a:extLst>
                    <a:ext uri="{9D8B030D-6E8A-4147-A177-3AD203B41FA5}">
                      <a16:colId xmlns:a16="http://schemas.microsoft.com/office/drawing/2014/main" val="2695182966"/>
                    </a:ext>
                  </a:extLst>
                </a:gridCol>
                <a:gridCol w="2922373">
                  <a:extLst>
                    <a:ext uri="{9D8B030D-6E8A-4147-A177-3AD203B41FA5}">
                      <a16:colId xmlns:a16="http://schemas.microsoft.com/office/drawing/2014/main" val="570307024"/>
                    </a:ext>
                  </a:extLst>
                </a:gridCol>
              </a:tblGrid>
              <a:tr h="4675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Key Thinker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Strengths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Criticisms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72922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Parsons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Two key functions of the family: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b="1" dirty="0"/>
                        <a:t>Primary socialisation </a:t>
                      </a:r>
                      <a:r>
                        <a:rPr lang="en-GB" sz="1000" dirty="0"/>
                        <a:t>– children are taught the shared norms and values of society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b="1" dirty="0"/>
                        <a:t>Stabilisation of adult personalities – </a:t>
                      </a:r>
                      <a:r>
                        <a:rPr lang="en-GB" sz="1000" dirty="0"/>
                        <a:t>biological roles (instrumental/expressive) family is like a warm bath relieving stress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Shows how the family is an essential social structure and shows how it works in combination with other structures.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Ignores family diversity – such as same sex parenting or single parents</a:t>
                      </a:r>
                    </a:p>
                    <a:p>
                      <a:pPr algn="l"/>
                      <a:r>
                        <a:rPr lang="en-GB" sz="1000" dirty="0"/>
                        <a:t>Ignores aspects of the family that are dysfunctional such as abuse.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58620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/>
                        <a:t>Zaretsky</a:t>
                      </a:r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The family serves capitalism by: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Women’s unpaid labour and being a reserve labour force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Wealth inheritance passes advantages to the rich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Unit of consumption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Explains how the nuclear family is a social construction.</a:t>
                      </a:r>
                    </a:p>
                    <a:p>
                      <a:pPr algn="l"/>
                      <a:r>
                        <a:rPr lang="en-GB" sz="1000" dirty="0"/>
                        <a:t>Explains the dark side of the family.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Ignores family diversity – such as same sex parenting or single parents</a:t>
                      </a:r>
                    </a:p>
                    <a:p>
                      <a:pPr algn="l"/>
                      <a:r>
                        <a:rPr lang="en-GB" sz="1000" dirty="0"/>
                        <a:t>Deterministic – too much emphasis on the role of the family supporting and maintaining capitalism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8778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Rappaport and Rappaport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Pioneers in researching diversity. 5 types include…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b="1" dirty="0"/>
                        <a:t>Cultural – </a:t>
                      </a:r>
                      <a:r>
                        <a:rPr lang="en-GB" sz="1000" b="0" dirty="0"/>
                        <a:t>cultural/religious differences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b="1" dirty="0"/>
                        <a:t>Life course – </a:t>
                      </a:r>
                      <a:r>
                        <a:rPr lang="en-GB" sz="1000" b="0" dirty="0"/>
                        <a:t>cycle of the family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b="1" dirty="0"/>
                        <a:t>Organisational – </a:t>
                      </a:r>
                      <a:r>
                        <a:rPr lang="en-GB" sz="1000" b="0" dirty="0"/>
                        <a:t>division of labour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b="1" dirty="0"/>
                        <a:t>Generational – </a:t>
                      </a:r>
                      <a:r>
                        <a:rPr lang="en-GB" sz="1000" b="0" dirty="0"/>
                        <a:t>historical differences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b="1" dirty="0"/>
                        <a:t>Social class – </a:t>
                      </a:r>
                      <a:r>
                        <a:rPr lang="en-GB" sz="1000" b="0" dirty="0"/>
                        <a:t>class differences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Explains the impact that social attitudes, secularisation, laws and material factors have had on the family.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People still strive toward being apart of a nuclear family despite diversity.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4736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Oakley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Analyses the ‘conventional family’ finding: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Women are expected to do unpaid work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IDEA of the conventional family is powerful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People expect happiness but the nuclear family is stressful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Middle class families had more diversity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Shows the strains beneath the surface – mothers depression and dissatisfaction with housework. Women being dependent on males wages.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Ignores family diversity and the changing role of women in wider society.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274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/>
                        <a:t>Delphy</a:t>
                      </a:r>
                      <a:r>
                        <a:rPr lang="en-GB" sz="1200" b="1" dirty="0"/>
                        <a:t> and Leonard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Family is patriarchal because: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Women are exploited economically – labour is used by their husbands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Family is hierarchal – men at the top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GB" sz="1000" dirty="0"/>
                        <a:t>Patriarchal family represents patriarchal society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1000" dirty="0"/>
                        <a:t>Advocates of political lesbianism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Explains how women’s oppression is maintained by the family as a social structure.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Fail to see the improvements have been made.</a:t>
                      </a:r>
                    </a:p>
                    <a:p>
                      <a:pPr algn="l"/>
                      <a:r>
                        <a:rPr lang="en-GB" sz="1000" dirty="0"/>
                        <a:t>Political lesbianism is unobtainable and unrealistic due to heterosexual attraction.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07988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Willmott and Young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Found that the family is becoming more </a:t>
                      </a:r>
                      <a:r>
                        <a:rPr lang="en-GB" sz="1000" b="1" dirty="0"/>
                        <a:t>symmetrical</a:t>
                      </a:r>
                      <a:r>
                        <a:rPr lang="en-GB" sz="1000" dirty="0"/>
                        <a:t> – similar but not identical roles, equal contribution to household work and shared decision making with friends. Home centred.</a:t>
                      </a:r>
                    </a:p>
                    <a:p>
                      <a:pPr algn="l"/>
                      <a:r>
                        <a:rPr lang="en-GB" sz="1000" b="1" dirty="0"/>
                        <a:t>Principle of stratified diffusion </a:t>
                      </a:r>
                      <a:r>
                        <a:rPr lang="en-GB" sz="1000" dirty="0"/>
                        <a:t>– changes in family life will start with higher social classes and will trickle down.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Explains the rise of dual worker families and how the family has adapted to social attitudes and changes to the law.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Decision making and finances are still largely controlled by men. Men still benefit from women’s domestic work more than women benefit from a mans contribution.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22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26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5315-7F8D-4B1E-9013-E7B0C9D32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Sociology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C5ECC1-BBF9-409B-84D8-4A334135C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96001"/>
              </p:ext>
            </p:extLst>
          </p:nvPr>
        </p:nvGraphicFramePr>
        <p:xfrm>
          <a:off x="197708" y="151254"/>
          <a:ext cx="11689492" cy="6431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510">
                  <a:extLst>
                    <a:ext uri="{9D8B030D-6E8A-4147-A177-3AD203B41FA5}">
                      <a16:colId xmlns:a16="http://schemas.microsoft.com/office/drawing/2014/main" val="3831157975"/>
                    </a:ext>
                  </a:extLst>
                </a:gridCol>
                <a:gridCol w="4278082">
                  <a:extLst>
                    <a:ext uri="{9D8B030D-6E8A-4147-A177-3AD203B41FA5}">
                      <a16:colId xmlns:a16="http://schemas.microsoft.com/office/drawing/2014/main" val="298868975"/>
                    </a:ext>
                  </a:extLst>
                </a:gridCol>
                <a:gridCol w="2917527">
                  <a:extLst>
                    <a:ext uri="{9D8B030D-6E8A-4147-A177-3AD203B41FA5}">
                      <a16:colId xmlns:a16="http://schemas.microsoft.com/office/drawing/2014/main" val="2695182966"/>
                    </a:ext>
                  </a:extLst>
                </a:gridCol>
                <a:gridCol w="2922373">
                  <a:extLst>
                    <a:ext uri="{9D8B030D-6E8A-4147-A177-3AD203B41FA5}">
                      <a16:colId xmlns:a16="http://schemas.microsoft.com/office/drawing/2014/main" val="570307024"/>
                    </a:ext>
                  </a:extLst>
                </a:gridCol>
              </a:tblGrid>
              <a:tr h="4675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Key Thinker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Strengths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Criticisms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72922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Parsons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Education teaches the difference between </a:t>
                      </a:r>
                      <a:r>
                        <a:rPr lang="en-GB" sz="1000" b="1" dirty="0"/>
                        <a:t>particularistic and universal values</a:t>
                      </a:r>
                      <a:r>
                        <a:rPr lang="en-GB" sz="1000" dirty="0"/>
                        <a:t>.</a:t>
                      </a:r>
                    </a:p>
                    <a:p>
                      <a:pPr algn="l"/>
                      <a:r>
                        <a:rPr lang="en-GB" sz="1000" dirty="0"/>
                        <a:t>Role allocation and </a:t>
                      </a:r>
                      <a:r>
                        <a:rPr lang="en-GB" sz="1000" b="1" dirty="0"/>
                        <a:t>meritocracy</a:t>
                      </a:r>
                      <a:r>
                        <a:rPr lang="en-GB" sz="10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Highlights how school prepares students for wider society where universal standards are applied to all (such as merits and sanctions).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Feminists and Marxists argue school is not meritocratic – gender and class have an impact on future success.</a:t>
                      </a:r>
                    </a:p>
                    <a:p>
                      <a:pPr algn="l"/>
                      <a:r>
                        <a:rPr lang="en-GB" sz="1000" dirty="0"/>
                        <a:t>Role allocation has been criticised on the basis that those with the best qualifications don’t always get the top jobs.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58620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Durkheim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Education teaches norms and values and promotes social solidarity.</a:t>
                      </a:r>
                    </a:p>
                    <a:p>
                      <a:pPr algn="l"/>
                      <a:r>
                        <a:rPr lang="en-GB" sz="1000" dirty="0"/>
                        <a:t>Teaches children </a:t>
                      </a:r>
                      <a:r>
                        <a:rPr lang="en-GB" sz="1000" b="1" dirty="0"/>
                        <a:t>specialised skills </a:t>
                      </a:r>
                      <a:r>
                        <a:rPr lang="en-GB" sz="1000" dirty="0"/>
                        <a:t>for work.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Shows the role, function and importance of education as a social structure and an absolute necessity for wider society. Shows school as a society in </a:t>
                      </a:r>
                      <a:r>
                        <a:rPr lang="en-GB" sz="1000" dirty="0" err="1"/>
                        <a:t>miniture</a:t>
                      </a:r>
                      <a:r>
                        <a:rPr lang="en-GB" sz="10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The values being transmitted are values of the dominant groups in society (ruling class).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Assumes 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8778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Bowles and Gintis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Correspondence principal </a:t>
                      </a:r>
                      <a:r>
                        <a:rPr lang="en-GB" sz="1000" dirty="0"/>
                        <a:t>- there is a similarity between school and work (</a:t>
                      </a:r>
                      <a:r>
                        <a:rPr lang="en-GB" sz="1000" dirty="0" err="1"/>
                        <a:t>eg</a:t>
                      </a:r>
                      <a:r>
                        <a:rPr lang="en-GB" sz="1000" dirty="0"/>
                        <a:t> uniform, timetable, authority)</a:t>
                      </a:r>
                    </a:p>
                    <a:p>
                      <a:pPr algn="l"/>
                      <a:r>
                        <a:rPr lang="en-GB" sz="1000" dirty="0"/>
                        <a:t>Education creates an obedient work  force to serve capitalism through the </a:t>
                      </a:r>
                      <a:r>
                        <a:rPr lang="en-GB" sz="1000" b="1" dirty="0"/>
                        <a:t>hidden curriculum</a:t>
                      </a:r>
                      <a:r>
                        <a:rPr lang="en-GB" sz="10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Shows the dark side of the education system. Highlights how meritocracy is a myth and social class/income does play a big role in how we measure educational success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Too deterministic – assumption students don’t have free will and passively accept the values of the hidden curriculum.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4736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Willis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Studied the lads – an </a:t>
                      </a:r>
                      <a:r>
                        <a:rPr lang="en-GB" sz="1000" b="1" dirty="0"/>
                        <a:t>anti school subculture </a:t>
                      </a:r>
                      <a:r>
                        <a:rPr lang="en-GB" sz="1000" dirty="0"/>
                        <a:t>– for </a:t>
                      </a:r>
                      <a:r>
                        <a:rPr lang="en-GB" sz="1000" b="1" dirty="0"/>
                        <a:t>two years</a:t>
                      </a:r>
                    </a:p>
                    <a:p>
                      <a:pPr algn="l"/>
                      <a:r>
                        <a:rPr lang="en-GB" sz="1000" dirty="0"/>
                        <a:t>Found students were not obedient but school fulfilled its role by ensuring lads ended up in working class jobs.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Willis shows that the education system does lead working class students to working class jobs but highlights the students individual role in doing so not the wider structure of home/school factors.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Home (material deprivation and parental attitudes) and in school factors (labelling and setting and streaming) play a greater factor.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274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Ball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Working class students more likely to end up in lower </a:t>
                      </a:r>
                      <a:r>
                        <a:rPr lang="en-GB" sz="1000" b="1" dirty="0"/>
                        <a:t>bands</a:t>
                      </a:r>
                      <a:r>
                        <a:rPr lang="en-GB" sz="1000" dirty="0"/>
                        <a:t>.</a:t>
                      </a:r>
                    </a:p>
                    <a:p>
                      <a:pPr algn="l"/>
                      <a:r>
                        <a:rPr lang="en-GB" sz="1000" dirty="0"/>
                        <a:t>Teachers had different</a:t>
                      </a:r>
                      <a:r>
                        <a:rPr lang="en-GB" sz="1000" b="1" dirty="0"/>
                        <a:t> expectations </a:t>
                      </a:r>
                      <a:r>
                        <a:rPr lang="en-GB" sz="1000" dirty="0"/>
                        <a:t>of different bands.</a:t>
                      </a:r>
                    </a:p>
                    <a:p>
                      <a:pPr algn="l"/>
                      <a:r>
                        <a:rPr lang="en-GB" sz="1000" dirty="0"/>
                        <a:t>Even in mixed ability classes labels still happened.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Backs up the idea of self fulfilling prophecy from labels and the halo effect on some students.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Puts too much emphasis on the effect teacher expectations and labelling had – some students reject their labels.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07988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Ball, Bowes and </a:t>
                      </a:r>
                      <a:r>
                        <a:rPr lang="en-GB" sz="1200" b="1" dirty="0" err="1"/>
                        <a:t>Gerwitz</a:t>
                      </a:r>
                      <a:endParaRPr lang="en-GB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Parental choice </a:t>
                      </a:r>
                      <a:r>
                        <a:rPr lang="en-GB" sz="1000" dirty="0"/>
                        <a:t>and </a:t>
                      </a:r>
                      <a:r>
                        <a:rPr lang="en-GB" sz="1000" b="1" dirty="0"/>
                        <a:t>competition</a:t>
                      </a:r>
                      <a:r>
                        <a:rPr lang="en-GB" sz="1000" dirty="0"/>
                        <a:t> between schools has increased inequalities in education – students seen as commodities as a result of league tables.</a:t>
                      </a:r>
                    </a:p>
                    <a:p>
                      <a:pPr algn="l"/>
                      <a:r>
                        <a:rPr lang="en-GB" sz="1000" dirty="0"/>
                        <a:t>Middle class parents have more choice</a:t>
                      </a:r>
                    </a:p>
                    <a:p>
                      <a:pPr algn="l"/>
                      <a:r>
                        <a:rPr lang="en-GB" sz="1000" dirty="0"/>
                        <a:t>Schools focus on image and results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Clearly demonstrates the impact of social class on the maintaining inequalities.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Competition between schools ensures that schools are constantly raising their standards.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2231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Halsey, Heath and Ridge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Survey of 8000 men</a:t>
                      </a:r>
                    </a:p>
                    <a:p>
                      <a:pPr algn="l"/>
                      <a:r>
                        <a:rPr lang="en-GB" sz="1000" dirty="0"/>
                        <a:t>Three social classes were developed: service, intermediate and working</a:t>
                      </a:r>
                    </a:p>
                    <a:p>
                      <a:pPr algn="l"/>
                      <a:r>
                        <a:rPr lang="en-GB" sz="1000" dirty="0"/>
                        <a:t>Service class boys 11 times more likely to go to university than working class 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Highlights the impact of home life on children’s educational attitudes including parental attitudes to higher education.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Only considers boys and ignored/left out those who defied the findings. There have been lots of policies and incentives to try to encourage WC students to go to university such as careers programs, EMA.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471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17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5315-7F8D-4B1E-9013-E7B0C9D32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Sociology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C5ECC1-BBF9-409B-84D8-4A334135C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712019"/>
              </p:ext>
            </p:extLst>
          </p:nvPr>
        </p:nvGraphicFramePr>
        <p:xfrm>
          <a:off x="197708" y="151254"/>
          <a:ext cx="11689492" cy="5771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510">
                  <a:extLst>
                    <a:ext uri="{9D8B030D-6E8A-4147-A177-3AD203B41FA5}">
                      <a16:colId xmlns:a16="http://schemas.microsoft.com/office/drawing/2014/main" val="3831157975"/>
                    </a:ext>
                  </a:extLst>
                </a:gridCol>
                <a:gridCol w="4278082">
                  <a:extLst>
                    <a:ext uri="{9D8B030D-6E8A-4147-A177-3AD203B41FA5}">
                      <a16:colId xmlns:a16="http://schemas.microsoft.com/office/drawing/2014/main" val="298868975"/>
                    </a:ext>
                  </a:extLst>
                </a:gridCol>
                <a:gridCol w="2917527">
                  <a:extLst>
                    <a:ext uri="{9D8B030D-6E8A-4147-A177-3AD203B41FA5}">
                      <a16:colId xmlns:a16="http://schemas.microsoft.com/office/drawing/2014/main" val="2695182966"/>
                    </a:ext>
                  </a:extLst>
                </a:gridCol>
                <a:gridCol w="2922373">
                  <a:extLst>
                    <a:ext uri="{9D8B030D-6E8A-4147-A177-3AD203B41FA5}">
                      <a16:colId xmlns:a16="http://schemas.microsoft.com/office/drawing/2014/main" val="570307024"/>
                    </a:ext>
                  </a:extLst>
                </a:gridCol>
              </a:tblGrid>
              <a:tr h="4675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Key Thinker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Strengths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Criticisms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72922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Merton</a:t>
                      </a:r>
                    </a:p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Functionalist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Five reactions to strain</a:t>
                      </a:r>
                    </a:p>
                    <a:p>
                      <a:pPr algn="l"/>
                      <a:r>
                        <a:rPr lang="en-GB" sz="1000" dirty="0"/>
                        <a:t>1.Conformity – where people follow the accepted means of success (ambition, job)</a:t>
                      </a:r>
                    </a:p>
                    <a:p>
                      <a:pPr algn="l"/>
                      <a:r>
                        <a:rPr lang="en-GB" sz="1000" dirty="0"/>
                        <a:t>2.Innovation – working class turn to new ways to achieve the goals of society</a:t>
                      </a:r>
                    </a:p>
                    <a:p>
                      <a:pPr algn="l"/>
                      <a:r>
                        <a:rPr lang="en-GB" sz="1000" dirty="0"/>
                        <a:t>3.Ritualism – m/class who go through the motions, stuck in low paid but respectable jobs</a:t>
                      </a:r>
                    </a:p>
                    <a:p>
                      <a:pPr algn="l"/>
                      <a:r>
                        <a:rPr lang="en-GB" sz="1000" dirty="0"/>
                        <a:t>4.Retreatism – any social class, people who ‘drop out’ of society</a:t>
                      </a:r>
                    </a:p>
                    <a:p>
                      <a:pPr algn="l"/>
                      <a:r>
                        <a:rPr lang="en-GB" sz="1000" dirty="0"/>
                        <a:t>5.Rebellion- reject means and goals of society and seek to create a new society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Clearly links lack of opportunities to crime.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Over exaggerates the importance of monetary success.</a:t>
                      </a:r>
                    </a:p>
                    <a:p>
                      <a:pPr algn="l"/>
                      <a:r>
                        <a:rPr lang="en-GB" sz="1000" dirty="0"/>
                        <a:t>Underestimates the amount of crime committed by those who have achieved societal goals. </a:t>
                      </a:r>
                    </a:p>
                    <a:p>
                      <a:pPr algn="l"/>
                      <a:r>
                        <a:rPr lang="en-GB" sz="1000" dirty="0"/>
                        <a:t>Doesn’t explain why groups choose the response they do.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58620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Becker</a:t>
                      </a:r>
                    </a:p>
                    <a:p>
                      <a:pPr algn="ctr"/>
                      <a:endParaRPr lang="en-GB" sz="1200" b="1" dirty="0"/>
                    </a:p>
                    <a:p>
                      <a:pPr algn="ctr"/>
                      <a:r>
                        <a:rPr lang="en-GB" sz="1200" b="1" dirty="0"/>
                        <a:t>Interactionalist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Ideas of crime and deviance change over time due to labelling. </a:t>
                      </a:r>
                    </a:p>
                    <a:p>
                      <a:pPr algn="l"/>
                      <a:r>
                        <a:rPr lang="en-GB" sz="1000" dirty="0"/>
                        <a:t>Example = Nudity.</a:t>
                      </a:r>
                    </a:p>
                    <a:p>
                      <a:pPr algn="l"/>
                      <a:r>
                        <a:rPr lang="en-GB" sz="1000" dirty="0"/>
                        <a:t>Naked in the shower = not illegal</a:t>
                      </a:r>
                    </a:p>
                    <a:p>
                      <a:pPr algn="l"/>
                      <a:r>
                        <a:rPr lang="en-GB" sz="1000" dirty="0"/>
                        <a:t>Naked in the street = arrested.</a:t>
                      </a:r>
                    </a:p>
                    <a:p>
                      <a:pPr algn="l"/>
                      <a:r>
                        <a:rPr lang="en-GB" sz="1000" dirty="0"/>
                        <a:t>Once </a:t>
                      </a:r>
                      <a:r>
                        <a:rPr lang="en-GB" sz="1000" b="1" dirty="0"/>
                        <a:t>labelled</a:t>
                      </a:r>
                      <a:r>
                        <a:rPr lang="en-GB" sz="1000" dirty="0"/>
                        <a:t> a criminal –can then turn into a </a:t>
                      </a:r>
                      <a:r>
                        <a:rPr lang="en-GB" sz="1000" b="1" dirty="0"/>
                        <a:t>master status </a:t>
                      </a:r>
                      <a:r>
                        <a:rPr lang="en-GB" sz="1000" dirty="0"/>
                        <a:t>leading them to have a deviant career.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Shows how deviant careers can be established.</a:t>
                      </a:r>
                    </a:p>
                    <a:p>
                      <a:pPr algn="l"/>
                      <a:endParaRPr lang="en-GB" sz="1000" dirty="0"/>
                    </a:p>
                    <a:p>
                      <a:pPr algn="l"/>
                      <a:r>
                        <a:rPr lang="en-GB" sz="1000" dirty="0"/>
                        <a:t>Emphasises the social construction of crime and deviance.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Deviant becomes the victim and therefore not to blame for behaviour.</a:t>
                      </a:r>
                    </a:p>
                    <a:p>
                      <a:pPr algn="l"/>
                      <a:r>
                        <a:rPr lang="en-GB" sz="1000" dirty="0"/>
                        <a:t>Doesn’t explain where the stereotypes come from.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8778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Cohen</a:t>
                      </a:r>
                    </a:p>
                    <a:p>
                      <a:pPr algn="ctr"/>
                      <a:endParaRPr lang="en-GB" sz="1200" b="1" dirty="0"/>
                    </a:p>
                    <a:p>
                      <a:pPr algn="ctr"/>
                      <a:r>
                        <a:rPr lang="en-GB" sz="1200" b="1" dirty="0"/>
                        <a:t>Functionalist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Looked at working class boys. Found the working class become </a:t>
                      </a:r>
                      <a:r>
                        <a:rPr lang="en-GB" sz="1000" b="1" dirty="0"/>
                        <a:t>frustrated</a:t>
                      </a:r>
                      <a:r>
                        <a:rPr lang="en-GB" sz="1000" dirty="0"/>
                        <a:t> as they can’t achieve the means of society through legitimate</a:t>
                      </a:r>
                    </a:p>
                    <a:p>
                      <a:pPr algn="l"/>
                      <a:r>
                        <a:rPr lang="en-GB" sz="1000" dirty="0"/>
                        <a:t>Working class create their own deviant subculture which is different from mainstream culture. Criminal activities such as vandalism, stealing and truancy</a:t>
                      </a:r>
                    </a:p>
                    <a:p>
                      <a:pPr algn="l"/>
                      <a:r>
                        <a:rPr lang="en-GB" sz="1000" dirty="0"/>
                        <a:t>They can’t achieve success through legal means so turn to turn crime instead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Explains why young W/C boys are most likely to commit crimes.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Willis –W/C boys do not share the same ideas of status as M/C boys. </a:t>
                      </a:r>
                    </a:p>
                    <a:p>
                      <a:pPr algn="l"/>
                      <a:r>
                        <a:rPr lang="en-GB" sz="1000" dirty="0"/>
                        <a:t>Ignores female delinquency Only discusses youth crime.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47363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Carlen</a:t>
                      </a:r>
                    </a:p>
                    <a:p>
                      <a:pPr algn="ctr"/>
                      <a:endParaRPr lang="en-GB" sz="1200" b="1" dirty="0"/>
                    </a:p>
                    <a:p>
                      <a:pPr algn="ctr"/>
                      <a:r>
                        <a:rPr lang="en-GB" sz="1200" b="1" dirty="0"/>
                        <a:t>Feminist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Working class women are controlled by promising them rewards.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1.Class deal-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working class women can buy goods in return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2.Gender deal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women make a deal that for their love and domestic labour they get material rewards from a male breadwinner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When there’s no rewards they may turn to crime </a:t>
                      </a: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In depth research using unstructured interviews.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Sample in the original study making it hard to generalise to all women. </a:t>
                      </a:r>
                    </a:p>
                    <a:p>
                      <a:pPr algn="l"/>
                      <a:r>
                        <a:rPr lang="en-GB" sz="1000" dirty="0"/>
                        <a:t>Suggests that women are influenced by external factors which under plays the role of free will.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07988"/>
                  </a:ext>
                </a:extLst>
              </a:tr>
              <a:tr h="826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Heidensohn</a:t>
                      </a:r>
                    </a:p>
                    <a:p>
                      <a:pPr algn="ctr"/>
                      <a:endParaRPr lang="en-GB" sz="1200" b="1" dirty="0"/>
                    </a:p>
                    <a:p>
                      <a:pPr algn="ctr"/>
                      <a:r>
                        <a:rPr lang="en-GB" sz="1200" b="1" dirty="0"/>
                        <a:t>Feminist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Theorising patriarchy – showed several ways patriarchy exists in society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spheres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= in society (this is seen as male dominated)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= in the home (this is seen as where women belong)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 are main breadwinners – they use this to control women public spheres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Daughter are controlled more than sons.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Women have less opportunity to commit crime than men due to control </a:t>
                      </a: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Explains why women statistically commit less crimes than men.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Patriarchal control can push people into crime rather than preventing it. </a:t>
                      </a:r>
                    </a:p>
                    <a:p>
                      <a:pPr algn="l"/>
                      <a:r>
                        <a:rPr lang="en-GB" sz="1000" dirty="0"/>
                        <a:t>Equal opportunities could be reducing patriarchal control.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22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95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5315-7F8D-4B1E-9013-E7B0C9D32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Sociology</a:t>
            </a: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C5ECC1-BBF9-409B-84D8-4A334135C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901206"/>
              </p:ext>
            </p:extLst>
          </p:nvPr>
        </p:nvGraphicFramePr>
        <p:xfrm>
          <a:off x="74140" y="101810"/>
          <a:ext cx="12027244" cy="6607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817">
                  <a:extLst>
                    <a:ext uri="{9D8B030D-6E8A-4147-A177-3AD203B41FA5}">
                      <a16:colId xmlns:a16="http://schemas.microsoft.com/office/drawing/2014/main" val="3831157975"/>
                    </a:ext>
                  </a:extLst>
                </a:gridCol>
                <a:gridCol w="4530811">
                  <a:extLst>
                    <a:ext uri="{9D8B030D-6E8A-4147-A177-3AD203B41FA5}">
                      <a16:colId xmlns:a16="http://schemas.microsoft.com/office/drawing/2014/main" val="298868975"/>
                    </a:ext>
                  </a:extLst>
                </a:gridCol>
                <a:gridCol w="3443416">
                  <a:extLst>
                    <a:ext uri="{9D8B030D-6E8A-4147-A177-3AD203B41FA5}">
                      <a16:colId xmlns:a16="http://schemas.microsoft.com/office/drawing/2014/main" val="269518296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570307024"/>
                    </a:ext>
                  </a:extLst>
                </a:gridCol>
              </a:tblGrid>
              <a:tr h="4203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Key Thinker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Strengths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Criticisms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72922"/>
                  </a:ext>
                </a:extLst>
              </a:tr>
              <a:tr h="95327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Davis and Moore</a:t>
                      </a:r>
                    </a:p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Functionalist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Social stratification is a universal necessity for every human society. 4 requirements:</a:t>
                      </a:r>
                    </a:p>
                    <a:p>
                      <a:pPr algn="l"/>
                      <a:r>
                        <a:rPr lang="en-GB" sz="1000" dirty="0"/>
                        <a:t>1.All roles must be filled</a:t>
                      </a:r>
                    </a:p>
                    <a:p>
                      <a:pPr algn="l"/>
                      <a:r>
                        <a:rPr lang="en-GB" sz="1000" dirty="0"/>
                        <a:t>2.They must be filled by those best to perform them</a:t>
                      </a:r>
                    </a:p>
                    <a:p>
                      <a:pPr algn="l"/>
                      <a:r>
                        <a:rPr lang="en-GB" sz="1000" dirty="0"/>
                        <a:t>3.Necessary training must take place</a:t>
                      </a:r>
                    </a:p>
                    <a:p>
                      <a:pPr algn="l"/>
                      <a:r>
                        <a:rPr lang="en-GB" sz="1000" dirty="0"/>
                        <a:t>4.Roles must be formed diligently</a:t>
                      </a:r>
                    </a:p>
                    <a:p>
                      <a:pPr algn="l"/>
                      <a:r>
                        <a:rPr lang="en-GB" sz="1000" dirty="0"/>
                        <a:t>Roles must be rewarded based on how important the role 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Explains the purpose of status and the existence of inequalities in all societies.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Many jobs that are vital to society are relatively low paid such as nurses or low status such as charity workers.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158620"/>
                  </a:ext>
                </a:extLst>
              </a:tr>
              <a:tr h="47233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Marx</a:t>
                      </a:r>
                    </a:p>
                    <a:p>
                      <a:pPr algn="ctr"/>
                      <a:endParaRPr lang="en-GB" sz="1200" b="1" dirty="0"/>
                    </a:p>
                    <a:p>
                      <a:pPr algn="ctr"/>
                      <a:r>
                        <a:rPr lang="en-GB" sz="1200" b="1" dirty="0"/>
                        <a:t>Marxist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Capitalism stratifies into 2 groups:</a:t>
                      </a:r>
                    </a:p>
                    <a:p>
                      <a:pPr algn="l"/>
                      <a:r>
                        <a:rPr lang="en-GB" sz="1000" dirty="0"/>
                        <a:t>r/c = </a:t>
                      </a:r>
                      <a:r>
                        <a:rPr lang="en-GB" sz="1000" b="1" dirty="0"/>
                        <a:t>bourgeoise</a:t>
                      </a:r>
                      <a:r>
                        <a:rPr lang="en-GB" sz="1000" dirty="0"/>
                        <a:t>, oppressors, own means of production</a:t>
                      </a:r>
                    </a:p>
                    <a:p>
                      <a:pPr algn="l"/>
                      <a:r>
                        <a:rPr lang="en-GB" sz="1000" dirty="0"/>
                        <a:t>w/c = </a:t>
                      </a:r>
                      <a:r>
                        <a:rPr lang="en-GB" sz="1000" b="1" dirty="0"/>
                        <a:t>proletariat</a:t>
                      </a:r>
                      <a:r>
                        <a:rPr lang="en-GB" sz="1000" dirty="0"/>
                        <a:t>, oppressed/exploited, own labour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Links class with life chances. Shows the inequalities that exist in the stratification system.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A social revolution has not occurred in Britain.</a:t>
                      </a:r>
                    </a:p>
                    <a:p>
                      <a:pPr algn="l"/>
                      <a:r>
                        <a:rPr lang="en-GB" sz="1000" dirty="0"/>
                        <a:t>Feminists argue that Marxists focus too much on class at the expense of gender inequalities.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87783"/>
                  </a:ext>
                </a:extLst>
              </a:tr>
              <a:tr h="80883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Weber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/>
                        <a:t>Class is not based just on money but also power and status.</a:t>
                      </a:r>
                    </a:p>
                    <a:p>
                      <a:pPr algn="l"/>
                      <a:r>
                        <a:rPr lang="en-GB" sz="1000" dirty="0"/>
                        <a:t>Those who share a similar class background have similar life chances</a:t>
                      </a:r>
                    </a:p>
                    <a:p>
                      <a:pPr algn="l"/>
                      <a:r>
                        <a:rPr lang="en-GB" sz="1000" dirty="0"/>
                        <a:t>1.Charismatic – special qualities of a leader – e.g. Nelson Mandela</a:t>
                      </a:r>
                    </a:p>
                    <a:p>
                      <a:pPr algn="l"/>
                      <a:r>
                        <a:rPr lang="en-GB" sz="1000" dirty="0"/>
                        <a:t>2.Traditional – inherited status – e.g. the Queen</a:t>
                      </a:r>
                    </a:p>
                    <a:p>
                      <a:pPr algn="l"/>
                      <a:r>
                        <a:rPr lang="en-GB" sz="1000" dirty="0"/>
                        <a:t>3.Legal rational – through established laws – e.g. Prime Minister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Explains the impact of status and power for social class.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It does not adequately account for the way in which classes relate to each other.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47363"/>
                  </a:ext>
                </a:extLst>
              </a:tr>
              <a:tr h="82558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Townsend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measurements of poverty 1.State’s standard -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which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official statistics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based, based on individual entitlement to claim some benefits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2.Relative income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identifying households whose income falls below the average for similar households 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3.Relative deprivation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lack the resources to obtain the types of diet, do activities and have living conditions that are widely available in the society they live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Clearly shows the impact of relative poverty and the problems with the governments measurements of poverty.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Questions can be asked about his measurement of poverty – </a:t>
                      </a:r>
                      <a:r>
                        <a:rPr lang="en-GB" sz="1000" dirty="0" err="1"/>
                        <a:t>eg</a:t>
                      </a:r>
                      <a:r>
                        <a:rPr lang="en-GB" sz="1000" dirty="0"/>
                        <a:t> not having a roast lunch.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2743"/>
                  </a:ext>
                </a:extLst>
              </a:tr>
              <a:tr h="95327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Devine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Retested embourgeoisement thesis after economic depression.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•Found no evidence of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privatised instrumentalist </a:t>
                      </a:r>
                      <a:endParaRPr lang="en-GB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•She rejected the ideas of the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working class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did not believe that workers accepted capitalism unquestioningly 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•they retained values of the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traditional working class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 had lost faith in the ability of the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Labour Party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provide a more equal society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Revisited and repeated Goldthorpe's study but found new conclusions.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Only considers 62 Luton residents – this cant be generalised to the entire population.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07988"/>
                  </a:ext>
                </a:extLst>
              </a:tr>
              <a:tr h="64213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/>
                        <a:t>Walby</a:t>
                      </a:r>
                      <a:endParaRPr lang="en-GB" sz="1200" b="1" dirty="0"/>
                    </a:p>
                    <a:p>
                      <a:pPr algn="ctr"/>
                      <a:endParaRPr lang="en-GB" sz="1200" b="1" dirty="0"/>
                    </a:p>
                    <a:p>
                      <a:pPr algn="ctr"/>
                      <a:r>
                        <a:rPr lang="en-GB" sz="1200" b="1" dirty="0"/>
                        <a:t>Feminist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ix patriarchal structures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Paid work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Patriarchal relations of production </a:t>
                      </a:r>
                      <a:r>
                        <a:rPr lang="fr-FR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fr-FR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Patriarcal culture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fr-FR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Sexuality</a:t>
                      </a:r>
                      <a:r>
                        <a:rPr lang="fr-FR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Male violence towards women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state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Changed from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patriarchy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patriarchy </a:t>
                      </a: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Shows how social structures create and reproduce a patriarchal society.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Laws and education have made these issues more equal – </a:t>
                      </a:r>
                      <a:r>
                        <a:rPr lang="en-GB" sz="1000" dirty="0" err="1"/>
                        <a:t>eg</a:t>
                      </a:r>
                      <a:r>
                        <a:rPr lang="en-GB" sz="1000" dirty="0"/>
                        <a:t> Equality Act and Equal Pay Act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22313"/>
                  </a:ext>
                </a:extLst>
              </a:tr>
              <a:tr h="74291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Murray</a:t>
                      </a:r>
                    </a:p>
                    <a:p>
                      <a:pPr algn="ctr"/>
                      <a:endParaRPr lang="en-GB" sz="1200" b="1" dirty="0"/>
                    </a:p>
                    <a:p>
                      <a:pPr algn="ctr"/>
                      <a:r>
                        <a:rPr lang="en-GB" sz="1200" b="1" dirty="0"/>
                        <a:t>New Right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Government welfare reforms in American society led to a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dependency culture </a:t>
                      </a:r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a growing </a:t>
                      </a:r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underclass </a:t>
                      </a:r>
                      <a:endParaRPr lang="en-GB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 benefits led to: </a:t>
                      </a: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1.Discouragement of self sufficiency </a:t>
                      </a:r>
                      <a:endParaRPr lang="en-GB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2.More single parents </a:t>
                      </a:r>
                      <a:endParaRPr lang="en-GB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3.Young people losing interest in getting a job </a:t>
                      </a:r>
                      <a:endParaRPr lang="en-GB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Highlights and links issues of welfare dependency and poverty.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Labels like ‘underclass’ stigmatise people.</a:t>
                      </a:r>
                    </a:p>
                    <a:p>
                      <a:pPr algn="l"/>
                      <a:r>
                        <a:rPr lang="en-GB" sz="1000" dirty="0"/>
                        <a:t>Should focus on the structure of society to explain poverty.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75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633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0E26A5B5BBEB4FBADE79C6A617D6DB" ma:contentTypeVersion="2" ma:contentTypeDescription="Create a new document." ma:contentTypeScope="" ma:versionID="6e89c309b975f8f27aefd7a77e52dd92">
  <xsd:schema xmlns:xsd="http://www.w3.org/2001/XMLSchema" xmlns:xs="http://www.w3.org/2001/XMLSchema" xmlns:p="http://schemas.microsoft.com/office/2006/metadata/properties" xmlns:ns2="189db4f2-66cb-4b09-9a90-a93c7869e15b" targetNamespace="http://schemas.microsoft.com/office/2006/metadata/properties" ma:root="true" ma:fieldsID="260b0104d342d51a628039a892df8a07" ns2:_="">
    <xsd:import namespace="189db4f2-66cb-4b09-9a90-a93c7869e1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db4f2-66cb-4b09-9a90-a93c7869e1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6CD272-3DD9-4FB1-A488-2E2B139A5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9db4f2-66cb-4b09-9a90-a93c7869e1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CE1E7A-D3A8-42AE-869B-EDF806FC63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6C0879-BEDE-4F3C-B2E9-560697E6FDEB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189db4f2-66cb-4b09-9a90-a93c7869e15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11572</TotalTime>
  <Words>2178</Words>
  <Application>Microsoft Office PowerPoint</Application>
  <PresentationFormat>Widescreen</PresentationFormat>
  <Paragraphs>224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Sociology</vt:lpstr>
      <vt:lpstr>Sociology</vt:lpstr>
      <vt:lpstr>Sociology</vt:lpstr>
      <vt:lpstr>Sociology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Gordon</dc:creator>
  <cp:lastModifiedBy>Sophie Gordon</cp:lastModifiedBy>
  <cp:revision>43</cp:revision>
  <cp:lastPrinted>2023-05-03T07:10:00Z</cp:lastPrinted>
  <dcterms:created xsi:type="dcterms:W3CDTF">2023-04-27T12:57:53Z</dcterms:created>
  <dcterms:modified xsi:type="dcterms:W3CDTF">2023-09-15T07:00:42Z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0x0101007E0E26A5B5BBEB4FBADE79C6A617D6DB</vt:lpwstr>
  </property>
</Properties>
</file>